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3D2F7A-625D-4076-B12C-6B9F44EABD6D}" type="datetimeFigureOut">
              <a:rPr lang="tr-TR" smtClean="0"/>
              <a:pPr/>
              <a:t>2.02.2019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EAF16-9F10-4FAC-B87C-5430D904C43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hyperlink" Target="http://www.google.com/imgres?imgurl=http://www.naukajezyka.pl/web/flags/flaga-33.gif&amp;imgrefurl=http://www.naukajezyka.pl/tanie_noclegi/33_242-Holandia-Amsterdam_.html&amp;usg=__sggcCTjhMBYA1botDVKF3gr5ocY=&amp;h=35&amp;w=55&amp;sz=1&amp;hl=en&amp;start=12&amp;zoom=1&amp;um=1&amp;itbs=1&amp;tbnid=8MPrWtmk3hQdKM:&amp;tbnh=35&amp;tbnw=55&amp;prev=/images?q=flaga+holandii&amp;um=1&amp;hl=en&amp;sa=G&amp;tbs=isch:1" TargetMode="External"/><Relationship Id="rId21" Type="http://schemas.openxmlformats.org/officeDocument/2006/relationships/image" Target="../media/image59.jpeg"/><Relationship Id="rId34" Type="http://schemas.openxmlformats.org/officeDocument/2006/relationships/image" Target="../media/image76.jpeg"/><Relationship Id="rId42" Type="http://schemas.openxmlformats.org/officeDocument/2006/relationships/image" Target="../media/image82.jpeg"/><Relationship Id="rId47" Type="http://schemas.openxmlformats.org/officeDocument/2006/relationships/image" Target="../media/image85.png"/><Relationship Id="rId50" Type="http://schemas.openxmlformats.org/officeDocument/2006/relationships/image" Target="../media/image87.jpeg"/><Relationship Id="rId55" Type="http://schemas.openxmlformats.org/officeDocument/2006/relationships/image" Target="../media/image9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png"/><Relationship Id="rId33" Type="http://schemas.openxmlformats.org/officeDocument/2006/relationships/image" Target="../media/image71.jpeg"/><Relationship Id="rId38" Type="http://schemas.openxmlformats.org/officeDocument/2006/relationships/image" Target="../media/image79.jpeg"/><Relationship Id="rId46" Type="http://schemas.openxmlformats.org/officeDocument/2006/relationships/image" Target="../media/image84.jpeg"/><Relationship Id="rId59" Type="http://schemas.openxmlformats.org/officeDocument/2006/relationships/image" Target="../media/image95.jpe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jpeg"/><Relationship Id="rId41" Type="http://schemas.openxmlformats.org/officeDocument/2006/relationships/image" Target="../media/image81.jpeg"/><Relationship Id="rId54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32" Type="http://schemas.openxmlformats.org/officeDocument/2006/relationships/image" Target="../media/image70.png"/><Relationship Id="rId37" Type="http://schemas.openxmlformats.org/officeDocument/2006/relationships/image" Target="../media/image78.jpeg"/><Relationship Id="rId40" Type="http://schemas.openxmlformats.org/officeDocument/2006/relationships/image" Target="../media/image80.jpeg"/><Relationship Id="rId45" Type="http://schemas.openxmlformats.org/officeDocument/2006/relationships/hyperlink" Target="http://www.google.com/imgres?imgurl=http://i.navigeo.pl/blogs/119/post_40/Image/flaga%20Irlandii.png&amp;imgrefurl=http://jozek-urban.navigeo.pl/blog/post/moje-podroze-po-irlandii&amp;usg=__zKOjh6irVSir8lve2u31YnPjlSE=&amp;h=83&amp;w=125&amp;sz=1&amp;hl=en&amp;start=4&amp;zoom=1&amp;um=1&amp;itbs=1&amp;tbnid=NSNSfVgQtrKI_M:&amp;tbnh=60&amp;tbnw=90&amp;prev=/images?q=flagairlandii&amp;um=1&amp;hl=en&amp;sa=G&amp;tbs=isch:1" TargetMode="External"/><Relationship Id="rId53" Type="http://schemas.openxmlformats.org/officeDocument/2006/relationships/image" Target="../media/image89.jpeg"/><Relationship Id="rId58" Type="http://schemas.openxmlformats.org/officeDocument/2006/relationships/image" Target="../media/image94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png"/><Relationship Id="rId36" Type="http://schemas.openxmlformats.org/officeDocument/2006/relationships/hyperlink" Target="http://www.google.com/imgres?imgurl=http://republika.pl/blog_ym_429472/721594/tr/flaga_polski.jpg&amp;imgrefurl=http://pisakwasilkow.blog.onet.pl/1,AR3_2005-05_2005-05-01_2005-05-31,index.html&amp;usg=__saKujheu1-x9UR2pAB8zhGoZAFU=&amp;h=120&amp;w=189&amp;sz=1&amp;hl=en&amp;start=45&amp;zoom=1&amp;um=1&amp;itbs=1&amp;tbnid=-TOtKkjtaXB0hM:&amp;tbnh=65&amp;tbnw=103&amp;prev=/images?q=flaga+polski&amp;start=36&amp;um=1&amp;hl=en&amp;sa=N&amp;ndsp=18&amp;tbs=isch:1" TargetMode="External"/><Relationship Id="rId49" Type="http://schemas.openxmlformats.org/officeDocument/2006/relationships/hyperlink" Target="http://www.google.com/imgres?imgurl=http://www.flagi.mmg.com.pl/upload/flaga%20czech%20mala.gif&amp;imgrefurl=http://www.flagi.mmg.com.pl/grafika.php?tabela=flagi&amp;kategoria=panstwowe&amp;usg=__eUhqTjVl58GRF16t93l2Q0uQQks=&amp;h=66&amp;w=100&amp;sz=2&amp;hl=en&amp;start=7&amp;zoom=1&amp;um=1&amp;itbs=1&amp;tbnid=3vwkZuBbBuYdJM:&amp;tbnh=54&amp;tbnw=82&amp;prev=/images?q=flaga+czech&amp;um=1&amp;hl=en&amp;sa=G&amp;tbs=isch:1" TargetMode="External"/><Relationship Id="rId57" Type="http://schemas.openxmlformats.org/officeDocument/2006/relationships/image" Target="../media/image93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31" Type="http://schemas.openxmlformats.org/officeDocument/2006/relationships/image" Target="../media/image69.jpeg"/><Relationship Id="rId44" Type="http://schemas.openxmlformats.org/officeDocument/2006/relationships/image" Target="../media/image83.jpeg"/><Relationship Id="rId52" Type="http://schemas.openxmlformats.org/officeDocument/2006/relationships/hyperlink" Target="http://www.google.com/imgres?imgurl=http://www.travel4u.pl/img/small/szwecja-flaga.gif&amp;imgrefurl=http://www.travel4u.pl/szwecja,wczasy,kraj.html&amp;usg=__tbHu9rjBvEhkBvkL5uuLXHZr_xM=&amp;h=94&amp;w=148&amp;sz=1&amp;hl=en&amp;start=13&amp;zoom=1&amp;um=1&amp;itbs=1&amp;tbnid=5czMFTJ5rha0tM:&amp;tbnh=60&amp;tbnw=95&amp;prev=/images?q=flaga+szwecja&amp;um=1&amp;hl=en&amp;sa=G&amp;tbs=isch:1" TargetMode="External"/><Relationship Id="rId4" Type="http://schemas.openxmlformats.org/officeDocument/2006/relationships/hyperlink" Target="http://www.google.com/imgres?imgurl=http://www.excell.netus.pl/images/flaga_uk.png&amp;imgrefurl=http://www.excell.netus.pl/&amp;usg=___cXj09B6uJOBz5lhevLpGmsVQVI=&amp;h=75&amp;w=150&amp;sz=5&amp;hl=en&amp;start=15&amp;zoom=1&amp;um=1&amp;itbs=1&amp;tbnid=RUH0cMiMYNkYZM:&amp;tbnh=48&amp;tbnw=96&amp;prev=/images?q=flaga+UK&amp;um=1&amp;hl=en&amp;sa=N&amp;ndsp=18&amp;tbs=isch:1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jpeg"/><Relationship Id="rId30" Type="http://schemas.openxmlformats.org/officeDocument/2006/relationships/image" Target="../media/image68.jpeg"/><Relationship Id="rId35" Type="http://schemas.openxmlformats.org/officeDocument/2006/relationships/image" Target="../media/image77.jpeg"/><Relationship Id="rId43" Type="http://schemas.openxmlformats.org/officeDocument/2006/relationships/hyperlink" Target="http://www.google.com/imgres?imgurl=http://rower.bydgoszcz.eu/ITALY-F.gif&amp;imgrefurl=http://rower.bydgoszcz.eu/rzym_2007.html&amp;usg=__BTYQ7wBKiut0KrkANTd-IV2cB98=&amp;h=64&amp;w=101&amp;sz=2&amp;hl=en&amp;start=31&amp;zoom=1&amp;um=1&amp;itbs=1&amp;tbnid=5u3xsIwvRQnfeM:&amp;tbnh=53&amp;tbnw=83&amp;prev=/images?q=flaga+w%C5%82och&amp;start=18&amp;um=1&amp;hl=en&amp;sa=N&amp;ndsp=18&amp;tbs=isch:1" TargetMode="External"/><Relationship Id="rId48" Type="http://schemas.openxmlformats.org/officeDocument/2006/relationships/image" Target="../media/image86.jpeg"/><Relationship Id="rId56" Type="http://schemas.openxmlformats.org/officeDocument/2006/relationships/image" Target="../media/image92.jpeg"/><Relationship Id="rId8" Type="http://schemas.openxmlformats.org/officeDocument/2006/relationships/image" Target="../media/image46.png"/><Relationship Id="rId51" Type="http://schemas.openxmlformats.org/officeDocument/2006/relationships/image" Target="../media/image88.png"/><Relationship Id="rId3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96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jpeg"/><Relationship Id="rId21" Type="http://schemas.openxmlformats.org/officeDocument/2006/relationships/image" Target="../media/image59.jpeg"/><Relationship Id="rId34" Type="http://schemas.openxmlformats.org/officeDocument/2006/relationships/image" Target="../media/image72.png"/><Relationship Id="rId42" Type="http://schemas.openxmlformats.org/officeDocument/2006/relationships/image" Target="../media/image79.jpeg"/><Relationship Id="rId47" Type="http://schemas.openxmlformats.org/officeDocument/2006/relationships/hyperlink" Target="http://www.google.com/imgres?imgurl=http://rower.bydgoszcz.eu/ITALY-F.gif&amp;imgrefurl=http://rower.bydgoszcz.eu/rzym_2007.html&amp;usg=__BTYQ7wBKiut0KrkANTd-IV2cB98=&amp;h=64&amp;w=101&amp;sz=2&amp;hl=en&amp;start=31&amp;zoom=1&amp;um=1&amp;itbs=1&amp;tbnid=5u3xsIwvRQnfeM:&amp;tbnh=53&amp;tbnw=83&amp;prev=/images?q=flaga+w%C5%82och&amp;start=18&amp;um=1&amp;hl=en&amp;sa=N&amp;ndsp=18&amp;tbs=isch:1" TargetMode="External"/><Relationship Id="rId50" Type="http://schemas.openxmlformats.org/officeDocument/2006/relationships/image" Target="../media/image84.jpeg"/><Relationship Id="rId55" Type="http://schemas.openxmlformats.org/officeDocument/2006/relationships/image" Target="../media/image88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png"/><Relationship Id="rId33" Type="http://schemas.openxmlformats.org/officeDocument/2006/relationships/image" Target="../media/image71.jpeg"/><Relationship Id="rId38" Type="http://schemas.openxmlformats.org/officeDocument/2006/relationships/image" Target="../media/image76.jpeg"/><Relationship Id="rId46" Type="http://schemas.openxmlformats.org/officeDocument/2006/relationships/image" Target="../media/image82.jpeg"/><Relationship Id="rId59" Type="http://schemas.openxmlformats.org/officeDocument/2006/relationships/image" Target="../media/image91.jpe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jpeg"/><Relationship Id="rId41" Type="http://schemas.openxmlformats.org/officeDocument/2006/relationships/image" Target="../media/image78.jpeg"/><Relationship Id="rId54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32" Type="http://schemas.openxmlformats.org/officeDocument/2006/relationships/image" Target="../media/image70.png"/><Relationship Id="rId37" Type="http://schemas.openxmlformats.org/officeDocument/2006/relationships/image" Target="../media/image75.jpeg"/><Relationship Id="rId40" Type="http://schemas.openxmlformats.org/officeDocument/2006/relationships/hyperlink" Target="http://www.google.com/imgres?imgurl=http://republika.pl/blog_ym_429472/721594/tr/flaga_polski.jpg&amp;imgrefurl=http://pisakwasilkow.blog.onet.pl/1,AR3_2005-05_2005-05-01_2005-05-31,index.html&amp;usg=__saKujheu1-x9UR2pAB8zhGoZAFU=&amp;h=120&amp;w=189&amp;sz=1&amp;hl=en&amp;start=45&amp;zoom=1&amp;um=1&amp;itbs=1&amp;tbnid=-TOtKkjtaXB0hM:&amp;tbnh=65&amp;tbnw=103&amp;prev=/images?q=flaga+polski&amp;start=36&amp;um=1&amp;hl=en&amp;sa=N&amp;ndsp=18&amp;tbs=isch:1" TargetMode="External"/><Relationship Id="rId45" Type="http://schemas.openxmlformats.org/officeDocument/2006/relationships/image" Target="../media/image81.jpeg"/><Relationship Id="rId53" Type="http://schemas.openxmlformats.org/officeDocument/2006/relationships/hyperlink" Target="http://www.google.com/imgres?imgurl=http://www.flagi.mmg.com.pl/upload/flaga%20czech%20mala.gif&amp;imgrefurl=http://www.flagi.mmg.com.pl/grafika.php?tabela=flagi&amp;kategoria=panstwowe&amp;usg=__eUhqTjVl58GRF16t93l2Q0uQQks=&amp;h=66&amp;w=100&amp;sz=2&amp;hl=en&amp;start=7&amp;zoom=1&amp;um=1&amp;itbs=1&amp;tbnid=3vwkZuBbBuYdJM:&amp;tbnh=54&amp;tbnw=82&amp;prev=/images?q=flaga+czech&amp;um=1&amp;hl=en&amp;sa=G&amp;tbs=isch:1" TargetMode="External"/><Relationship Id="rId58" Type="http://schemas.openxmlformats.org/officeDocument/2006/relationships/image" Target="../media/image90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hyperlink" Target="http://www.google.com/imgres?imgurl=http://i.navigeo.pl/blogs/119/post_40/Image/flaga%20Irlandii.png&amp;imgrefurl=http://jozek-urban.navigeo.pl/blog/post/moje-podroze-po-irlandii&amp;usg=__zKOjh6irVSir8lve2u31YnPjlSE=&amp;h=83&amp;w=125&amp;sz=1&amp;hl=en&amp;start=4&amp;zoom=1&amp;um=1&amp;itbs=1&amp;tbnid=NSNSfVgQtrKI_M:&amp;tbnh=60&amp;tbnw=90&amp;prev=/images?q=flagairlandii&amp;um=1&amp;hl=en&amp;sa=G&amp;tbs=isch:1" TargetMode="External"/><Relationship Id="rId57" Type="http://schemas.openxmlformats.org/officeDocument/2006/relationships/image" Target="../media/image89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31" Type="http://schemas.openxmlformats.org/officeDocument/2006/relationships/image" Target="../media/image69.jpeg"/><Relationship Id="rId44" Type="http://schemas.openxmlformats.org/officeDocument/2006/relationships/image" Target="../media/image80.jpeg"/><Relationship Id="rId52" Type="http://schemas.openxmlformats.org/officeDocument/2006/relationships/image" Target="../media/image86.jpeg"/><Relationship Id="rId4" Type="http://schemas.openxmlformats.org/officeDocument/2006/relationships/hyperlink" Target="http://www.google.com/imgres?imgurl=http://www.excell.netus.pl/images/flaga_uk.png&amp;imgrefurl=http://www.excell.netus.pl/&amp;usg=___cXj09B6uJOBz5lhevLpGmsVQVI=&amp;h=75&amp;w=150&amp;sz=5&amp;hl=en&amp;start=15&amp;zoom=1&amp;um=1&amp;itbs=1&amp;tbnid=RUH0cMiMYNkYZM:&amp;tbnh=48&amp;tbnw=96&amp;prev=/images?q=flaga+UK&amp;um=1&amp;hl=en&amp;sa=N&amp;ndsp=18&amp;tbs=isch:1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jpeg"/><Relationship Id="rId30" Type="http://schemas.openxmlformats.org/officeDocument/2006/relationships/image" Target="../media/image68.jpeg"/><Relationship Id="rId35" Type="http://schemas.openxmlformats.org/officeDocument/2006/relationships/image" Target="../media/image73.jpeg"/><Relationship Id="rId43" Type="http://schemas.openxmlformats.org/officeDocument/2006/relationships/hyperlink" Target="http://www.google.com/imgres?imgurl=http://www.naukajezyka.pl/web/flags/flaga-33.gif&amp;imgrefurl=http://www.naukajezyka.pl/tanie_noclegi/33_242-Holandia-Amsterdam_.html&amp;usg=__sggcCTjhMBYA1botDVKF3gr5ocY=&amp;h=35&amp;w=55&amp;sz=1&amp;hl=en&amp;start=12&amp;zoom=1&amp;um=1&amp;itbs=1&amp;tbnid=8MPrWtmk3hQdKM:&amp;tbnh=35&amp;tbnw=55&amp;prev=/images?q=flaga+holandii&amp;um=1&amp;hl=en&amp;sa=G&amp;tbs=isch:1" TargetMode="External"/><Relationship Id="rId48" Type="http://schemas.openxmlformats.org/officeDocument/2006/relationships/image" Target="../media/image83.jpeg"/><Relationship Id="rId56" Type="http://schemas.openxmlformats.org/officeDocument/2006/relationships/hyperlink" Target="http://www.google.com/imgres?imgurl=http://www.travel4u.pl/img/small/szwecja-flaga.gif&amp;imgrefurl=http://www.travel4u.pl/szwecja,wczasy,kraj.html&amp;usg=__tbHu9rjBvEhkBvkL5uuLXHZr_xM=&amp;h=94&amp;w=148&amp;sz=1&amp;hl=en&amp;start=13&amp;zoom=1&amp;um=1&amp;itbs=1&amp;tbnid=5czMFTJ5rha0tM:&amp;tbnh=60&amp;tbnw=95&amp;prev=/images?q=flaga+szwecja&amp;um=1&amp;hl=en&amp;sa=G&amp;tbs=isch:1" TargetMode="External"/><Relationship Id="rId8" Type="http://schemas.openxmlformats.org/officeDocument/2006/relationships/image" Target="../media/image46.png"/><Relationship Id="rId51" Type="http://schemas.openxmlformats.org/officeDocument/2006/relationships/image" Target="../media/image85.png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870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ASKING/TELLING THE TIME</a:t>
            </a:r>
            <a:br>
              <a:rPr lang="tr-TR" dirty="0" smtClean="0"/>
            </a:br>
            <a:r>
              <a:rPr lang="tr-TR" dirty="0" smtClean="0"/>
              <a:t>(SAATLER)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27584" y="1844824"/>
            <a:ext cx="656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A) </a:t>
            </a:r>
            <a:r>
              <a:rPr lang="en-US" b="1" dirty="0" err="1">
                <a:solidFill>
                  <a:srgbClr val="FFC000"/>
                </a:solidFill>
              </a:rPr>
              <a:t>Saat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kaç</a:t>
            </a:r>
            <a:r>
              <a:rPr lang="en-US" b="1" dirty="0">
                <a:solidFill>
                  <a:srgbClr val="FFC000"/>
                </a:solidFill>
              </a:rPr>
              <a:t>? / </a:t>
            </a:r>
            <a:r>
              <a:rPr lang="en-US" b="1" i="1" dirty="0">
                <a:solidFill>
                  <a:srgbClr val="FFC000"/>
                </a:solidFill>
              </a:rPr>
              <a:t>What time is it</a:t>
            </a:r>
            <a:r>
              <a:rPr lang="en-US" b="1" i="1" dirty="0" smtClean="0">
                <a:solidFill>
                  <a:srgbClr val="FFC000"/>
                </a:solidFill>
              </a:rPr>
              <a:t>?</a:t>
            </a:r>
            <a:r>
              <a:rPr lang="tr-TR" b="1" i="1" dirty="0" smtClean="0">
                <a:solidFill>
                  <a:srgbClr val="FFC000"/>
                </a:solidFill>
              </a:rPr>
              <a:t>                …buçuk       (</a:t>
            </a:r>
            <a:r>
              <a:rPr lang="tr-TR" b="1" i="1" dirty="0" err="1" smtClean="0">
                <a:solidFill>
                  <a:srgbClr val="FFC000"/>
                </a:solidFill>
              </a:rPr>
              <a:t>half</a:t>
            </a:r>
            <a:r>
              <a:rPr lang="tr-TR" b="1" i="1" dirty="0" smtClean="0">
                <a:solidFill>
                  <a:srgbClr val="FFC000"/>
                </a:solidFill>
              </a:rPr>
              <a:t> </a:t>
            </a:r>
            <a:r>
              <a:rPr lang="tr-TR" b="1" i="1" dirty="0" err="1" smtClean="0">
                <a:solidFill>
                  <a:srgbClr val="FFC000"/>
                </a:solidFill>
              </a:rPr>
              <a:t>past</a:t>
            </a:r>
            <a:r>
              <a:rPr lang="tr-TR" b="1" i="1" dirty="0" smtClean="0">
                <a:solidFill>
                  <a:srgbClr val="FFC000"/>
                </a:solidFill>
              </a:rPr>
              <a:t>)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7544" y="2276873"/>
            <a:ext cx="8496944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tr-TR" sz="2400" b="1" dirty="0" smtClean="0"/>
              <a:t>01:00 Saat bir.</a:t>
            </a:r>
          </a:p>
          <a:p>
            <a:r>
              <a:rPr lang="tr-TR" sz="2400" b="1" dirty="0" smtClean="0"/>
              <a:t>15:00 Saat üç.</a:t>
            </a:r>
          </a:p>
          <a:p>
            <a:r>
              <a:rPr lang="tr-TR" sz="2400" b="1" dirty="0" smtClean="0"/>
              <a:t>08:00 Saat sekiz.</a:t>
            </a:r>
          </a:p>
          <a:p>
            <a:r>
              <a:rPr lang="tr-TR" sz="2400" b="1" dirty="0" smtClean="0"/>
              <a:t>22:00 Saat on.</a:t>
            </a:r>
          </a:p>
          <a:p>
            <a:endParaRPr lang="tr-TR" sz="2400" b="1" dirty="0" smtClean="0"/>
          </a:p>
          <a:p>
            <a:r>
              <a:rPr lang="tr-TR" sz="2400" b="1" dirty="0" smtClean="0">
                <a:solidFill>
                  <a:srgbClr val="FFC000"/>
                </a:solidFill>
              </a:rPr>
              <a:t>ı, i, u, ü geçiyor (</a:t>
            </a:r>
            <a:r>
              <a:rPr lang="tr-TR" sz="2400" b="1" dirty="0" err="1" smtClean="0">
                <a:solidFill>
                  <a:srgbClr val="FFC000"/>
                </a:solidFill>
              </a:rPr>
              <a:t>past</a:t>
            </a:r>
            <a:r>
              <a:rPr lang="tr-TR" sz="2400" b="1" dirty="0" smtClean="0">
                <a:solidFill>
                  <a:srgbClr val="FFC000"/>
                </a:solidFill>
              </a:rPr>
              <a:t>)             </a:t>
            </a:r>
          </a:p>
          <a:p>
            <a:r>
              <a:rPr lang="tr-TR" sz="2400" b="1" dirty="0" smtClean="0"/>
              <a:t>01:10 Saat biri on geçiyor.</a:t>
            </a:r>
          </a:p>
          <a:p>
            <a:r>
              <a:rPr lang="tr-TR" sz="2400" b="1" dirty="0" smtClean="0"/>
              <a:t>15:20 Saat üçü yirmi geçiyor.</a:t>
            </a:r>
          </a:p>
          <a:p>
            <a:r>
              <a:rPr lang="tr-TR" sz="2400" b="1" dirty="0" smtClean="0"/>
              <a:t>17:05 Saat beşi beş geçiyor.     </a:t>
            </a:r>
          </a:p>
          <a:p>
            <a:r>
              <a:rPr lang="tr-TR" sz="2400" b="1" dirty="0" smtClean="0"/>
              <a:t>10:25 Saat onu yirmi beş      geçiyor.</a:t>
            </a:r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tr-TR" sz="2400" b="1" dirty="0" smtClean="0"/>
          </a:p>
          <a:p>
            <a:r>
              <a:rPr lang="tr-TR" sz="2400" b="1" dirty="0" smtClean="0"/>
              <a:t>11:30 Saat on bir buçuk.</a:t>
            </a:r>
          </a:p>
          <a:p>
            <a:r>
              <a:rPr lang="tr-TR" sz="2400" b="1" dirty="0" smtClean="0"/>
              <a:t>07:30 Saat yedi buçuk.</a:t>
            </a:r>
          </a:p>
          <a:p>
            <a:r>
              <a:rPr lang="tr-TR" sz="2400" b="1" dirty="0" smtClean="0"/>
              <a:t>18:00 Saat altı buçuk</a:t>
            </a:r>
            <a:endParaRPr lang="tr-TR" sz="2400" b="1" dirty="0"/>
          </a:p>
          <a:p>
            <a:r>
              <a:rPr lang="tr-TR" sz="2400" b="1" dirty="0" smtClean="0"/>
              <a:t>16:30 Saat dört buçuk</a:t>
            </a:r>
          </a:p>
          <a:p>
            <a:r>
              <a:rPr lang="tr-TR" sz="2400" b="1" dirty="0" smtClean="0"/>
              <a:t>02:30 Saat iki buçuk</a:t>
            </a:r>
          </a:p>
          <a:p>
            <a:endParaRPr lang="tr-TR" sz="2400" b="1" dirty="0" smtClean="0">
              <a:solidFill>
                <a:srgbClr val="FFC000"/>
              </a:solidFill>
            </a:endParaRPr>
          </a:p>
          <a:p>
            <a:r>
              <a:rPr lang="tr-TR" sz="2400" b="1" dirty="0">
                <a:solidFill>
                  <a:srgbClr val="FFC000"/>
                </a:solidFill>
              </a:rPr>
              <a:t>a</a:t>
            </a:r>
            <a:r>
              <a:rPr lang="tr-TR" sz="2400" b="1" dirty="0" smtClean="0">
                <a:solidFill>
                  <a:srgbClr val="FFC000"/>
                </a:solidFill>
              </a:rPr>
              <a:t>, e var  (</a:t>
            </a:r>
            <a:r>
              <a:rPr lang="tr-TR" sz="2400" b="1" dirty="0" err="1" smtClean="0">
                <a:solidFill>
                  <a:srgbClr val="FFC000"/>
                </a:solidFill>
              </a:rPr>
              <a:t>to</a:t>
            </a:r>
            <a:r>
              <a:rPr lang="tr-TR" sz="2400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tr-TR" sz="2400" b="1" dirty="0" smtClean="0"/>
              <a:t>  18:50 Saat yediye on var</a:t>
            </a:r>
          </a:p>
          <a:p>
            <a:r>
              <a:rPr lang="tr-TR" sz="2400" b="1" dirty="0" smtClean="0"/>
              <a:t>  05:55 Saat altıya beş var</a:t>
            </a:r>
          </a:p>
          <a:p>
            <a:r>
              <a:rPr lang="tr-TR" sz="2400" b="1" dirty="0" smtClean="0"/>
              <a:t>11:35 Saat on ikiye yirmi beş</a:t>
            </a:r>
          </a:p>
          <a:p>
            <a:r>
              <a:rPr lang="tr-TR" dirty="0" smtClean="0"/>
              <a:t>            var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1520" y="-3843808"/>
            <a:ext cx="8496944" cy="10544175"/>
            <a:chOff x="120" y="135"/>
            <a:chExt cx="11679" cy="16605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20" y="135"/>
              <a:ext cx="11679" cy="1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312" y="3581"/>
              <a:ext cx="249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the United Kingdom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British 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5" descr="intl_seven_continents_blank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6" y="5022"/>
              <a:ext cx="8458" cy="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03" y="4856"/>
              <a:ext cx="268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Kristen ITC"/>
                </a:rPr>
                <a:t>North America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Kristen ITC"/>
              </a:endParaRPr>
            </a:p>
          </p:txBody>
        </p:sp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646" y="7917"/>
              <a:ext cx="2687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Kristen ITC"/>
                </a:rPr>
                <a:t>South America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Kristen ITC"/>
              </a:endParaRPr>
            </a:p>
          </p:txBody>
        </p:sp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257" y="8413"/>
              <a:ext cx="1361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effectLst/>
                  <a:latin typeface="Kristen ITC"/>
                </a:rPr>
                <a:t>Africa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Kristen ITC"/>
              </a:endParaRPr>
            </a:p>
          </p:txBody>
        </p:sp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631" y="5023"/>
              <a:ext cx="1360" cy="4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/>
                  <a:latin typeface="Kristen ITC"/>
                </a:rPr>
                <a:t>Europe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/>
                <a:latin typeface="Kristen ITC"/>
              </a:endParaRPr>
            </a:p>
          </p:txBody>
        </p:sp>
        <p:sp>
          <p:nvSpPr>
            <p:cNvPr id="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233" y="5022"/>
              <a:ext cx="939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/>
                  <a:latin typeface="Kristen ITC"/>
                </a:rPr>
                <a:t>Asia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/>
                <a:latin typeface="Kristen ITC"/>
              </a:endParaRPr>
            </a:p>
          </p:txBody>
        </p:sp>
        <p:sp>
          <p:nvSpPr>
            <p:cNvPr id="1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506" y="8082"/>
              <a:ext cx="192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effectLst/>
                  <a:latin typeface="Kristen ITC"/>
                </a:rPr>
                <a:t>Australia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latin typeface="Kristen ITC"/>
              </a:endParaRPr>
            </a:p>
          </p:txBody>
        </p:sp>
        <p:sp>
          <p:nvSpPr>
            <p:cNvPr id="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19" y="255"/>
              <a:ext cx="2551" cy="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Kristen ITC"/>
                </a:rPr>
                <a:t>continents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Kristen ITC"/>
              </a:endParaRPr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90" y="1053"/>
              <a:ext cx="2211" cy="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/>
                  <a:latin typeface="Kristen ITC"/>
                </a:rPr>
                <a:t>countries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/>
                <a:latin typeface="Kristen ITC"/>
              </a:endParaRPr>
            </a:p>
          </p:txBody>
        </p:sp>
        <p:sp>
          <p:nvSpPr>
            <p:cNvPr id="1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9" y="1869"/>
              <a:ext cx="3005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Kristen ITC"/>
                </a:rPr>
                <a:t>nationalities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Kristen ITC"/>
              </a:endParaRPr>
            </a:p>
          </p:txBody>
        </p:sp>
        <p:pic>
          <p:nvPicPr>
            <p:cNvPr id="17" name="Picture 15" descr="britain_sold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8" y="3931"/>
              <a:ext cx="688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125" y="10562"/>
              <a:ext cx="226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40022"/>
                  </a:solidFill>
                  <a:effectLst/>
                  <a:latin typeface="Kristen ITC"/>
                </a:rPr>
                <a:t>Antarctica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40022"/>
                </a:solidFill>
                <a:effectLst/>
                <a:latin typeface="Kristen ITC"/>
              </a:endParaRPr>
            </a:p>
          </p:txBody>
        </p:sp>
        <p:pic>
          <p:nvPicPr>
            <p:cNvPr id="19" name="Obraz 18" descr="flaga_uk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" y="4446"/>
              <a:ext cx="722" cy="453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9506" y="4742"/>
              <a:ext cx="2154" cy="127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China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Chinese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19" descr="china_m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24" y="4742"/>
              <a:ext cx="856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imagesCA9ZEFOJ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91" y="5655"/>
              <a:ext cx="71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9426" y="6307"/>
              <a:ext cx="215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Japonya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Japon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2" descr="Japan%20Girl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37" y="6447"/>
              <a:ext cx="1123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3" descr="TN_Japan_fla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523" y="7052"/>
              <a:ext cx="719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3304" y="3346"/>
              <a:ext cx="249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Germany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German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5" descr="14545-german-man-holding-a-beer-stein-clipart-by-djart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2" y="3503"/>
              <a:ext cx="1096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6" descr="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36" y="4288"/>
              <a:ext cx="68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9164" y="3171"/>
              <a:ext cx="2496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Russia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Russian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28" descr="imagesCAF8ZGI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23" y="4120"/>
              <a:ext cx="681" cy="455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31" name="Picture 29" descr="russia_clipar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206" y="3346"/>
              <a:ext cx="1374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8996" y="1614"/>
              <a:ext cx="2154" cy="1275"/>
            </a:xfrm>
            <a:prstGeom prst="roundRect">
              <a:avLst>
                <a:gd name="adj" fmla="val 20079"/>
              </a:avLst>
            </a:prstGeom>
            <a:solidFill>
              <a:srgbClr val="FFFFFF"/>
            </a:solidFill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Greece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Greek 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31" descr="imagesCAY1WMPY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06" y="1620"/>
              <a:ext cx="108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2" descr="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724" y="2295"/>
              <a:ext cx="65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6221" y="2056"/>
              <a:ext cx="2353" cy="1274"/>
            </a:xfrm>
            <a:prstGeom prst="roundRect">
              <a:avLst>
                <a:gd name="adj" fmla="val 17662"/>
              </a:avLst>
            </a:prstGeom>
            <a:solidFill>
              <a:srgbClr val="FFFFFF"/>
            </a:solidFill>
            <a:ln w="2857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France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French 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34" descr="french_couple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3" y="2136"/>
              <a:ext cx="1097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5" descr="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82" y="1980"/>
              <a:ext cx="673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3544" y="1869"/>
              <a:ext cx="2437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Spain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            Spanish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7" descr="intl_spain_bullfight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44" y="1980"/>
              <a:ext cx="13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8" descr="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109" y="2751"/>
              <a:ext cx="689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614" y="2933"/>
              <a:ext cx="2356" cy="1275"/>
            </a:xfrm>
            <a:prstGeom prst="roundRect">
              <a:avLst>
                <a:gd name="adj" fmla="val 15843"/>
              </a:avLst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the USA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American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40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33" t="6285" r="8284" b="8000"/>
            <a:stretch>
              <a:fillRect/>
            </a:stretch>
          </p:blipFill>
          <p:spPr bwMode="auto">
            <a:xfrm>
              <a:off x="2039" y="2933"/>
              <a:ext cx="10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1" descr="imagesCAFWI3B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01" y="3923"/>
              <a:ext cx="69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99" y="6135"/>
              <a:ext cx="2130" cy="1275"/>
            </a:xfrm>
            <a:prstGeom prst="roundRect">
              <a:avLst>
                <a:gd name="adj" fmla="val 19528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anada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anadalı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43" descr="canada_hockey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470" y="6329"/>
              <a:ext cx="1245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4" descr="imagesCAKJNDP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0" y="6942"/>
              <a:ext cx="681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212" y="8505"/>
              <a:ext cx="1525" cy="2310"/>
            </a:xfrm>
            <a:prstGeom prst="roundRect">
              <a:avLst>
                <a:gd name="adj" fmla="val 15412"/>
              </a:avLst>
            </a:prstGeom>
            <a:solidFill>
              <a:srgbClr val="FFFFFF"/>
            </a:solidFill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Meksika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Meksikalı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46" descr="imagesCA5QY99Y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011" y="9207"/>
              <a:ext cx="69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7" descr="mexico_mariachi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90" y="9535"/>
              <a:ext cx="115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10136" y="8909"/>
              <a:ext cx="1524" cy="1906"/>
            </a:xfrm>
            <a:prstGeom prst="roundRect">
              <a:avLst>
                <a:gd name="adj" fmla="val 15421"/>
              </a:avLst>
            </a:prstGeom>
            <a:solidFill>
              <a:srgbClr val="FFFFFF"/>
            </a:solidFill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Avustralya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Avustralyalı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49" descr="australia_flies_hat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750" y="9796"/>
              <a:ext cx="105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0" descr="imagesCAYC49QK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0904" y="9796"/>
              <a:ext cx="67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AutoShape 51"/>
            <p:cNvSpPr>
              <a:spLocks noChangeArrowheads="1"/>
            </p:cNvSpPr>
            <p:nvPr/>
          </p:nvSpPr>
          <p:spPr bwMode="auto">
            <a:xfrm>
              <a:off x="4522" y="11205"/>
              <a:ext cx="2495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Brezilya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Brezilyalı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5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98" y="11359"/>
              <a:ext cx="1274" cy="930"/>
            </a:xfrm>
            <a:prstGeom prst="rect">
              <a:avLst/>
            </a:prstGeom>
            <a:noFill/>
          </p:spPr>
        </p:pic>
        <p:pic>
          <p:nvPicPr>
            <p:cNvPr id="55" name="Picture 53" descr="imagesCAWUYOI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982" y="12027"/>
              <a:ext cx="64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7608" y="10860"/>
              <a:ext cx="2496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Mısır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Mısırlı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55" descr="1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90" y="10971"/>
              <a:ext cx="1747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6" descr="imagesCA64PSYJ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939" y="11588"/>
              <a:ext cx="68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1506" y="11021"/>
              <a:ext cx="2706" cy="1419"/>
            </a:xfrm>
            <a:prstGeom prst="roundRect">
              <a:avLst>
                <a:gd name="adj" fmla="val 15435"/>
              </a:avLst>
            </a:prstGeom>
            <a:solidFill>
              <a:srgbClr val="FFFFFF"/>
            </a:solidFill>
            <a:ln w="28575">
              <a:solidFill>
                <a:srgbClr val="66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Küba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457200" marR="0" lvl="1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Kübalı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58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0" y="11135"/>
              <a:ext cx="1850" cy="1165"/>
            </a:xfrm>
            <a:prstGeom prst="rect">
              <a:avLst/>
            </a:prstGeom>
            <a:noFill/>
          </p:spPr>
        </p:pic>
        <p:pic>
          <p:nvPicPr>
            <p:cNvPr id="61" name="Picture 59" descr="imagesCA83Z17S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046" y="11836"/>
              <a:ext cx="68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AutoShape 60"/>
            <p:cNvSpPr>
              <a:spLocks noChangeArrowheads="1"/>
            </p:cNvSpPr>
            <p:nvPr/>
          </p:nvSpPr>
          <p:spPr bwMode="auto">
            <a:xfrm>
              <a:off x="5663" y="12609"/>
              <a:ext cx="2130" cy="1275"/>
            </a:xfrm>
            <a:prstGeom prst="roundRect">
              <a:avLst>
                <a:gd name="adj" fmla="val 19528"/>
              </a:avLst>
            </a:prstGeom>
            <a:solidFill>
              <a:srgbClr val="FFFFFF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Macaristan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Macar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343" y="12844"/>
              <a:ext cx="2372" cy="1420"/>
            </a:xfrm>
            <a:prstGeom prst="roundRect">
              <a:avLst>
                <a:gd name="adj" fmla="val 17606"/>
              </a:avLst>
            </a:prstGeom>
            <a:solidFill>
              <a:srgbClr val="FFFFFF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Portekiz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Portekizli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2970" y="12634"/>
              <a:ext cx="2355" cy="1356"/>
            </a:xfrm>
            <a:prstGeom prst="roundRect">
              <a:avLst>
                <a:gd name="adj" fmla="val 17699"/>
              </a:avLst>
            </a:prstGeom>
            <a:solidFill>
              <a:srgbClr val="FFFFFF"/>
            </a:solidFill>
            <a:ln w="28575">
              <a:solidFill>
                <a:srgbClr val="A5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Hırvatistan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Hırvat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10128" y="12038"/>
              <a:ext cx="1532" cy="2399"/>
            </a:xfrm>
            <a:prstGeom prst="roundRect">
              <a:avLst>
                <a:gd name="adj" fmla="val 27282"/>
              </a:avLst>
            </a:prstGeom>
            <a:solidFill>
              <a:srgbClr val="FFFFFF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İrlanda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İrlandalı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785" y="14775"/>
              <a:ext cx="2075" cy="1275"/>
            </a:xfrm>
            <a:prstGeom prst="roundRect">
              <a:avLst>
                <a:gd name="adj" fmla="val 20079"/>
              </a:avLst>
            </a:prstGeom>
            <a:solidFill>
              <a:srgbClr val="FFFFFF"/>
            </a:solidFill>
            <a:ln w="28575">
              <a:solidFill>
                <a:srgbClr val="00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Hollanda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Hollandalı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3194" y="14437"/>
              <a:ext cx="2016" cy="1838"/>
            </a:xfrm>
            <a:prstGeom prst="roundRect">
              <a:avLst>
                <a:gd name="adj" fmla="val 20676"/>
              </a:avLst>
            </a:prstGeom>
            <a:solidFill>
              <a:srgbClr val="FFFFFF"/>
            </a:solidFill>
            <a:ln w="28575">
              <a:solidFill>
                <a:srgbClr val="FFE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İtalya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İtalyan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8041" y="12613"/>
              <a:ext cx="1709" cy="2360"/>
            </a:xfrm>
            <a:prstGeom prst="roundRect">
              <a:avLst>
                <a:gd name="adj" fmla="val 24398"/>
              </a:avLst>
            </a:prstGeom>
            <a:solidFill>
              <a:srgbClr val="FFFFFF"/>
            </a:solidFill>
            <a:ln w="28575">
              <a:solidFill>
                <a:srgbClr val="E1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Polonya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Polonyalı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" name="Picture 71" descr="c_ronaldo-cartoon-wallpaper-25-327x400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9EBD9B"/>
                </a:clrFrom>
                <a:clrTo>
                  <a:srgbClr val="9EBD9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6" y="12634"/>
              <a:ext cx="1214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2" descr="imagesCA2KVZ48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85" y="13681"/>
              <a:ext cx="68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ipf-TOtKkjtaXB0hM:" descr="Opis: http://t1.gstatic.com/images?q=tbn:-TOtKkjtaXB0hM:http://republika.pl/blog_ym_429472/721594/tr/flaga_polski.jpg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9164" y="12860"/>
              <a:ext cx="722" cy="453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76" name="Picture 74" descr="warsaw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8125" y="13556"/>
              <a:ext cx="153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ipf8MPrWtmk3hQdKM:" descr="Opis: http://t3.gstatic.com/images?q=tbn:8MPrWtmk3hQdKM:http://www.naukajezyka.pl/web/flags/flaga-33.gif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912" y="15444"/>
              <a:ext cx="713" cy="455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78" name="Picture 76" descr="dutch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099" y="14990"/>
              <a:ext cx="61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7" descr="440063-Royalty-Free-RF-Clip-Art-Illustration-Of-A-Cartoon-Shoe-Flying-At-A-Gondolier-Singing-To-A-Couple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077"/>
            <a:stretch>
              <a:fillRect/>
            </a:stretch>
          </p:blipFill>
          <p:spPr bwMode="auto">
            <a:xfrm>
              <a:off x="3683" y="15104"/>
              <a:ext cx="1345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Obraz 13" descr="Opis: http://t1.gstatic.com/images?q=tbn:5u3xsIwvRQnfeM:http://rower.bydgoszcz.eu/ITALY-F.gif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277" y="14537"/>
              <a:ext cx="711" cy="454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81" name="ipfNSNSfVgQtrKI_M:" descr="Opis: http://t2.gstatic.com/images?q=tbn:NSNSfVgQtrKI_M:http://i.navigeo.pl/blogs/119/post_40/Image/flaga%2520Irlandii.png">
              <a:hlinkClick r:id="rId45"/>
            </p:cNvPr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0512" y="13856"/>
              <a:ext cx="851" cy="567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82" name="Picture 80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0314" y="12722"/>
              <a:ext cx="1102" cy="1100"/>
            </a:xfrm>
            <a:prstGeom prst="rect">
              <a:avLst/>
            </a:prstGeom>
            <a:noFill/>
          </p:spPr>
        </p:pic>
        <p:sp>
          <p:nvSpPr>
            <p:cNvPr id="83" name="AutoShape 81"/>
            <p:cNvSpPr>
              <a:spLocks noChangeArrowheads="1"/>
            </p:cNvSpPr>
            <p:nvPr/>
          </p:nvSpPr>
          <p:spPr bwMode="auto">
            <a:xfrm>
              <a:off x="5537" y="14520"/>
              <a:ext cx="2356" cy="1647"/>
            </a:xfrm>
            <a:prstGeom prst="roundRect">
              <a:avLst>
                <a:gd name="adj" fmla="val 17727"/>
              </a:avLst>
            </a:prstGeom>
            <a:solidFill>
              <a:srgbClr val="FFFFFF"/>
            </a:solidFill>
            <a:ln w="28575">
              <a:solidFill>
                <a:srgbClr val="A5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Çek Cumhuriyeti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Çek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4" name="Picture 82" descr="1"/>
            <p:cNvPicPr>
              <a:picLocks noChangeAspect="1" noChangeArrowheads="1"/>
            </p:cNvPicPr>
            <p:nvPr/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4" y="15217"/>
              <a:ext cx="1664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ipf3vwkZuBbBuYdJM:" descr="Opis: http://t0.gstatic.com/images?q=tbn:3vwkZuBbBuYdJM:http://www.flagi.mmg.com.pl/upload/flaga%2520czech%2520mala.gif">
              <a:hlinkClick r:id="rId49"/>
            </p:cNvPr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7243" y="15027"/>
              <a:ext cx="859" cy="566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sp>
          <p:nvSpPr>
            <p:cNvPr id="86" name="AutoShape 84"/>
            <p:cNvSpPr>
              <a:spLocks noChangeArrowheads="1"/>
            </p:cNvSpPr>
            <p:nvPr/>
          </p:nvSpPr>
          <p:spPr bwMode="auto">
            <a:xfrm>
              <a:off x="8574" y="15113"/>
              <a:ext cx="2706" cy="1418"/>
            </a:xfrm>
            <a:prstGeom prst="roundRect">
              <a:avLst>
                <a:gd name="adj" fmla="val 15435"/>
              </a:avLst>
            </a:prstGeom>
            <a:solidFill>
              <a:srgbClr val="FFFFFF"/>
            </a:solidFill>
            <a:ln w="28575">
              <a:solidFill>
                <a:srgbClr val="00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İsveç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İsveçli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" name="Picture 85"/>
            <p:cNvPicPr>
              <a:picLocks noChangeAspect="1" noChangeArrowheads="1"/>
            </p:cNvPicPr>
            <p:nvPr/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04" y="15326"/>
              <a:ext cx="84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Obraz 17" descr="Opis: http://t0.gstatic.com/images?q=tbn:5czMFTJ5rha0tM:http://www.travel4u.pl/img/small/szwecja-flaga.gif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9085" y="15983"/>
              <a:ext cx="898" cy="567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89" name="Picture 87" descr="89"/>
            <p:cNvPicPr>
              <a:picLocks noChangeAspect="1" noChangeArrowheads="1"/>
            </p:cNvPicPr>
            <p:nvPr/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916" b="8864"/>
            <a:stretch>
              <a:fillRect/>
            </a:stretch>
          </p:blipFill>
          <p:spPr bwMode="auto">
            <a:xfrm>
              <a:off x="3304" y="255"/>
              <a:ext cx="6205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8" descr="77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10128" y="255"/>
              <a:ext cx="120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sibel doğruyol\Desktop\macar.jp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355977" y="4509120"/>
            <a:ext cx="720080" cy="504056"/>
          </a:xfrm>
          <a:prstGeom prst="rect">
            <a:avLst/>
          </a:prstGeom>
          <a:noFill/>
        </p:spPr>
      </p:pic>
      <p:pic>
        <p:nvPicPr>
          <p:cNvPr id="1027" name="Picture 3" descr="C:\Users\sibel doğruyol\Desktop\istockphoto-641573520-1024x1024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5076056" y="4365104"/>
            <a:ext cx="831429" cy="792087"/>
          </a:xfrm>
          <a:prstGeom prst="rect">
            <a:avLst/>
          </a:prstGeom>
          <a:noFill/>
        </p:spPr>
      </p:pic>
      <p:pic>
        <p:nvPicPr>
          <p:cNvPr id="1028" name="Picture 4" descr="C:\Users\sibel doğruyol\Desktop\57ee216e0f2544057c410e0a.jp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3275856" y="4365104"/>
            <a:ext cx="764902" cy="597620"/>
          </a:xfrm>
          <a:prstGeom prst="rect">
            <a:avLst/>
          </a:prstGeom>
          <a:noFill/>
        </p:spPr>
      </p:pic>
      <p:pic>
        <p:nvPicPr>
          <p:cNvPr id="1029" name="Picture 5" descr="C:\Users\sibel doğruyol\Desktop\hırvat.jpg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483768" y="4509120"/>
            <a:ext cx="685800" cy="49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OCCUPATIONS/MESLEKLER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215275-Royalty-Free-RF-Clipart-Illustration-Of-A-Plump-Lazy-Businessman-Shrugg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556792"/>
            <a:ext cx="1063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1118386-Cartoon-Of-A-Friendly-Waving-Sailor-Royalty-Free-Vector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904" y="1556792"/>
            <a:ext cx="10620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stronau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556792"/>
            <a:ext cx="10636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lumberja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628800"/>
            <a:ext cx="1146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oliceman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2616" y="1601368"/>
            <a:ext cx="10096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1124642-Cartoon-Of-A-Happy-Chubby-Male-Doctor-Or-Veterinarian-Royalty-Free-Vector-Clip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212976"/>
            <a:ext cx="10763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he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140968"/>
            <a:ext cx="8985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mailma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1035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groo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1130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1103458-Clipart-Depressed-Chubby-Caucasian-Army-Man-Royalty-Free-Vector-Illustrati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212976"/>
            <a:ext cx="10445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farmer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85184"/>
            <a:ext cx="10175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waite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085184"/>
            <a:ext cx="12223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Chubby-Circus-Clow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013176"/>
            <a:ext cx="11239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explorer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941168"/>
            <a:ext cx="10779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referee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013176"/>
            <a:ext cx="11096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Metin kutusu"/>
          <p:cNvSpPr txBox="1"/>
          <p:nvPr/>
        </p:nvSpPr>
        <p:spPr>
          <a:xfrm>
            <a:off x="323528" y="2852936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İşadamı (</a:t>
            </a:r>
            <a:r>
              <a:rPr lang="tr-TR" sz="1200" b="1" dirty="0" err="1" smtClean="0"/>
              <a:t>businessman</a:t>
            </a:r>
            <a:r>
              <a:rPr lang="tr-TR" sz="1200" b="1" dirty="0" smtClean="0"/>
              <a:t>)         Denizci (</a:t>
            </a:r>
            <a:r>
              <a:rPr lang="tr-TR" sz="1200" b="1" dirty="0" err="1" smtClean="0"/>
              <a:t>sailor</a:t>
            </a:r>
            <a:r>
              <a:rPr lang="tr-TR" sz="1200" b="1" dirty="0" smtClean="0"/>
              <a:t>)         Astronot (</a:t>
            </a:r>
            <a:r>
              <a:rPr lang="tr-TR" sz="1200" b="1" dirty="0" err="1" smtClean="0"/>
              <a:t>astronout</a:t>
            </a:r>
            <a:r>
              <a:rPr lang="tr-TR" sz="1200" b="1" dirty="0" smtClean="0"/>
              <a:t>)       Ormancı(</a:t>
            </a:r>
            <a:r>
              <a:rPr lang="tr-TR" sz="1200" b="1" dirty="0" err="1" smtClean="0"/>
              <a:t>lumberjack</a:t>
            </a:r>
            <a:r>
              <a:rPr lang="tr-TR" sz="1200" b="1" dirty="0" smtClean="0"/>
              <a:t>)          Polis (</a:t>
            </a:r>
            <a:r>
              <a:rPr lang="tr-TR" sz="1200" b="1" dirty="0" err="1" smtClean="0"/>
              <a:t>policeman</a:t>
            </a:r>
            <a:r>
              <a:rPr lang="tr-TR" sz="1200" b="1" dirty="0" smtClean="0"/>
              <a:t>)</a:t>
            </a:r>
            <a:endParaRPr lang="tr-TR" sz="1200" b="1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107504" y="4437112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   </a:t>
            </a:r>
            <a:r>
              <a:rPr lang="tr-TR" sz="1200" b="1" dirty="0" smtClean="0"/>
              <a:t>Postacı(</a:t>
            </a:r>
            <a:r>
              <a:rPr lang="tr-TR" sz="1200" b="1" dirty="0" err="1" smtClean="0"/>
              <a:t>mailman</a:t>
            </a:r>
            <a:r>
              <a:rPr lang="tr-TR" sz="1200" b="1" dirty="0" smtClean="0"/>
              <a:t>)                  </a:t>
            </a:r>
            <a:r>
              <a:rPr lang="tr-TR" sz="1200" b="1" dirty="0" err="1" smtClean="0"/>
              <a:t>lawywe</a:t>
            </a:r>
            <a:r>
              <a:rPr lang="tr-TR" sz="1200" b="1" dirty="0" smtClean="0"/>
              <a:t> (avukat)               Doktor (</a:t>
            </a:r>
            <a:r>
              <a:rPr lang="tr-TR" sz="1200" b="1" dirty="0" err="1" smtClean="0"/>
              <a:t>doctor</a:t>
            </a:r>
            <a:r>
              <a:rPr lang="tr-TR" sz="1200" b="1" dirty="0" smtClean="0"/>
              <a:t>)                     Aşçı(</a:t>
            </a:r>
            <a:r>
              <a:rPr lang="tr-TR" sz="1200" b="1" dirty="0" err="1" smtClean="0"/>
              <a:t>cook</a:t>
            </a:r>
            <a:r>
              <a:rPr lang="tr-TR" sz="1200" b="1" dirty="0" smtClean="0"/>
              <a:t>)                       Asker(</a:t>
            </a:r>
            <a:r>
              <a:rPr lang="tr-TR" sz="1200" b="1" dirty="0" err="1" smtClean="0"/>
              <a:t>soldier</a:t>
            </a:r>
            <a:r>
              <a:rPr lang="tr-TR" sz="1200" b="1" dirty="0" smtClean="0"/>
              <a:t>)</a:t>
            </a:r>
            <a:endParaRPr lang="tr-TR" sz="1200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395536" y="6237312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    Çiftçi(</a:t>
            </a:r>
            <a:r>
              <a:rPr lang="tr-TR" sz="1200" b="1" dirty="0" err="1" smtClean="0"/>
              <a:t>farmer</a:t>
            </a:r>
            <a:r>
              <a:rPr lang="tr-TR" sz="1200" b="1" dirty="0" smtClean="0"/>
              <a:t>)                     garson(</a:t>
            </a:r>
            <a:r>
              <a:rPr lang="tr-TR" sz="1200" b="1" dirty="0" err="1" smtClean="0"/>
              <a:t>waiter</a:t>
            </a:r>
            <a:r>
              <a:rPr lang="tr-TR" sz="1200" b="1" dirty="0" smtClean="0"/>
              <a:t>)                  palyaço(</a:t>
            </a:r>
            <a:r>
              <a:rPr lang="tr-TR" sz="1200" b="1" dirty="0" err="1" smtClean="0"/>
              <a:t>clown</a:t>
            </a:r>
            <a:r>
              <a:rPr lang="tr-TR" sz="1200" b="1" dirty="0" smtClean="0"/>
              <a:t>)                   kaşif (</a:t>
            </a:r>
            <a:r>
              <a:rPr lang="tr-TR" sz="1200" b="1" dirty="0" err="1" smtClean="0"/>
              <a:t>explorer</a:t>
            </a:r>
            <a:r>
              <a:rPr lang="tr-TR" sz="1200" b="1" dirty="0" smtClean="0"/>
              <a:t>)              hakem (</a:t>
            </a:r>
            <a:r>
              <a:rPr lang="tr-TR" sz="1200" b="1" dirty="0" err="1" smtClean="0"/>
              <a:t>refree</a:t>
            </a:r>
            <a:r>
              <a:rPr lang="tr-TR" sz="1200" b="1" dirty="0" smtClean="0"/>
              <a:t>)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/>
          <a:lstStyle/>
          <a:p>
            <a:r>
              <a:rPr lang="tr-TR" dirty="0" smtClean="0"/>
              <a:t>Mesleğiniz ne?               (</a:t>
            </a:r>
            <a:r>
              <a:rPr lang="tr-TR" dirty="0" err="1" smtClean="0"/>
              <a:t>What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do?)</a:t>
            </a:r>
          </a:p>
          <a:p>
            <a:r>
              <a:rPr lang="tr-TR" dirty="0" smtClean="0"/>
              <a:t>Ben bir öğretmenim.     (</a:t>
            </a:r>
            <a:r>
              <a:rPr lang="tr-TR" dirty="0" err="1" smtClean="0"/>
              <a:t>I’m</a:t>
            </a:r>
            <a:r>
              <a:rPr lang="tr-TR" dirty="0" smtClean="0"/>
              <a:t> a </a:t>
            </a:r>
            <a:r>
              <a:rPr lang="tr-TR" dirty="0" err="1" smtClean="0"/>
              <a:t>teacher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075240" cy="1800200"/>
          </a:xfrm>
        </p:spPr>
        <p:txBody>
          <a:bodyPr numCol="2">
            <a:normAutofit fontScale="85000" lnSpcReduction="10000"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ı, i, u, ü çeyrek geçiyor</a:t>
            </a:r>
          </a:p>
          <a:p>
            <a:r>
              <a:rPr lang="tr-TR" sz="2000" b="1" dirty="0" smtClean="0"/>
              <a:t>12:15 Saat on ikiyi çeyrek geçiyor.</a:t>
            </a:r>
          </a:p>
          <a:p>
            <a:r>
              <a:rPr lang="tr-TR" sz="2000" b="1" dirty="0" smtClean="0"/>
              <a:t>09:15 Saat dokuzu çeyrek geçiyor.</a:t>
            </a:r>
          </a:p>
          <a:p>
            <a:r>
              <a:rPr lang="tr-TR" sz="2000" b="1" dirty="0" smtClean="0"/>
              <a:t>03:15 Saat üçü çeyrek geçiyor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b="1" dirty="0" smtClean="0">
                <a:solidFill>
                  <a:srgbClr val="FF0000"/>
                </a:solidFill>
              </a:rPr>
              <a:t>a, e çeyrek var.</a:t>
            </a:r>
          </a:p>
          <a:p>
            <a:r>
              <a:rPr lang="tr-TR" sz="2000" b="1" dirty="0" smtClean="0"/>
              <a:t>12:45 saat bire çeyrek var.</a:t>
            </a:r>
          </a:p>
          <a:p>
            <a:r>
              <a:rPr lang="tr-TR" sz="2000" b="1" dirty="0" smtClean="0"/>
              <a:t>05:45 Saat altıya çeyrek var.</a:t>
            </a:r>
          </a:p>
          <a:p>
            <a:r>
              <a:rPr lang="tr-TR" sz="2000" b="1" dirty="0" smtClean="0"/>
              <a:t>01:45 Saat ikiye çeyrek var.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1560" y="19168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Look at the clocks and </a:t>
            </a:r>
            <a:r>
              <a:rPr lang="tr-TR" b="1" dirty="0" err="1" smtClean="0">
                <a:solidFill>
                  <a:srgbClr val="FF0000"/>
                </a:solidFill>
              </a:rPr>
              <a:t>tell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time.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1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0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13812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1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08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25144"/>
            <a:ext cx="1305049" cy="12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060848"/>
            <a:ext cx="1976803" cy="195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744" descr="http://www.englishexercises.org/makeagame/my_documents/my_pictures/2009/jul/D23_1.jpg"/>
          <p:cNvPicPr/>
          <p:nvPr/>
        </p:nvPicPr>
        <p:blipFill>
          <a:blip r:embed="rId7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059832" y="4509120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742" descr="http://www.englishexercises.org/makeagame/my_documents/my_pictures/2009/jul/993_6.jpg"/>
          <p:cNvPicPr/>
          <p:nvPr/>
        </p:nvPicPr>
        <p:blipFill>
          <a:blip r:embed="rId8" cstate="print">
            <a:lum bright="20000" contrast="30000"/>
          </a:blip>
          <a:srcRect/>
          <a:stretch>
            <a:fillRect/>
          </a:stretch>
        </p:blipFill>
        <p:spPr bwMode="auto">
          <a:xfrm>
            <a:off x="7020272" y="443711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743" descr="http://www.englishexercises.org/makeagame/my_documents/my_pictures/2009/jul/FAC_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492896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DIRECTIONS / YÖNLER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2400" b="1" dirty="0" smtClean="0">
                <a:latin typeface="+mj-lt"/>
              </a:rPr>
              <a:t>Can </a:t>
            </a:r>
            <a:r>
              <a:rPr lang="tr-TR" sz="2400" b="1" dirty="0" err="1" smtClean="0">
                <a:latin typeface="+mj-lt"/>
              </a:rPr>
              <a:t>you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help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me</a:t>
            </a:r>
            <a:r>
              <a:rPr lang="tr-TR" sz="2400" b="1" dirty="0" smtClean="0">
                <a:latin typeface="+mj-lt"/>
              </a:rPr>
              <a:t>?</a:t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Bana yardımcı olabilir misiniz?</a:t>
            </a: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err="1" smtClean="0">
                <a:latin typeface="+mj-lt"/>
              </a:rPr>
              <a:t>I'm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lost</a:t>
            </a: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Kayboldum</a:t>
            </a: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err="1" smtClean="0">
                <a:latin typeface="+mj-lt"/>
              </a:rPr>
              <a:t>Where</a:t>
            </a:r>
            <a:r>
              <a:rPr lang="tr-TR" sz="2400" b="1" dirty="0" smtClean="0">
                <a:latin typeface="+mj-lt"/>
              </a:rPr>
              <a:t> is __________ ?</a:t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__________ neresi?</a:t>
            </a: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latin typeface="+mj-lt"/>
              </a:rPr>
              <a:t>I </a:t>
            </a:r>
            <a:r>
              <a:rPr lang="tr-TR" sz="2400" b="1" dirty="0" err="1" smtClean="0">
                <a:latin typeface="+mj-lt"/>
              </a:rPr>
              <a:t>am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looking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for</a:t>
            </a:r>
            <a:r>
              <a:rPr lang="tr-TR" sz="2400" b="1" dirty="0" smtClean="0">
                <a:latin typeface="+mj-lt"/>
              </a:rPr>
              <a:t> a __________</a:t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Ben bir __________ arıyorum</a:t>
            </a: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latin typeface="+mj-lt"/>
              </a:rPr>
              <a:t/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err="1" smtClean="0">
                <a:latin typeface="+mj-lt"/>
              </a:rPr>
              <a:t>How</a:t>
            </a:r>
            <a:r>
              <a:rPr lang="tr-TR" sz="2400" b="1" dirty="0" smtClean="0">
                <a:latin typeface="+mj-lt"/>
              </a:rPr>
              <a:t> far is it </a:t>
            </a:r>
            <a:r>
              <a:rPr lang="tr-TR" sz="2400" b="1" dirty="0" err="1" smtClean="0">
                <a:latin typeface="+mj-lt"/>
              </a:rPr>
              <a:t>from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 err="1" smtClean="0">
                <a:latin typeface="+mj-lt"/>
              </a:rPr>
              <a:t>here</a:t>
            </a:r>
            <a:r>
              <a:rPr lang="tr-TR" sz="2400" b="1" dirty="0" smtClean="0">
                <a:latin typeface="+mj-lt"/>
              </a:rPr>
              <a:t>?</a:t>
            </a:r>
            <a:br>
              <a:rPr lang="tr-TR" sz="2400" b="1" dirty="0" smtClean="0">
                <a:latin typeface="+mj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Ne kadar uzaklıkta?</a:t>
            </a:r>
            <a:r>
              <a:rPr lang="tr-TR" sz="1600" dirty="0" smtClean="0">
                <a:latin typeface="+mj-lt"/>
              </a:rPr>
              <a:t/>
            </a:r>
            <a:br>
              <a:rPr lang="tr-TR" sz="1600" dirty="0" smtClean="0">
                <a:latin typeface="+mj-lt"/>
              </a:rPr>
            </a:br>
            <a:r>
              <a:rPr lang="tr-TR" sz="1600" dirty="0" smtClean="0">
                <a:latin typeface="+mj-lt"/>
              </a:rPr>
              <a:t/>
            </a:r>
            <a:br>
              <a:rPr lang="tr-TR" sz="1600" dirty="0" smtClean="0">
                <a:latin typeface="+mj-lt"/>
              </a:rPr>
            </a:br>
            <a:endParaRPr lang="tr-TR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b="1" dirty="0" smtClean="0"/>
              <a:t>Do </a:t>
            </a:r>
            <a:r>
              <a:rPr lang="tr-TR" sz="2800" b="1" dirty="0" err="1" smtClean="0"/>
              <a:t>you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have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map</a:t>
            </a:r>
            <a:r>
              <a:rPr lang="tr-TR" sz="2800" b="1" dirty="0" smtClean="0"/>
              <a:t>?</a:t>
            </a:r>
            <a:br>
              <a:rPr lang="tr-TR" sz="2800" b="1" dirty="0" smtClean="0"/>
            </a:br>
            <a:r>
              <a:rPr lang="tr-TR" sz="2800" b="1" dirty="0" smtClean="0">
                <a:solidFill>
                  <a:srgbClr val="FF0000"/>
                </a:solidFill>
              </a:rPr>
              <a:t>Haritanız var mı?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err="1" smtClean="0"/>
              <a:t>Where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does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this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road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?</a:t>
            </a:r>
            <a:br>
              <a:rPr lang="tr-TR" sz="2800" b="1" dirty="0" smtClean="0"/>
            </a:br>
            <a:r>
              <a:rPr lang="tr-TR" sz="2800" b="1" dirty="0" smtClean="0">
                <a:solidFill>
                  <a:srgbClr val="FF0000"/>
                </a:solidFill>
              </a:rPr>
              <a:t>Bu yol nereye gidiyor?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Is </a:t>
            </a:r>
            <a:r>
              <a:rPr lang="tr-TR" sz="2800" b="1" dirty="0" err="1" smtClean="0"/>
              <a:t>this</a:t>
            </a:r>
            <a:r>
              <a:rPr lang="tr-TR" sz="2800" b="1" dirty="0" smtClean="0"/>
              <a:t> </a:t>
            </a:r>
            <a:r>
              <a:rPr lang="tr-TR" sz="2800" b="1" u="sng" dirty="0" smtClean="0"/>
              <a:t>[</a:t>
            </a:r>
            <a:r>
              <a:rPr lang="tr-TR" sz="2800" b="1" u="sng" dirty="0" err="1" smtClean="0"/>
              <a:t>place</a:t>
            </a:r>
            <a:r>
              <a:rPr lang="tr-TR" sz="2800" b="1" u="sng" dirty="0" smtClean="0"/>
              <a:t> name]</a:t>
            </a:r>
            <a:r>
              <a:rPr lang="tr-TR" sz="2800" b="1" dirty="0" smtClean="0"/>
              <a:t> ?</a:t>
            </a:r>
            <a:br>
              <a:rPr lang="tr-TR" sz="2800" b="1" dirty="0" smtClean="0"/>
            </a:br>
            <a:r>
              <a:rPr lang="tr-TR" sz="2800" b="1" dirty="0" smtClean="0">
                <a:solidFill>
                  <a:srgbClr val="FF0000"/>
                </a:solidFill>
              </a:rPr>
              <a:t>Burası ____________ mı?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err="1" smtClean="0"/>
              <a:t>Thank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you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very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much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>
                <a:solidFill>
                  <a:srgbClr val="FF0000"/>
                </a:solidFill>
              </a:rPr>
              <a:t>Çok teşekkür ederim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01416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tr-TR" sz="3800" b="1" dirty="0" err="1" smtClean="0"/>
              <a:t>Go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straight</a:t>
            </a:r>
            <a:r>
              <a:rPr lang="tr-TR" sz="3800" b="1" dirty="0" smtClean="0"/>
              <a:t/>
            </a:r>
            <a:br>
              <a:rPr lang="tr-TR" sz="3800" b="1" dirty="0" smtClean="0"/>
            </a:br>
            <a:r>
              <a:rPr lang="tr-TR" sz="3800" b="1" dirty="0" smtClean="0">
                <a:solidFill>
                  <a:srgbClr val="FF0000"/>
                </a:solidFill>
              </a:rPr>
              <a:t>Düz git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 smtClean="0"/>
          </a:p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800" b="1" dirty="0" err="1" smtClean="0"/>
              <a:t>Turn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right</a:t>
            </a:r>
            <a:r>
              <a:rPr lang="tr-TR" sz="3800" b="1" dirty="0" smtClean="0"/>
              <a:t/>
            </a:r>
            <a:br>
              <a:rPr lang="tr-TR" sz="3800" b="1" dirty="0" smtClean="0"/>
            </a:br>
            <a:r>
              <a:rPr lang="tr-TR" sz="3800" b="1" dirty="0" smtClean="0">
                <a:solidFill>
                  <a:srgbClr val="FF0000"/>
                </a:solidFill>
              </a:rPr>
              <a:t>Sağa dön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800" b="1" dirty="0" err="1" smtClean="0"/>
              <a:t>Turn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left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b="1" dirty="0" smtClean="0">
                <a:solidFill>
                  <a:srgbClr val="FF0000"/>
                </a:solidFill>
              </a:rPr>
              <a:t>Sola dön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 smtClean="0"/>
          </a:p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err="1" smtClean="0"/>
              <a:t>Traffic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lights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>
                <a:solidFill>
                  <a:srgbClr val="FF0000"/>
                </a:solidFill>
              </a:rPr>
              <a:t>Trafik ışıkları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 smtClean="0"/>
          </a:p>
          <a:p>
            <a:r>
              <a:rPr lang="tr-TR" sz="5100" b="1" dirty="0" smtClean="0"/>
              <a:t/>
            </a:r>
            <a:br>
              <a:rPr lang="tr-TR" sz="5100" b="1" dirty="0" smtClean="0"/>
            </a:br>
            <a:endParaRPr lang="tr-TR" dirty="0"/>
          </a:p>
        </p:txBody>
      </p:sp>
      <p:sp>
        <p:nvSpPr>
          <p:cNvPr id="8" name="7 Yukarı Ok"/>
          <p:cNvSpPr/>
          <p:nvPr/>
        </p:nvSpPr>
        <p:spPr>
          <a:xfrm>
            <a:off x="3275856" y="1340768"/>
            <a:ext cx="28803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3059832" y="27809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 Ok"/>
          <p:cNvSpPr/>
          <p:nvPr/>
        </p:nvSpPr>
        <p:spPr>
          <a:xfrm>
            <a:off x="3059832" y="3717032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tr-TR"/>
          </a:p>
        </p:txBody>
      </p:sp>
      <p:pic>
        <p:nvPicPr>
          <p:cNvPr id="3074" name="Picture 2" descr="C:\Users\sibel doğruyol\Desktop\trafik-isik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653136"/>
            <a:ext cx="1008112" cy="1152128"/>
          </a:xfrm>
          <a:prstGeom prst="rect">
            <a:avLst/>
          </a:prstGeom>
          <a:noFill/>
        </p:spPr>
      </p:pic>
      <p:pic>
        <p:nvPicPr>
          <p:cNvPr id="3076" name="Picture 4" descr="Go pa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41277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o throug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68960"/>
            <a:ext cx="1071811" cy="8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ross the ro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581128"/>
            <a:ext cx="961703" cy="79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Dikdörtgen"/>
          <p:cNvSpPr/>
          <p:nvPr/>
        </p:nvSpPr>
        <p:spPr>
          <a:xfrm>
            <a:off x="6732240" y="1772816"/>
            <a:ext cx="179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Önünden geç</a:t>
            </a:r>
            <a:endParaRPr lang="tr-TR" sz="20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804248" y="47251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Karşıya geç.</a:t>
            </a:r>
            <a:endParaRPr lang="tr-TR" sz="20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732240" y="32849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İçinden geç.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Prepositions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place</a:t>
            </a:r>
            <a:r>
              <a:rPr lang="tr-TR" b="1" dirty="0" smtClean="0">
                <a:solidFill>
                  <a:srgbClr val="FF0000"/>
                </a:solidFill>
              </a:rPr>
              <a:t>/ Edatlar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Behi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62880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etwe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484784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n front o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156176" y="1628800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39552" y="30689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     arkasında                                   arasında                                  önünde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9461" name="Picture 5" descr="Next t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21088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Opposit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933056"/>
            <a:ext cx="2952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1475656" y="55892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        yanında                                                              karşısında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267744" y="908720"/>
            <a:ext cx="468052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19"/>
              </a:avLst>
            </a:prstTxWarp>
          </a:bodyPr>
          <a:lstStyle/>
          <a:p>
            <a:pPr algn="ctr" rtl="0"/>
            <a:r>
              <a:rPr lang="tr-TR" sz="3600" kern="10" spc="0" smtClean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100EA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SHOPS AND OTHER PLACES</a:t>
            </a:r>
            <a:endParaRPr lang="tr-TR" sz="3600" kern="10" spc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9100EA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3" name="Picture 23" descr="Baker´s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Dikdörtgen"/>
          <p:cNvSpPr/>
          <p:nvPr/>
        </p:nvSpPr>
        <p:spPr>
          <a:xfrm>
            <a:off x="827584" y="2348880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/>
              <a:t>FIRIN</a:t>
            </a:r>
            <a:endParaRPr lang="tr-TR" sz="1600" dirty="0"/>
          </a:p>
        </p:txBody>
      </p:sp>
      <p:pic>
        <p:nvPicPr>
          <p:cNvPr id="20504" name="Picture 24" descr="shopping cent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11781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2267744" y="2276872"/>
            <a:ext cx="2207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ALIŞVERİŞ MERKEZİ</a:t>
            </a:r>
            <a:endParaRPr lang="tr-TR" sz="1600" dirty="0"/>
          </a:p>
        </p:txBody>
      </p:sp>
      <p:pic>
        <p:nvPicPr>
          <p:cNvPr id="20505" name="Picture 25" descr="Greengrocer's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103619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Dikdörtgen"/>
          <p:cNvSpPr/>
          <p:nvPr/>
        </p:nvSpPr>
        <p:spPr>
          <a:xfrm>
            <a:off x="4932040" y="2276872"/>
            <a:ext cx="926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MANAV</a:t>
            </a:r>
            <a:endParaRPr lang="tr-TR" sz="1600" dirty="0"/>
          </a:p>
        </p:txBody>
      </p:sp>
      <p:pic>
        <p:nvPicPr>
          <p:cNvPr id="20506" name="Picture 26" descr="Butcher's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628800"/>
            <a:ext cx="13887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6948264" y="2276872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KASAP</a:t>
            </a:r>
            <a:endParaRPr lang="tr-TR" sz="1600" dirty="0"/>
          </a:p>
        </p:txBody>
      </p:sp>
      <p:pic>
        <p:nvPicPr>
          <p:cNvPr id="20507" name="Picture 27" descr="Supermarket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24944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Dikdörtgen"/>
          <p:cNvSpPr/>
          <p:nvPr/>
        </p:nvSpPr>
        <p:spPr>
          <a:xfrm>
            <a:off x="467544" y="3573016"/>
            <a:ext cx="1722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SÜPERMARKET</a:t>
            </a:r>
            <a:endParaRPr lang="tr-TR" sz="1600" dirty="0"/>
          </a:p>
        </p:txBody>
      </p:sp>
      <p:pic>
        <p:nvPicPr>
          <p:cNvPr id="20508" name="Picture 28" descr="restauran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852936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Dikdörtgen"/>
          <p:cNvSpPr/>
          <p:nvPr/>
        </p:nvSpPr>
        <p:spPr>
          <a:xfrm>
            <a:off x="2843808" y="3573016"/>
            <a:ext cx="1292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RESTORAN</a:t>
            </a:r>
            <a:endParaRPr lang="tr-TR" sz="1600" dirty="0"/>
          </a:p>
        </p:txBody>
      </p:sp>
      <p:pic>
        <p:nvPicPr>
          <p:cNvPr id="20509" name="Picture 29" descr="classroo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1296144" cy="6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Dikdörtgen"/>
          <p:cNvSpPr/>
          <p:nvPr/>
        </p:nvSpPr>
        <p:spPr>
          <a:xfrm>
            <a:off x="5004048" y="3501008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OKUL</a:t>
            </a:r>
            <a:endParaRPr lang="tr-TR" sz="1600" dirty="0"/>
          </a:p>
        </p:txBody>
      </p:sp>
      <p:pic>
        <p:nvPicPr>
          <p:cNvPr id="20510" name="Picture 30" descr="stadium_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78092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Dikdörtgen"/>
          <p:cNvSpPr/>
          <p:nvPr/>
        </p:nvSpPr>
        <p:spPr>
          <a:xfrm>
            <a:off x="6804248" y="3501008"/>
            <a:ext cx="117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STADYUM</a:t>
            </a:r>
            <a:endParaRPr lang="tr-TR" sz="1600" dirty="0"/>
          </a:p>
        </p:txBody>
      </p:sp>
      <p:pic>
        <p:nvPicPr>
          <p:cNvPr id="20511" name="Picture 31" descr="cinema_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22108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Dikdörtgen"/>
          <p:cNvSpPr/>
          <p:nvPr/>
        </p:nvSpPr>
        <p:spPr>
          <a:xfrm>
            <a:off x="1187624" y="5085184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SINEMA</a:t>
            </a:r>
            <a:endParaRPr lang="tr-TR" sz="1600" dirty="0"/>
          </a:p>
        </p:txBody>
      </p:sp>
      <p:pic>
        <p:nvPicPr>
          <p:cNvPr id="20512" name="Picture 32" descr="library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9C2BA"/>
              </a:clrFrom>
              <a:clrTo>
                <a:srgbClr val="C9C2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077072"/>
            <a:ext cx="1224136" cy="92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Dikdörtgen"/>
          <p:cNvSpPr/>
          <p:nvPr/>
        </p:nvSpPr>
        <p:spPr>
          <a:xfrm>
            <a:off x="2627784" y="5085184"/>
            <a:ext cx="1491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KÜTÜPHANE</a:t>
            </a:r>
            <a:endParaRPr lang="tr-TR" sz="1600" dirty="0"/>
          </a:p>
        </p:txBody>
      </p:sp>
      <p:pic>
        <p:nvPicPr>
          <p:cNvPr id="20513" name="Picture 33" descr="zebra crossi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07707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Dikdörtgen"/>
          <p:cNvSpPr/>
          <p:nvPr/>
        </p:nvSpPr>
        <p:spPr>
          <a:xfrm>
            <a:off x="4716016" y="5013176"/>
            <a:ext cx="1441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YAYA GEÇİDİ</a:t>
            </a:r>
            <a:endParaRPr lang="tr-TR" sz="1600" dirty="0"/>
          </a:p>
        </p:txBody>
      </p:sp>
      <p:pic>
        <p:nvPicPr>
          <p:cNvPr id="20514" name="Picture 34" descr="internet cafe_b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149080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48 Dikdörtgen"/>
          <p:cNvSpPr/>
          <p:nvPr/>
        </p:nvSpPr>
        <p:spPr>
          <a:xfrm>
            <a:off x="6660232" y="5013176"/>
            <a:ext cx="1796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INTERNET KAFE</a:t>
            </a:r>
            <a:endParaRPr lang="tr-TR" sz="1600" dirty="0"/>
          </a:p>
        </p:txBody>
      </p:sp>
      <p:pic>
        <p:nvPicPr>
          <p:cNvPr id="20515" name="Picture 35" descr="Art gallery_d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661248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Dikdörtgen"/>
          <p:cNvSpPr/>
          <p:nvPr/>
        </p:nvSpPr>
        <p:spPr>
          <a:xfrm>
            <a:off x="2267744" y="6309320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GALERİ</a:t>
            </a:r>
            <a:endParaRPr lang="tr-TR" sz="1600" dirty="0"/>
          </a:p>
        </p:txBody>
      </p:sp>
      <p:pic>
        <p:nvPicPr>
          <p:cNvPr id="20516" name="Picture 36" descr="bowling alley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73216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Dikdörtgen"/>
          <p:cNvSpPr/>
          <p:nvPr/>
        </p:nvSpPr>
        <p:spPr>
          <a:xfrm>
            <a:off x="4644008" y="6165304"/>
            <a:ext cx="1764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/>
              <a:t>BOWLING PİSTİ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92655" y="834480"/>
            <a:ext cx="8661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Look at these maps and write the correct order to go to the place.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SU5EVB18a"/>
          <p:cNvPicPr>
            <a:picLocks noChangeAspect="1" noChangeArrowheads="1"/>
          </p:cNvPicPr>
          <p:nvPr/>
        </p:nvPicPr>
        <p:blipFill>
          <a:blip r:embed="rId2" cstate="print"/>
          <a:srcRect r="-757" b="1819"/>
          <a:stretch>
            <a:fillRect/>
          </a:stretch>
        </p:blipFill>
        <p:spPr bwMode="auto">
          <a:xfrm>
            <a:off x="323528" y="1412776"/>
            <a:ext cx="1728192" cy="11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SU5EVB1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1512168" cy="11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SU5EVB18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172819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U5EVB18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12776"/>
            <a:ext cx="1656184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U5EVB1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1512168" cy="10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SU5EVB18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DCDCD"/>
              </a:clrFrom>
              <a:clrTo>
                <a:srgbClr val="CDCD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077072"/>
            <a:ext cx="1440160" cy="10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SU5EVB18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933056"/>
            <a:ext cx="1800200" cy="11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SU5EVB18c"/>
          <p:cNvPicPr>
            <a:picLocks noChangeAspect="1" noChangeArrowheads="1"/>
          </p:cNvPicPr>
          <p:nvPr/>
        </p:nvPicPr>
        <p:blipFill>
          <a:blip r:embed="rId9" cstate="print"/>
          <a:srcRect b="3337"/>
          <a:stretch>
            <a:fillRect/>
          </a:stretch>
        </p:blipFill>
        <p:spPr bwMode="auto">
          <a:xfrm>
            <a:off x="7236296" y="3861048"/>
            <a:ext cx="1512168" cy="100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etin kutusu"/>
          <p:cNvSpPr txBox="1"/>
          <p:nvPr/>
        </p:nvSpPr>
        <p:spPr>
          <a:xfrm>
            <a:off x="251520" y="27089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Trafik ışıklarını geç.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483768" y="27089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Yaya kaldırımından geç.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3" name="Picture 36" descr="bowling alle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772816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4283968" y="28529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Bowling pistinin önünden geç.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6804248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Sağa dön.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467544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Sola dön.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411760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Stadyumun önünden geç.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860032" y="5301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Sağa dön.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7164288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Karşıya geç.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23528" y="404664"/>
            <a:ext cx="8496944" cy="10544175"/>
            <a:chOff x="120" y="135"/>
            <a:chExt cx="11679" cy="16605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120" y="135"/>
              <a:ext cx="11679" cy="1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312" y="3581"/>
              <a:ext cx="249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Birleşik Krallık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Britanyalı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 descr="intl_seven_continents_blank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6" y="5022"/>
              <a:ext cx="8458" cy="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03" y="4856"/>
              <a:ext cx="268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Kristen ITC"/>
                </a:rPr>
                <a:t>North </a:t>
              </a:r>
              <a:r>
                <a:rPr lang="tr-TR" sz="1800" b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Kristen ITC"/>
                </a:rPr>
                <a:t>America</a:t>
              </a:r>
              <a:endParaRPr lang="tr-TR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Kristen ITC"/>
              </a:endParaRPr>
            </a:p>
          </p:txBody>
        </p:sp>
        <p:sp>
          <p:nvSpPr>
            <p:cNvPr id="103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646" y="7917"/>
              <a:ext cx="2687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Kristen ITC"/>
                </a:rPr>
                <a:t>South America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Kristen ITC"/>
              </a:endParaRPr>
            </a:p>
          </p:txBody>
        </p:sp>
        <p:sp>
          <p:nvSpPr>
            <p:cNvPr id="103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257" y="8413"/>
              <a:ext cx="1361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effectLst/>
                  <a:latin typeface="Kristen ITC"/>
                </a:rPr>
                <a:t>Africa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Kristen ITC"/>
              </a:endParaRPr>
            </a:p>
          </p:txBody>
        </p:sp>
        <p:sp>
          <p:nvSpPr>
            <p:cNvPr id="10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631" y="5023"/>
              <a:ext cx="1360" cy="4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/>
                  <a:latin typeface="Kristen ITC"/>
                </a:rPr>
                <a:t>Europe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/>
                <a:latin typeface="Kristen ITC"/>
              </a:endParaRPr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233" y="5022"/>
              <a:ext cx="939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/>
                  <a:latin typeface="Kristen ITC"/>
                </a:rPr>
                <a:t>Asia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/>
                <a:latin typeface="Kristen ITC"/>
              </a:endParaRP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523" y="7959"/>
              <a:ext cx="192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effectLst/>
                  <a:latin typeface="Kristen ITC"/>
                </a:rPr>
                <a:t>Australia</a:t>
              </a:r>
              <a:endParaRPr lang="tr-TR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/>
                <a:latin typeface="Kristen ITC"/>
              </a:endParaRPr>
            </a:p>
          </p:txBody>
        </p:sp>
        <p:sp>
          <p:nvSpPr>
            <p:cNvPr id="10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19" y="255"/>
              <a:ext cx="2551" cy="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Kristen ITC"/>
                </a:rPr>
                <a:t>continents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Kristen ITC"/>
              </a:endParaRPr>
            </a:p>
          </p:txBody>
        </p:sp>
        <p:sp>
          <p:nvSpPr>
            <p:cNvPr id="103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90" y="1053"/>
              <a:ext cx="2211" cy="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effectLst/>
                  <a:latin typeface="Kristen ITC"/>
                </a:rPr>
                <a:t>countries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/>
                <a:latin typeface="Kristen ITC"/>
              </a:endParaRPr>
            </a:p>
          </p:txBody>
        </p:sp>
        <p:sp>
          <p:nvSpPr>
            <p:cNvPr id="10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99" y="1869"/>
              <a:ext cx="3005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32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Kristen ITC"/>
                </a:rPr>
                <a:t>nationalities</a:t>
              </a:r>
              <a:endParaRPr lang="tr-TR" sz="32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Kristen ITC"/>
              </a:endParaRPr>
            </a:p>
          </p:txBody>
        </p:sp>
        <p:pic>
          <p:nvPicPr>
            <p:cNvPr id="1039" name="Picture 15" descr="britain_sold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8" y="3931"/>
              <a:ext cx="688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125" y="10562"/>
              <a:ext cx="2268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tr-TR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40022"/>
                  </a:solidFill>
                  <a:effectLst/>
                  <a:latin typeface="Kristen ITC"/>
                </a:rPr>
                <a:t>Antarctica</a:t>
              </a:r>
              <a:endParaRPr lang="tr-TR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40022"/>
                </a:solidFill>
                <a:effectLst/>
                <a:latin typeface="Kristen ITC"/>
              </a:endParaRPr>
            </a:p>
          </p:txBody>
        </p:sp>
        <p:pic>
          <p:nvPicPr>
            <p:cNvPr id="1041" name="Obraz 18" descr="flaga_uk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" y="4446"/>
              <a:ext cx="722" cy="453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9506" y="4742"/>
              <a:ext cx="2154" cy="127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Çin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Çinli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3" name="Picture 19" descr="china_m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24" y="4742"/>
              <a:ext cx="856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 descr="imagesCA9ZEFOJ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91" y="5655"/>
              <a:ext cx="71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9426" y="6307"/>
              <a:ext cx="215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Japonya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Japon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6" name="Picture 22" descr="Japan%20Girl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37" y="6447"/>
              <a:ext cx="1123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23" descr="TN_Japan_fla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172" y="7085"/>
              <a:ext cx="719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3304" y="3346"/>
              <a:ext cx="2494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Almanya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Alman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9" name="Picture 25" descr="14545-german-man-holding-a-beer-stein-clipart-by-djart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2" y="3503"/>
              <a:ext cx="1096" cy="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6" descr="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36" y="4288"/>
              <a:ext cx="68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9164" y="3171"/>
              <a:ext cx="2496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Rusya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Rus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2" name="Picture 28" descr="imagesCAF8ZGI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23" y="4120"/>
              <a:ext cx="681" cy="455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053" name="Picture 29" descr="russia_clipar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206" y="3346"/>
              <a:ext cx="1374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9028" y="1609"/>
              <a:ext cx="2154" cy="1275"/>
            </a:xfrm>
            <a:prstGeom prst="roundRect">
              <a:avLst>
                <a:gd name="adj" fmla="val 20079"/>
              </a:avLst>
            </a:prstGeom>
            <a:solidFill>
              <a:srgbClr val="FFFFFF"/>
            </a:solidFill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                        Yunanistan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             Yunanlı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5" name="Picture 31" descr="imagesCAY1WMPY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29" y="1609"/>
              <a:ext cx="108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32" descr="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611" y="2516"/>
              <a:ext cx="65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6221" y="2056"/>
              <a:ext cx="2353" cy="1274"/>
            </a:xfrm>
            <a:prstGeom prst="roundRect">
              <a:avLst>
                <a:gd name="adj" fmla="val 17662"/>
              </a:avLst>
            </a:prstGeom>
            <a:solidFill>
              <a:srgbClr val="FFFFFF"/>
            </a:solidFill>
            <a:ln w="2857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Fransa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Fransız 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8" name="Picture 34" descr="french_couple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3" y="2136"/>
              <a:ext cx="1097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35" descr="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82" y="1980"/>
              <a:ext cx="673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3544" y="1869"/>
              <a:ext cx="2437" cy="1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                 İspanya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                         İspanyol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1" name="Picture 37" descr="intl_spain_bullfight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84" y="1949"/>
              <a:ext cx="13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38" descr="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109" y="2751"/>
              <a:ext cx="689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AutoShape 39"/>
            <p:cNvSpPr>
              <a:spLocks noChangeArrowheads="1"/>
            </p:cNvSpPr>
            <p:nvPr/>
          </p:nvSpPr>
          <p:spPr bwMode="auto">
            <a:xfrm>
              <a:off x="614" y="2933"/>
              <a:ext cx="2356" cy="1275"/>
            </a:xfrm>
            <a:prstGeom prst="roundRect">
              <a:avLst>
                <a:gd name="adj" fmla="val 15843"/>
              </a:avLst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ABD</a:t>
              </a:r>
              <a:endParaRPr kumimoji="0" lang="tr-T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Amerikan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33" t="6285" r="8284" b="8000"/>
            <a:stretch>
              <a:fillRect/>
            </a:stretch>
          </p:blipFill>
          <p:spPr bwMode="auto">
            <a:xfrm>
              <a:off x="2039" y="2933"/>
              <a:ext cx="10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" name="Picture 41" descr="imagesCAFWI3B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01" y="3923"/>
              <a:ext cx="69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AutoShape 42"/>
            <p:cNvSpPr>
              <a:spLocks noChangeArrowheads="1"/>
            </p:cNvSpPr>
            <p:nvPr/>
          </p:nvSpPr>
          <p:spPr bwMode="auto">
            <a:xfrm>
              <a:off x="299" y="6135"/>
              <a:ext cx="2130" cy="1275"/>
            </a:xfrm>
            <a:prstGeom prst="roundRect">
              <a:avLst>
                <a:gd name="adj" fmla="val 19528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anada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sz="1000" dirty="0" smtClean="0">
                  <a:latin typeface="Kristen ITC" pitchFamily="66" charset="0"/>
                  <a:cs typeface="Arial" pitchFamily="34" charset="0"/>
                </a:rPr>
                <a:t>K</a:t>
              </a: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anadalı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7" name="Picture 43" descr="canada_hockey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470" y="6329"/>
              <a:ext cx="1245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44" descr="imagesCAKJNDP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0" y="6942"/>
              <a:ext cx="681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318" y="7733"/>
              <a:ext cx="1525" cy="2310"/>
            </a:xfrm>
            <a:prstGeom prst="roundRect">
              <a:avLst>
                <a:gd name="adj" fmla="val 15412"/>
              </a:avLst>
            </a:prstGeom>
            <a:solidFill>
              <a:srgbClr val="FFFFFF"/>
            </a:solidFill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Meksika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Meksikalı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0" name="Picture 46" descr="imagesCA5QY99Y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209" y="8413"/>
              <a:ext cx="69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1" name="Picture 47" descr="mexico_mariachi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17" y="8980"/>
              <a:ext cx="115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2" name="AutoShape 48"/>
            <p:cNvSpPr>
              <a:spLocks noChangeArrowheads="1"/>
            </p:cNvSpPr>
            <p:nvPr/>
          </p:nvSpPr>
          <p:spPr bwMode="auto">
            <a:xfrm>
              <a:off x="10215" y="8392"/>
              <a:ext cx="1524" cy="1906"/>
            </a:xfrm>
            <a:prstGeom prst="roundRect">
              <a:avLst>
                <a:gd name="adj" fmla="val 15421"/>
              </a:avLst>
            </a:prstGeom>
            <a:solidFill>
              <a:srgbClr val="FFFFFF"/>
            </a:solidFill>
            <a:ln w="28575">
              <a:solidFill>
                <a:srgbClr val="A500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Avustralya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Avustralyalı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3" name="Picture 49" descr="australia_flies_hat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9918" y="9123"/>
              <a:ext cx="105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4" name="Picture 50" descr="imagesCAYC49QK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1007" y="9434"/>
              <a:ext cx="67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" name="AutoShape 51"/>
            <p:cNvSpPr>
              <a:spLocks noChangeArrowheads="1"/>
            </p:cNvSpPr>
            <p:nvPr/>
          </p:nvSpPr>
          <p:spPr bwMode="auto">
            <a:xfrm>
              <a:off x="4522" y="11205"/>
              <a:ext cx="2495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Brazil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Brazilian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98" y="11359"/>
              <a:ext cx="1274" cy="930"/>
            </a:xfrm>
            <a:prstGeom prst="rect">
              <a:avLst/>
            </a:prstGeom>
            <a:noFill/>
          </p:spPr>
        </p:pic>
        <p:pic>
          <p:nvPicPr>
            <p:cNvPr id="1077" name="Picture 53" descr="imagesCAWUYOI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982" y="12027"/>
              <a:ext cx="64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8" name="AutoShape 54"/>
            <p:cNvSpPr>
              <a:spLocks noChangeArrowheads="1"/>
            </p:cNvSpPr>
            <p:nvPr/>
          </p:nvSpPr>
          <p:spPr bwMode="auto">
            <a:xfrm>
              <a:off x="7608" y="10860"/>
              <a:ext cx="2496" cy="1275"/>
            </a:xfrm>
            <a:prstGeom prst="roundRect">
              <a:avLst>
                <a:gd name="adj" fmla="val 16704"/>
              </a:avLst>
            </a:prstGeom>
            <a:solidFill>
              <a:srgbClr val="FFFFFF"/>
            </a:solidFill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Egypt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Egyptian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9" name="Picture 55" descr="1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90" y="10971"/>
              <a:ext cx="1747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0" name="Picture 56" descr="imagesCA64PSYJ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893" y="11836"/>
              <a:ext cx="68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AutoShape 57"/>
            <p:cNvSpPr>
              <a:spLocks noChangeArrowheads="1"/>
            </p:cNvSpPr>
            <p:nvPr/>
          </p:nvSpPr>
          <p:spPr bwMode="auto">
            <a:xfrm>
              <a:off x="1495" y="10971"/>
              <a:ext cx="2706" cy="1419"/>
            </a:xfrm>
            <a:prstGeom prst="roundRect">
              <a:avLst>
                <a:gd name="adj" fmla="val 15435"/>
              </a:avLst>
            </a:prstGeom>
            <a:solidFill>
              <a:srgbClr val="FFFFFF"/>
            </a:solidFill>
            <a:ln w="28575">
              <a:solidFill>
                <a:srgbClr val="66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Cuba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Cuban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20" y="11124"/>
              <a:ext cx="1850" cy="1165"/>
            </a:xfrm>
            <a:prstGeom prst="rect">
              <a:avLst/>
            </a:prstGeom>
            <a:noFill/>
          </p:spPr>
        </p:pic>
        <p:pic>
          <p:nvPicPr>
            <p:cNvPr id="1083" name="Picture 59" descr="imagesCA83Z17S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046" y="11836"/>
              <a:ext cx="68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4" name="AutoShape 60"/>
            <p:cNvSpPr>
              <a:spLocks noChangeArrowheads="1"/>
            </p:cNvSpPr>
            <p:nvPr/>
          </p:nvSpPr>
          <p:spPr bwMode="auto">
            <a:xfrm>
              <a:off x="5650" y="12860"/>
              <a:ext cx="2130" cy="1275"/>
            </a:xfrm>
            <a:prstGeom prst="roundRect">
              <a:avLst>
                <a:gd name="adj" fmla="val 19528"/>
              </a:avLst>
            </a:prstGeom>
            <a:solidFill>
              <a:srgbClr val="FFFFFF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Israel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Israeli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5" name="Picture 61" descr="hanukkah_woman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835" y="12670"/>
              <a:ext cx="859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62" descr="imagesCA2ZARL3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124" y="13681"/>
              <a:ext cx="62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7" name="AutoShape 63"/>
            <p:cNvSpPr>
              <a:spLocks noChangeArrowheads="1"/>
            </p:cNvSpPr>
            <p:nvPr/>
          </p:nvSpPr>
          <p:spPr bwMode="auto">
            <a:xfrm>
              <a:off x="343" y="12844"/>
              <a:ext cx="2372" cy="1420"/>
            </a:xfrm>
            <a:prstGeom prst="roundRect">
              <a:avLst>
                <a:gd name="adj" fmla="val 17606"/>
              </a:avLst>
            </a:prstGeom>
            <a:solidFill>
              <a:srgbClr val="FFFFFF"/>
            </a:solidFill>
            <a:ln w="28575">
              <a:solidFill>
                <a:srgbClr val="6600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Portugal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Portuguese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AutoShape 64"/>
            <p:cNvSpPr>
              <a:spLocks noChangeArrowheads="1"/>
            </p:cNvSpPr>
            <p:nvPr/>
          </p:nvSpPr>
          <p:spPr bwMode="auto">
            <a:xfrm>
              <a:off x="2970" y="12634"/>
              <a:ext cx="2355" cy="1356"/>
            </a:xfrm>
            <a:prstGeom prst="roundRect">
              <a:avLst>
                <a:gd name="adj" fmla="val 17699"/>
              </a:avLst>
            </a:prstGeom>
            <a:solidFill>
              <a:srgbClr val="FFFFFF"/>
            </a:solidFill>
            <a:ln w="28575">
              <a:solidFill>
                <a:srgbClr val="A5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Nigeria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Nigerian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AutoShape 65"/>
            <p:cNvSpPr>
              <a:spLocks noChangeArrowheads="1"/>
            </p:cNvSpPr>
            <p:nvPr/>
          </p:nvSpPr>
          <p:spPr bwMode="auto">
            <a:xfrm>
              <a:off x="10128" y="12038"/>
              <a:ext cx="1532" cy="2399"/>
            </a:xfrm>
            <a:prstGeom prst="roundRect">
              <a:avLst>
                <a:gd name="adj" fmla="val 27282"/>
              </a:avLst>
            </a:prstGeom>
            <a:solidFill>
              <a:srgbClr val="FFFFFF"/>
            </a:solidFill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Ireland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Irish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AutoShape 66"/>
            <p:cNvSpPr>
              <a:spLocks noChangeArrowheads="1"/>
            </p:cNvSpPr>
            <p:nvPr/>
          </p:nvSpPr>
          <p:spPr bwMode="auto">
            <a:xfrm>
              <a:off x="785" y="14775"/>
              <a:ext cx="2075" cy="1275"/>
            </a:xfrm>
            <a:prstGeom prst="roundRect">
              <a:avLst>
                <a:gd name="adj" fmla="val 20079"/>
              </a:avLst>
            </a:prstGeom>
            <a:solidFill>
              <a:srgbClr val="FFFFFF"/>
            </a:solidFill>
            <a:ln w="28575">
              <a:solidFill>
                <a:srgbClr val="00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the Netherlands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Dutch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AutoShape 67"/>
            <p:cNvSpPr>
              <a:spLocks noChangeArrowheads="1"/>
            </p:cNvSpPr>
            <p:nvPr/>
          </p:nvSpPr>
          <p:spPr bwMode="auto">
            <a:xfrm>
              <a:off x="3194" y="14437"/>
              <a:ext cx="2016" cy="1838"/>
            </a:xfrm>
            <a:prstGeom prst="roundRect">
              <a:avLst>
                <a:gd name="adj" fmla="val 20676"/>
              </a:avLst>
            </a:prstGeom>
            <a:solidFill>
              <a:srgbClr val="FFFFFF"/>
            </a:solidFill>
            <a:ln w="28575">
              <a:solidFill>
                <a:srgbClr val="FFE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Italy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Italian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AutoShape 68"/>
            <p:cNvSpPr>
              <a:spLocks noChangeArrowheads="1"/>
            </p:cNvSpPr>
            <p:nvPr/>
          </p:nvSpPr>
          <p:spPr bwMode="auto">
            <a:xfrm>
              <a:off x="8041" y="12613"/>
              <a:ext cx="1709" cy="2360"/>
            </a:xfrm>
            <a:prstGeom prst="roundRect">
              <a:avLst>
                <a:gd name="adj" fmla="val 24398"/>
              </a:avLst>
            </a:prstGeom>
            <a:solidFill>
              <a:srgbClr val="FFFFFF"/>
            </a:solidFill>
            <a:ln w="28575">
              <a:solidFill>
                <a:srgbClr val="E1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Poland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Polish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3" name="Picture 69" descr="africa_nigeria_woman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405" y="12715"/>
              <a:ext cx="805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4" name="Picture 70" descr="imagesCAELXCMW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660" y="13436"/>
              <a:ext cx="673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" name="Picture 71" descr="c_ronaldo-cartoon-wallpaper-25-327x400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9EBD9B"/>
                </a:clrFrom>
                <a:clrTo>
                  <a:srgbClr val="9EBD9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6" y="12634"/>
              <a:ext cx="1214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" name="Picture 72" descr="imagesCA2KVZ48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785" y="13681"/>
              <a:ext cx="68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ipf-TOtKkjtaXB0hM:" descr="Opis: http://t1.gstatic.com/images?q=tbn:-TOtKkjtaXB0hM:http://republika.pl/blog_ym_429472/721594/tr/flaga_polski.jpg">
              <a:hlinkClick r:id="rId40"/>
            </p:cNvPr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9164" y="12860"/>
              <a:ext cx="722" cy="453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098" name="Picture 74" descr="warsaw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8125" y="13556"/>
              <a:ext cx="153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9" name="ipf8MPrWtmk3hQdKM:" descr="Opis: http://t3.gstatic.com/images?q=tbn:8MPrWtmk3hQdKM:http://www.naukajezyka.pl/web/flags/flaga-33.gif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590" y="15712"/>
              <a:ext cx="713" cy="455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100" name="Picture 76" descr="dutch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1813" y="15210"/>
              <a:ext cx="61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1" name="Picture 77" descr="440063-Royalty-Free-RF-Clip-Art-Illustration-Of-A-Cartoon-Shoe-Flying-At-A-Gondolier-Singing-To-A-Couple"/>
            <p:cNvPicPr>
              <a:picLocks noChangeAspect="1" noChangeArrowheads="1"/>
            </p:cNvPicPr>
            <p:nvPr/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077"/>
            <a:stretch>
              <a:fillRect/>
            </a:stretch>
          </p:blipFill>
          <p:spPr bwMode="auto">
            <a:xfrm>
              <a:off x="3467" y="15326"/>
              <a:ext cx="1345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2" name="Obraz 13" descr="Opis: http://t1.gstatic.com/images?q=tbn:5u3xsIwvRQnfeM:http://rower.bydgoszcz.eu/ITALY-F.gif">
              <a:hlinkClick r:id="rId47"/>
            </p:cNvPr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333" y="14744"/>
              <a:ext cx="711" cy="454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103" name="ipfNSNSfVgQtrKI_M:" descr="Opis: http://t2.gstatic.com/images?q=tbn:NSNSfVgQtrKI_M:http://i.navigeo.pl/blogs/119/post_40/Image/flaga%2520Irlandii.png">
              <a:hlinkClick r:id="rId49"/>
            </p:cNvPr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0610" y="14135"/>
              <a:ext cx="851" cy="567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10332" y="12860"/>
              <a:ext cx="1102" cy="1100"/>
            </a:xfrm>
            <a:prstGeom prst="rect">
              <a:avLst/>
            </a:prstGeom>
            <a:noFill/>
          </p:spPr>
        </p:pic>
        <p:sp>
          <p:nvSpPr>
            <p:cNvPr id="1105" name="AutoShape 81"/>
            <p:cNvSpPr>
              <a:spLocks noChangeArrowheads="1"/>
            </p:cNvSpPr>
            <p:nvPr/>
          </p:nvSpPr>
          <p:spPr bwMode="auto">
            <a:xfrm>
              <a:off x="5537" y="14520"/>
              <a:ext cx="2356" cy="1647"/>
            </a:xfrm>
            <a:prstGeom prst="roundRect">
              <a:avLst>
                <a:gd name="adj" fmla="val 17727"/>
              </a:avLst>
            </a:prstGeom>
            <a:solidFill>
              <a:srgbClr val="FFFFFF"/>
            </a:solidFill>
            <a:ln w="28575">
              <a:solidFill>
                <a:srgbClr val="A5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Czech Republic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Czech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6" name="Picture 82" descr="1"/>
            <p:cNvPicPr>
              <a:picLocks noChangeAspect="1" noChangeArrowheads="1"/>
            </p:cNvPicPr>
            <p:nvPr/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0" y="15433"/>
              <a:ext cx="1664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7" name="ipf3vwkZuBbBuYdJM:" descr="Opis: http://t0.gstatic.com/images?q=tbn:3vwkZuBbBuYdJM:http://www.flagi.mmg.com.pl/upload/flaga%2520czech%2520mala.gif">
              <a:hlinkClick r:id="rId53"/>
            </p:cNvPr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7218" y="15113"/>
              <a:ext cx="859" cy="566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sp>
          <p:nvSpPr>
            <p:cNvPr id="1108" name="AutoShape 84"/>
            <p:cNvSpPr>
              <a:spLocks noChangeArrowheads="1"/>
            </p:cNvSpPr>
            <p:nvPr/>
          </p:nvSpPr>
          <p:spPr bwMode="auto">
            <a:xfrm>
              <a:off x="8574" y="15113"/>
              <a:ext cx="2706" cy="1418"/>
            </a:xfrm>
            <a:prstGeom prst="roundRect">
              <a:avLst>
                <a:gd name="adj" fmla="val 15435"/>
              </a:avLst>
            </a:prstGeom>
            <a:solidFill>
              <a:srgbClr val="FFFFFF"/>
            </a:solidFill>
            <a:ln w="28575">
              <a:solidFill>
                <a:srgbClr val="00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Sweden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risten ITC" pitchFamily="66" charset="0"/>
                  <a:cs typeface="Arial" pitchFamily="34" charset="0"/>
                </a:rPr>
                <a:t>Swedish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04" y="15326"/>
              <a:ext cx="84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0" name="Obraz 17" descr="Opis: http://t0.gstatic.com/images?q=tbn:5czMFTJ5rha0tM:http://www.travel4u.pl/img/small/szwecja-flaga.gif">
              <a:hlinkClick r:id="rId56"/>
            </p:cNvPr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9085" y="15983"/>
              <a:ext cx="898" cy="567"/>
            </a:xfrm>
            <a:prstGeom prst="rect">
              <a:avLst/>
            </a:prstGeom>
            <a:noFill/>
            <a:ln w="9525">
              <a:solidFill>
                <a:srgbClr val="DDD8C2"/>
              </a:solidFill>
              <a:miter lim="800000"/>
              <a:headEnd/>
              <a:tailEnd/>
            </a:ln>
          </p:spPr>
        </p:pic>
        <p:pic>
          <p:nvPicPr>
            <p:cNvPr id="1111" name="Picture 87" descr="89"/>
            <p:cNvPicPr>
              <a:picLocks noChangeAspect="1" noChangeArrowheads="1"/>
            </p:cNvPicPr>
            <p:nvPr/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916" b="8864"/>
            <a:stretch>
              <a:fillRect/>
            </a:stretch>
          </p:blipFill>
          <p:spPr bwMode="auto">
            <a:xfrm>
              <a:off x="3304" y="255"/>
              <a:ext cx="6205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2" name="Picture 88" descr="77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10128" y="255"/>
              <a:ext cx="120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473</Words>
  <Application>Microsoft Office PowerPoint</Application>
  <PresentationFormat>Ekran Gösterisi (4:3)</PresentationFormat>
  <Paragraphs>207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Akış</vt:lpstr>
      <vt:lpstr>ASKING/TELLING THE TIME (SAATLER)</vt:lpstr>
      <vt:lpstr>Slayt 2</vt:lpstr>
      <vt:lpstr>DIRECTIONS / YÖNLER</vt:lpstr>
      <vt:lpstr>Slayt 4</vt:lpstr>
      <vt:lpstr>Slayt 5</vt:lpstr>
      <vt:lpstr>Prepositions of place/ Edatlar</vt:lpstr>
      <vt:lpstr>Slayt 7</vt:lpstr>
      <vt:lpstr>Slayt 8</vt:lpstr>
      <vt:lpstr>Slayt 9</vt:lpstr>
      <vt:lpstr>Slayt 10</vt:lpstr>
      <vt:lpstr>OCCUPATIONS/MESLEKLER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sibel doğruyol</dc:creator>
  <cp:lastModifiedBy>sibel doğruyol</cp:lastModifiedBy>
  <cp:revision>44</cp:revision>
  <dcterms:created xsi:type="dcterms:W3CDTF">2019-02-01T17:45:45Z</dcterms:created>
  <dcterms:modified xsi:type="dcterms:W3CDTF">2019-02-02T17:46:34Z</dcterms:modified>
</cp:coreProperties>
</file>