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anose="00000500000000000000" pitchFamily="2" charset="-79"/>
      <p:regular r:id="rId13"/>
      <p:bold r:id="rId14"/>
    </p:embeddedFont>
    <p:embeddedFont>
      <p:font typeface="Caveat"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8C926-9E54-4B7F-86E5-91239E7DC497}" v="55" dt="2022-10-18T08:20:18.415"/>
  </p1510:revLst>
</p1510:revInfo>
</file>

<file path=ppt/tableStyles.xml><?xml version="1.0" encoding="utf-8"?>
<a:tblStyleLst xmlns:a="http://schemas.openxmlformats.org/drawingml/2006/main" def="{D538BD12-EAE8-4576-9333-31C1577E420B}">
  <a:tblStyle styleId="{D538BD12-EAE8-4576-9333-31C1577E420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7734F6-05E5-4954-8C8A-BEEB59E1C33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51470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25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21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0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52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92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37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54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3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6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597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19100" y="1142662"/>
            <a:ext cx="6939000" cy="11598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 name="Google Shape;15;p3"/>
          <p:cNvSpPr txBox="1">
            <a:spLocks noGrp="1"/>
          </p:cNvSpPr>
          <p:nvPr>
            <p:ph type="subTitle" idx="1"/>
          </p:nvPr>
        </p:nvSpPr>
        <p:spPr>
          <a:xfrm>
            <a:off x="1519100" y="2279990"/>
            <a:ext cx="6939000" cy="7848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387000" y="1933200"/>
            <a:ext cx="6241500" cy="819900"/>
          </a:xfrm>
          <a:prstGeom prst="rect">
            <a:avLst/>
          </a:prstGeom>
        </p:spPr>
        <p:txBody>
          <a:bodyPr spcFirstLastPara="1" wrap="square" lIns="0" tIns="0" rIns="0" bIns="0" anchor="ctr" anchorCtr="0">
            <a:noAutofit/>
          </a:bodyPr>
          <a:lstStyle>
            <a:lvl1pPr marL="457200" lvl="0" indent="-501650" rtl="0">
              <a:spcBef>
                <a:spcPts val="0"/>
              </a:spcBef>
              <a:spcAft>
                <a:spcPts val="0"/>
              </a:spcAft>
              <a:buSzPts val="4300"/>
              <a:buChar char="•"/>
              <a:defRPr sz="4300"/>
            </a:lvl1pPr>
            <a:lvl2pPr marL="914400" lvl="1" indent="-501650" rtl="0">
              <a:spcBef>
                <a:spcPts val="0"/>
              </a:spcBef>
              <a:spcAft>
                <a:spcPts val="0"/>
              </a:spcAft>
              <a:buSzPts val="4300"/>
              <a:buChar char="•"/>
              <a:defRPr sz="4300"/>
            </a:lvl2pPr>
            <a:lvl3pPr marL="1371600" lvl="2" indent="-501650" rtl="0">
              <a:spcBef>
                <a:spcPts val="0"/>
              </a:spcBef>
              <a:spcAft>
                <a:spcPts val="0"/>
              </a:spcAft>
              <a:buSzPts val="4300"/>
              <a:buChar char="•"/>
              <a:defRPr sz="4300"/>
            </a:lvl3pPr>
            <a:lvl4pPr marL="1828800" lvl="3" indent="-501650" rtl="0">
              <a:spcBef>
                <a:spcPts val="0"/>
              </a:spcBef>
              <a:spcAft>
                <a:spcPts val="0"/>
              </a:spcAft>
              <a:buSzPts val="4300"/>
              <a:buChar char="•"/>
              <a:defRPr sz="4300"/>
            </a:lvl4pPr>
            <a:lvl5pPr marL="2286000" lvl="4" indent="-501650" rtl="0">
              <a:spcBef>
                <a:spcPts val="0"/>
              </a:spcBef>
              <a:spcAft>
                <a:spcPts val="0"/>
              </a:spcAft>
              <a:buSzPts val="4300"/>
              <a:buChar char="•"/>
              <a:defRPr sz="4300"/>
            </a:lvl5pPr>
            <a:lvl6pPr marL="2743200" lvl="5" indent="-501650" rtl="0">
              <a:spcBef>
                <a:spcPts val="0"/>
              </a:spcBef>
              <a:spcAft>
                <a:spcPts val="0"/>
              </a:spcAft>
              <a:buSzPts val="4300"/>
              <a:buChar char="•"/>
              <a:defRPr sz="4300"/>
            </a:lvl6pPr>
            <a:lvl7pPr marL="3200400" lvl="6" indent="-501650" rtl="0">
              <a:spcBef>
                <a:spcPts val="0"/>
              </a:spcBef>
              <a:spcAft>
                <a:spcPts val="0"/>
              </a:spcAft>
              <a:buSzPts val="4300"/>
              <a:buChar char="•"/>
              <a:defRPr sz="4300"/>
            </a:lvl7pPr>
            <a:lvl8pPr marL="3657600" lvl="7" indent="-501650" rtl="0">
              <a:spcBef>
                <a:spcPts val="0"/>
              </a:spcBef>
              <a:spcAft>
                <a:spcPts val="0"/>
              </a:spcAft>
              <a:buSzPts val="4300"/>
              <a:buChar char="•"/>
              <a:defRPr sz="4300"/>
            </a:lvl8pPr>
            <a:lvl9pPr marL="4114800" lvl="8" indent="-501650">
              <a:spcBef>
                <a:spcPts val="0"/>
              </a:spcBef>
              <a:spcAft>
                <a:spcPts val="0"/>
              </a:spcAft>
              <a:buSzPts val="4300"/>
              <a:buChar char="•"/>
              <a:defRPr sz="4300"/>
            </a:lvl9pPr>
          </a:lstStyle>
          <a:p>
            <a:endParaRPr/>
          </a:p>
        </p:txBody>
      </p:sp>
      <p:sp>
        <p:nvSpPr>
          <p:cNvPr id="18" name="Google Shape;18;p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1411775"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1" name="Google Shape;31;p7"/>
          <p:cNvSpPr txBox="1">
            <a:spLocks noGrp="1"/>
          </p:cNvSpPr>
          <p:nvPr>
            <p:ph type="body" idx="2"/>
          </p:nvPr>
        </p:nvSpPr>
        <p:spPr>
          <a:xfrm>
            <a:off x="3929671"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2" name="Google Shape;32;p7"/>
          <p:cNvSpPr txBox="1">
            <a:spLocks noGrp="1"/>
          </p:cNvSpPr>
          <p:nvPr>
            <p:ph type="body" idx="3"/>
          </p:nvPr>
        </p:nvSpPr>
        <p:spPr>
          <a:xfrm>
            <a:off x="6447566" y="1287950"/>
            <a:ext cx="2238000" cy="3637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3" name="Google Shape;33;p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2pPr>
            <a:lvl3pPr lvl="2">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3pPr>
            <a:lvl4pPr lvl="3">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4pPr>
            <a:lvl5pPr lvl="4">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5pPr>
            <a:lvl6pPr lvl="5">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6pPr>
            <a:lvl7pPr lvl="6">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7pPr>
            <a:lvl8pPr lvl="7">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8pPr>
            <a:lvl9pPr lvl="8">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1pPr>
            <a:lvl2pPr marL="914400" lvl="1"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2pPr>
            <a:lvl3pPr marL="1371600" lvl="2"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3pPr>
            <a:lvl4pPr marL="1828800" lvl="3"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4pPr>
            <a:lvl5pPr marL="2286000" lvl="4"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5pPr>
            <a:lvl6pPr marL="2743200" lvl="5"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6pPr>
            <a:lvl7pPr marL="3200400" lvl="6"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7pPr>
            <a:lvl8pPr marL="3657600" lvl="7"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8pPr>
            <a:lvl9pPr marL="4114800" lvl="8"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39142" y="232933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lt-LT" dirty="0">
                <a:sym typeface="Arial"/>
              </a:rPr>
              <a:t>Kristina</a:t>
            </a:r>
            <a:r>
              <a:rPr lang="lt-LT" dirty="0"/>
              <a:t> Gudonytė</a:t>
            </a:r>
            <a:endParaRPr dirty="0"/>
          </a:p>
        </p:txBody>
      </p:sp>
      <p:sp>
        <p:nvSpPr>
          <p:cNvPr id="2" name="TextBox 1"/>
          <p:cNvSpPr txBox="1"/>
          <p:nvPr/>
        </p:nvSpPr>
        <p:spPr>
          <a:xfrm>
            <a:off x="5530789" y="3045280"/>
            <a:ext cx="2094972" cy="461665"/>
          </a:xfrm>
          <a:prstGeom prst="rect">
            <a:avLst/>
          </a:prstGeom>
          <a:noFill/>
        </p:spPr>
        <p:txBody>
          <a:bodyPr wrap="square" rtlCol="0">
            <a:spAutoFit/>
          </a:bodyPr>
          <a:lstStyle/>
          <a:p>
            <a:r>
              <a:rPr lang="lt-LT" sz="2400" b="1" dirty="0">
                <a:solidFill>
                  <a:schemeClr val="dk1"/>
                </a:solidFill>
                <a:latin typeface="Amatic SC"/>
                <a:ea typeface="Amatic SC"/>
                <a:cs typeface="Amatic SC"/>
              </a:rPr>
              <a:t>Smiltė</a:t>
            </a:r>
            <a:r>
              <a:rPr lang="lt-LT" sz="2000" dirty="0"/>
              <a:t>, </a:t>
            </a:r>
            <a:r>
              <a:rPr lang="lt-LT" sz="2400" b="1" dirty="0">
                <a:solidFill>
                  <a:schemeClr val="dk1"/>
                </a:solidFill>
                <a:latin typeface="Amatic SC"/>
                <a:ea typeface="Amatic SC"/>
                <a:cs typeface="Amatic SC"/>
              </a:rPr>
              <a:t>Leila</a:t>
            </a:r>
            <a:r>
              <a:rPr lang="lt-LT" sz="800" dirty="0"/>
              <a:t>, </a:t>
            </a:r>
            <a:r>
              <a:rPr lang="lt-LT" sz="2400" b="1" dirty="0">
                <a:solidFill>
                  <a:schemeClr val="dk1"/>
                </a:solidFill>
                <a:latin typeface="Amatic SC"/>
                <a:ea typeface="Amatic SC"/>
                <a:cs typeface="Amatic SC"/>
                <a:sym typeface="Amatic SC"/>
              </a:rPr>
              <a:t>Eglė</a:t>
            </a:r>
          </a:p>
        </p:txBody>
      </p:sp>
      <p:pic>
        <p:nvPicPr>
          <p:cNvPr id="3" name="Paveikslėlis 2">
            <a:extLst>
              <a:ext uri="{FF2B5EF4-FFF2-40B4-BE49-F238E27FC236}">
                <a16:creationId xmlns:a16="http://schemas.microsoft.com/office/drawing/2014/main" id="{599E793D-B0E8-1B76-60D3-B54DA65C2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280" y="3798850"/>
            <a:ext cx="1950720" cy="724943"/>
          </a:xfrm>
          <a:prstGeom prst="rect">
            <a:avLst/>
          </a:prstGeom>
        </p:spPr>
      </p:pic>
      <p:pic>
        <p:nvPicPr>
          <p:cNvPr id="4" name="Paveikslėlis 3">
            <a:extLst>
              <a:ext uri="{FF2B5EF4-FFF2-40B4-BE49-F238E27FC236}">
                <a16:creationId xmlns:a16="http://schemas.microsoft.com/office/drawing/2014/main" id="{68B84315-1351-0A89-25BE-E3B7F7433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623" y="4520816"/>
            <a:ext cx="2889377" cy="6256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51931" y="227178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i="0" dirty="0">
                <a:solidFill>
                  <a:schemeClr val="accent1"/>
                </a:solidFill>
                <a:effectLst/>
                <a:latin typeface="Amatic SC" panose="00000500000000000000" pitchFamily="2" charset="-79"/>
                <a:cs typeface="Amatic SC" panose="00000500000000000000" pitchFamily="2" charset="-79"/>
              </a:rPr>
              <a:t>thank you for your attention</a:t>
            </a:r>
            <a:endParaRPr dirty="0">
              <a:solidFill>
                <a:schemeClr val="accent1"/>
              </a:solidFill>
              <a:latin typeface="Amatic SC" panose="00000500000000000000" pitchFamily="2" charset="-79"/>
              <a:cs typeface="Amatic SC" panose="00000500000000000000" pitchFamily="2" charset="-79"/>
            </a:endParaRPr>
          </a:p>
        </p:txBody>
      </p:sp>
      <p:sp>
        <p:nvSpPr>
          <p:cNvPr id="2" name="TextBox 1"/>
          <p:cNvSpPr txBox="1"/>
          <p:nvPr/>
        </p:nvSpPr>
        <p:spPr>
          <a:xfrm>
            <a:off x="0" y="3866227"/>
            <a:ext cx="3023616" cy="1277273"/>
          </a:xfrm>
          <a:prstGeom prst="rect">
            <a:avLst/>
          </a:prstGeom>
          <a:noFill/>
        </p:spPr>
        <p:txBody>
          <a:bodyPr wrap="square" rtlCol="0">
            <a:spAutoFit/>
          </a:bodyPr>
          <a:lstStyle/>
          <a:p>
            <a:pPr algn="just"/>
            <a:r>
              <a:rPr lang="en-US" sz="1100" b="1" dirty="0">
                <a:solidFill>
                  <a:schemeClr val="tx1">
                    <a:lumMod val="40000"/>
                    <a:lumOff val="60000"/>
                  </a:schemeClr>
                </a:solidFill>
                <a:effectLst/>
                <a:highlight>
                  <a:srgbClr val="000000"/>
                </a:highlight>
                <a:latin typeface="+mn-lt"/>
                <a:ea typeface="Calibri" panose="020F0502020204030204" pitchFamily="34" charset="0"/>
                <a:cs typeface="Amatic SC" panose="00000500000000000000" pitchFamily="2" charset="-79"/>
              </a:rPr>
              <a:t>This project has been funded with support from the European Commission under the Erasmus+ Programme. This publication reflects the views only of the author, and the Commission cannot be held responsible for any use which may be made of the information contained therein</a:t>
            </a:r>
            <a:r>
              <a:rPr lang="lt-LT" sz="1100" b="1" dirty="0">
                <a:solidFill>
                  <a:schemeClr val="tx1">
                    <a:lumMod val="40000"/>
                    <a:lumOff val="60000"/>
                  </a:schemeClr>
                </a:solidFill>
                <a:effectLst/>
                <a:highlight>
                  <a:srgbClr val="000000"/>
                </a:highlight>
                <a:latin typeface="+mn-lt"/>
                <a:ea typeface="Calibri" panose="020F0502020204030204" pitchFamily="34" charset="0"/>
                <a:cs typeface="Amatic SC" panose="00000500000000000000" pitchFamily="2" charset="-79"/>
              </a:rPr>
              <a:t>.</a:t>
            </a:r>
            <a:endParaRPr lang="lt-LT" b="1" dirty="0">
              <a:solidFill>
                <a:schemeClr val="tx1">
                  <a:lumMod val="40000"/>
                  <a:lumOff val="60000"/>
                </a:schemeClr>
              </a:solidFill>
              <a:highlight>
                <a:srgbClr val="000000"/>
              </a:highlight>
              <a:latin typeface="+mn-lt"/>
              <a:ea typeface="Amatic SC"/>
              <a:cs typeface="Amatic SC" panose="00000500000000000000" pitchFamily="2" charset="-79"/>
              <a:sym typeface="Amatic SC"/>
            </a:endParaRPr>
          </a:p>
        </p:txBody>
      </p:sp>
    </p:spTree>
    <p:extLst>
      <p:ext uri="{BB962C8B-B14F-4D97-AF65-F5344CB8AC3E}">
        <p14:creationId xmlns:p14="http://schemas.microsoft.com/office/powerpoint/2010/main" val="372672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332352" y="477471"/>
            <a:ext cx="7273800" cy="857400"/>
          </a:xfrm>
          <a:prstGeom prst="rect">
            <a:avLst/>
          </a:prstGeom>
        </p:spPr>
        <p:txBody>
          <a:bodyPr spcFirstLastPara="1" wrap="square" lIns="0" tIns="0" rIns="0" bIns="0" anchor="b" anchorCtr="0">
            <a:noAutofit/>
          </a:bodyPr>
          <a:lstStyle/>
          <a:p>
            <a:r>
              <a:rPr lang="en-US" sz="2400" i="0" dirty="0">
                <a:solidFill>
                  <a:schemeClr val="accent1"/>
                </a:solidFill>
                <a:effectLst/>
              </a:rPr>
              <a:t>Kristina </a:t>
            </a:r>
            <a:r>
              <a:rPr lang="en-US" sz="2400" i="0" dirty="0" err="1">
                <a:solidFill>
                  <a:schemeClr val="accent1"/>
                </a:solidFill>
                <a:effectLst/>
              </a:rPr>
              <a:t>Gudonytė</a:t>
            </a:r>
            <a:r>
              <a:rPr lang="en-US" sz="2400" i="0" dirty="0">
                <a:solidFill>
                  <a:schemeClr val="accent1"/>
                </a:solidFill>
                <a:effectLst/>
              </a:rPr>
              <a:t> was born </a:t>
            </a:r>
            <a:r>
              <a:rPr lang="en-US" sz="2400" dirty="0">
                <a:solidFill>
                  <a:schemeClr val="accent1"/>
                </a:solidFill>
              </a:rPr>
              <a:t>on 15th December </a:t>
            </a:r>
            <a:r>
              <a:rPr lang="en-US" sz="2400" i="0" dirty="0">
                <a:solidFill>
                  <a:schemeClr val="accent1"/>
                </a:solidFill>
                <a:effectLst/>
              </a:rPr>
              <a:t>1949 in Vilnius. She is a Lithuanian writer, actor, producer and scenarist.</a:t>
            </a:r>
            <a:endParaRPr sz="2400" dirty="0">
              <a:solidFill>
                <a:schemeClr val="accent1"/>
              </a:solidFill>
            </a:endParaRPr>
          </a:p>
        </p:txBody>
      </p:sp>
      <p:pic>
        <p:nvPicPr>
          <p:cNvPr id="3" name="Paveikslėlis 2"/>
          <p:cNvPicPr>
            <a:picLocks noChangeAspect="1"/>
          </p:cNvPicPr>
          <p:nvPr/>
        </p:nvPicPr>
        <p:blipFill>
          <a:blip r:embed="rId3"/>
          <a:stretch>
            <a:fillRect/>
          </a:stretch>
        </p:blipFill>
        <p:spPr>
          <a:xfrm>
            <a:off x="1412975" y="1490163"/>
            <a:ext cx="3175866" cy="3175866"/>
          </a:xfrm>
          <a:prstGeom prst="rect">
            <a:avLst/>
          </a:prstGeom>
        </p:spPr>
      </p:pic>
      <p:sp>
        <p:nvSpPr>
          <p:cNvPr id="55" name="Google Shape;55;p12"/>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pic>
        <p:nvPicPr>
          <p:cNvPr id="4" name="Paveikslėlis 3"/>
          <p:cNvPicPr>
            <a:picLocks noChangeAspect="1"/>
          </p:cNvPicPr>
          <p:nvPr/>
        </p:nvPicPr>
        <p:blipFill rotWithShape="1">
          <a:blip r:embed="rId4"/>
          <a:srcRect l="24291" t="-488" r="19476"/>
          <a:stretch/>
        </p:blipFill>
        <p:spPr>
          <a:xfrm>
            <a:off x="5273336" y="1486158"/>
            <a:ext cx="3213103" cy="32154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3"/>
          <p:cNvSpPr txBox="1">
            <a:spLocks noGrp="1"/>
          </p:cNvSpPr>
          <p:nvPr>
            <p:ph type="subTitle" idx="4294967295"/>
          </p:nvPr>
        </p:nvSpPr>
        <p:spPr>
          <a:xfrm>
            <a:off x="1348002" y="528840"/>
            <a:ext cx="7795998" cy="1436700"/>
          </a:xfrm>
          <a:prstGeom prst="rect">
            <a:avLst/>
          </a:prstGeom>
        </p:spPr>
        <p:txBody>
          <a:bodyPr spcFirstLastPara="1" wrap="square" lIns="0" tIns="0" rIns="0" bIns="0" anchor="t" anchorCtr="0">
            <a:noAutofit/>
          </a:bodyPr>
          <a:lstStyle/>
          <a:p>
            <a:pPr marL="0" indent="0">
              <a:buNone/>
            </a:pPr>
            <a:r>
              <a:rPr lang="en-US" sz="2800" b="1" i="0" dirty="0">
                <a:solidFill>
                  <a:schemeClr val="accent1"/>
                </a:solidFill>
                <a:effectLst/>
                <a:latin typeface="Amatic SC"/>
                <a:cs typeface="Amatic SC"/>
              </a:rPr>
              <a:t>Kristina </a:t>
            </a:r>
            <a:r>
              <a:rPr lang="en-US" sz="2800" b="1" i="0" dirty="0" err="1">
                <a:solidFill>
                  <a:schemeClr val="accent1"/>
                </a:solidFill>
                <a:effectLst/>
                <a:latin typeface="Amatic SC"/>
                <a:cs typeface="Amatic SC"/>
              </a:rPr>
              <a:t>Gudonytė</a:t>
            </a:r>
            <a:r>
              <a:rPr lang="en-US" sz="2800" b="1" dirty="0">
                <a:solidFill>
                  <a:schemeClr val="accent1"/>
                </a:solidFill>
                <a:latin typeface="Amatic SC"/>
                <a:cs typeface="Amatic SC"/>
              </a:rPr>
              <a:t> has</a:t>
            </a:r>
            <a:r>
              <a:rPr lang="en-US" sz="2800" b="1" i="0" dirty="0">
                <a:solidFill>
                  <a:schemeClr val="accent1"/>
                </a:solidFill>
                <a:effectLst/>
                <a:latin typeface="Amatic SC"/>
                <a:cs typeface="Amatic SC"/>
              </a:rPr>
              <a:t> </a:t>
            </a:r>
            <a:r>
              <a:rPr lang="en-US" sz="2800" b="1" dirty="0">
                <a:solidFill>
                  <a:schemeClr val="accent1"/>
                </a:solidFill>
                <a:latin typeface="Amatic SC"/>
                <a:cs typeface="Amatic SC"/>
              </a:rPr>
              <a:t>studied</a:t>
            </a:r>
            <a:r>
              <a:rPr lang="en-US" sz="2800" b="1" i="0" dirty="0">
                <a:solidFill>
                  <a:schemeClr val="accent1"/>
                </a:solidFill>
                <a:effectLst/>
                <a:latin typeface="Amatic SC"/>
                <a:cs typeface="Amatic SC"/>
              </a:rPr>
              <a:t> at Vilnius University </a:t>
            </a:r>
            <a:r>
              <a:rPr lang="en-US" sz="2800" b="1" dirty="0">
                <a:solidFill>
                  <a:schemeClr val="accent1"/>
                </a:solidFill>
                <a:latin typeface="Amatic SC"/>
                <a:cs typeface="Amatic SC"/>
              </a:rPr>
              <a:t>and graduated</a:t>
            </a:r>
            <a:r>
              <a:rPr lang="en-US" sz="2800" b="1" i="0" dirty="0">
                <a:solidFill>
                  <a:schemeClr val="accent1"/>
                </a:solidFill>
                <a:effectLst/>
                <a:latin typeface="Amatic SC"/>
                <a:cs typeface="Amatic SC"/>
              </a:rPr>
              <a:t> from acting studies. She </a:t>
            </a:r>
            <a:r>
              <a:rPr lang="en-US" sz="2800" b="1" dirty="0">
                <a:solidFill>
                  <a:schemeClr val="accent1"/>
                </a:solidFill>
                <a:latin typeface="Amatic SC"/>
                <a:cs typeface="Amatic SC"/>
              </a:rPr>
              <a:t>Has worked</a:t>
            </a:r>
            <a:r>
              <a:rPr lang="en-US" sz="2800" b="1" i="0" dirty="0">
                <a:solidFill>
                  <a:schemeClr val="accent1"/>
                </a:solidFill>
                <a:effectLst/>
                <a:latin typeface="Amatic SC"/>
                <a:cs typeface="Amatic SC"/>
              </a:rPr>
              <a:t> at Lithuanian National Drama Theater for ten years</a:t>
            </a:r>
            <a:r>
              <a:rPr lang="en-US" sz="2800" b="1" dirty="0">
                <a:solidFill>
                  <a:schemeClr val="accent1"/>
                </a:solidFill>
                <a:latin typeface="Amatic SC"/>
                <a:cs typeface="Amatic SC"/>
              </a:rPr>
              <a:t>.</a:t>
            </a:r>
            <a:endParaRPr sz="3600" b="1" dirty="0">
              <a:solidFill>
                <a:schemeClr val="accent1"/>
              </a:solidFill>
              <a:latin typeface="Amatic SC"/>
              <a:cs typeface="Amatic SC"/>
            </a:endParaRPr>
          </a:p>
        </p:txBody>
      </p:sp>
      <p:sp>
        <p:nvSpPr>
          <p:cNvPr id="62" name="Google Shape;62;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Paveikslėlis 1"/>
          <p:cNvPicPr>
            <a:picLocks noChangeAspect="1"/>
          </p:cNvPicPr>
          <p:nvPr/>
        </p:nvPicPr>
        <p:blipFill>
          <a:blip r:embed="rId3"/>
          <a:stretch>
            <a:fillRect/>
          </a:stretch>
        </p:blipFill>
        <p:spPr>
          <a:xfrm>
            <a:off x="5521911" y="2240329"/>
            <a:ext cx="3365654" cy="2530972"/>
          </a:xfrm>
          <a:prstGeom prst="rect">
            <a:avLst/>
          </a:prstGeom>
        </p:spPr>
      </p:pic>
      <p:pic>
        <p:nvPicPr>
          <p:cNvPr id="3" name="Paveikslėlis 2"/>
          <p:cNvPicPr>
            <a:picLocks noChangeAspect="1"/>
          </p:cNvPicPr>
          <p:nvPr/>
        </p:nvPicPr>
        <p:blipFill>
          <a:blip r:embed="rId4"/>
          <a:stretch>
            <a:fillRect/>
          </a:stretch>
        </p:blipFill>
        <p:spPr>
          <a:xfrm>
            <a:off x="1463412" y="2723715"/>
            <a:ext cx="3930860" cy="2047586"/>
          </a:xfrm>
          <a:prstGeom prst="rect">
            <a:avLst/>
          </a:prstGeom>
        </p:spPr>
      </p:pic>
      <p:sp>
        <p:nvSpPr>
          <p:cNvPr id="4" name="TextBox 3"/>
          <p:cNvSpPr txBox="1"/>
          <p:nvPr/>
        </p:nvSpPr>
        <p:spPr>
          <a:xfrm>
            <a:off x="2274330" y="4835723"/>
            <a:ext cx="5916904" cy="307777"/>
          </a:xfrm>
          <a:prstGeom prst="rect">
            <a:avLst/>
          </a:prstGeom>
          <a:noFill/>
        </p:spPr>
        <p:txBody>
          <a:bodyPr wrap="square" rtlCol="0">
            <a:spAutoFit/>
          </a:bodyPr>
          <a:lstStyle/>
          <a:p>
            <a:r>
              <a:rPr lang="lt-LT" dirty="0">
                <a:solidFill>
                  <a:schemeClr val="accent1"/>
                </a:solidFill>
                <a:latin typeface="Amatic SC" panose="00000500000000000000" pitchFamily="2" charset="-79"/>
                <a:cs typeface="Amatic SC" panose="00000500000000000000" pitchFamily="2" charset="-79"/>
              </a:rPr>
              <a:t>Vilnius University </a:t>
            </a:r>
            <a:r>
              <a:rPr lang="lt-LT" dirty="0"/>
              <a:t>		</a:t>
            </a:r>
            <a:r>
              <a:rPr lang="en-US" dirty="0"/>
              <a:t>	</a:t>
            </a:r>
            <a:r>
              <a:rPr lang="en-US" sz="1400" b="1" i="0" dirty="0">
                <a:solidFill>
                  <a:schemeClr val="accent1"/>
                </a:solidFill>
                <a:effectLst/>
                <a:latin typeface="Amatic SC" panose="00000500000000000000" pitchFamily="2" charset="-79"/>
                <a:cs typeface="Amatic SC" panose="00000500000000000000" pitchFamily="2" charset="-79"/>
              </a:rPr>
              <a:t> Lithuanian National Drama Theater </a:t>
            </a:r>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1439201" y="594680"/>
            <a:ext cx="6939000" cy="1414819"/>
          </a:xfrm>
          <a:prstGeom prst="rect">
            <a:avLst/>
          </a:prstGeom>
        </p:spPr>
        <p:txBody>
          <a:bodyPr spcFirstLastPara="1" wrap="square" lIns="0" tIns="0" rIns="0" bIns="0" anchor="b" anchorCtr="0">
            <a:noAutofit/>
          </a:bodyPr>
          <a:lstStyle/>
          <a:p>
            <a:pPr lvl="0"/>
            <a:r>
              <a:rPr lang="en-US" sz="2400" i="0" dirty="0">
                <a:solidFill>
                  <a:schemeClr val="accent1"/>
                </a:solidFill>
                <a:effectLst/>
                <a:latin typeface="Amatic SC" panose="00000500000000000000" pitchFamily="2" charset="-79"/>
                <a:cs typeface="Amatic SC" panose="00000500000000000000" pitchFamily="2" charset="-79"/>
              </a:rPr>
              <a:t>In 2014, Kristina </a:t>
            </a:r>
            <a:r>
              <a:rPr lang="en-US" sz="2400" i="0" dirty="0" err="1">
                <a:solidFill>
                  <a:schemeClr val="accent1"/>
                </a:solidFill>
                <a:effectLst/>
                <a:latin typeface="Amatic SC" panose="00000500000000000000" pitchFamily="2" charset="-79"/>
                <a:cs typeface="Amatic SC" panose="00000500000000000000" pitchFamily="2" charset="-79"/>
              </a:rPr>
              <a:t>Gudonyt</a:t>
            </a:r>
            <a:r>
              <a:rPr lang="lt-LT" sz="2400" i="0" dirty="0">
                <a:solidFill>
                  <a:schemeClr val="accent1"/>
                </a:solidFill>
                <a:effectLst/>
                <a:latin typeface="Amatic SC" panose="00000500000000000000" pitchFamily="2" charset="-79"/>
                <a:cs typeface="Amatic SC" panose="00000500000000000000" pitchFamily="2" charset="-79"/>
              </a:rPr>
              <a:t>ė</a:t>
            </a:r>
            <a:r>
              <a:rPr lang="en-US" sz="2400" i="0" dirty="0">
                <a:solidFill>
                  <a:schemeClr val="accent1"/>
                </a:solidFill>
                <a:effectLst/>
                <a:latin typeface="Amatic SC" panose="00000500000000000000" pitchFamily="2" charset="-79"/>
                <a:cs typeface="Amatic SC" panose="00000500000000000000" pitchFamily="2" charset="-79"/>
              </a:rPr>
              <a:t> was awarded the children's literature prize established by the Ministry of Education and science for her creativity for children and teenagers and for her sensitivity to the mother tongue</a:t>
            </a:r>
            <a:endParaRPr sz="2400" dirty="0">
              <a:solidFill>
                <a:schemeClr val="accent1"/>
              </a:solidFill>
              <a:latin typeface="Amatic SC" panose="00000500000000000000" pitchFamily="2" charset="-79"/>
              <a:cs typeface="Amatic SC" panose="00000500000000000000" pitchFamily="2" charset="-79"/>
            </a:endParaRPr>
          </a:p>
        </p:txBody>
      </p:sp>
      <p:pic>
        <p:nvPicPr>
          <p:cNvPr id="2" name="Paveikslėlis 1"/>
          <p:cNvPicPr>
            <a:picLocks noChangeAspect="1"/>
          </p:cNvPicPr>
          <p:nvPr/>
        </p:nvPicPr>
        <p:blipFill>
          <a:blip r:embed="rId3"/>
          <a:stretch>
            <a:fillRect/>
          </a:stretch>
        </p:blipFill>
        <p:spPr>
          <a:xfrm>
            <a:off x="5079046" y="2246345"/>
            <a:ext cx="3688230" cy="2458820"/>
          </a:xfrm>
          <a:prstGeom prst="rect">
            <a:avLst/>
          </a:prstGeom>
        </p:spPr>
      </p:pic>
      <p:pic>
        <p:nvPicPr>
          <p:cNvPr id="3" name="Paveikslėlis 2"/>
          <p:cNvPicPr>
            <a:picLocks noChangeAspect="1"/>
          </p:cNvPicPr>
          <p:nvPr/>
        </p:nvPicPr>
        <p:blipFill>
          <a:blip r:embed="rId4"/>
          <a:stretch>
            <a:fillRect/>
          </a:stretch>
        </p:blipFill>
        <p:spPr>
          <a:xfrm>
            <a:off x="1439201" y="2246345"/>
            <a:ext cx="3154244" cy="2458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1458022" y="805736"/>
            <a:ext cx="7495062" cy="819900"/>
          </a:xfrm>
          <a:prstGeom prst="rect">
            <a:avLst/>
          </a:prstGeom>
        </p:spPr>
        <p:txBody>
          <a:bodyPr spcFirstLastPara="1" wrap="square" lIns="0" tIns="0" rIns="0" bIns="0" anchor="ctr" anchorCtr="0">
            <a:noAutofit/>
          </a:bodyPr>
          <a:lstStyle/>
          <a:p>
            <a:pPr marL="0" indent="0">
              <a:buNone/>
            </a:pPr>
            <a:r>
              <a:rPr lang="en-US" sz="2800" b="1" i="0" dirty="0">
                <a:solidFill>
                  <a:schemeClr val="accent1"/>
                </a:solidFill>
                <a:effectLst/>
                <a:latin typeface="Amatic SC"/>
                <a:cs typeface="Amatic SC"/>
              </a:rPr>
              <a:t>The writer has created many scripts and lyrics for performances, video films, TV shows, and </a:t>
            </a:r>
            <a:r>
              <a:rPr lang="en-US" sz="2800" b="1" dirty="0">
                <a:solidFill>
                  <a:schemeClr val="accent1"/>
                </a:solidFill>
                <a:latin typeface="Amatic SC"/>
                <a:cs typeface="Amatic SC"/>
              </a:rPr>
              <a:t>has organized</a:t>
            </a:r>
            <a:r>
              <a:rPr lang="en-US" sz="2800" b="1" i="0" dirty="0">
                <a:solidFill>
                  <a:schemeClr val="accent1"/>
                </a:solidFill>
                <a:effectLst/>
                <a:latin typeface="Amatic SC"/>
                <a:cs typeface="Amatic SC"/>
              </a:rPr>
              <a:t> many painting exhibitions.</a:t>
            </a:r>
            <a:endParaRPr sz="2800" b="1" dirty="0">
              <a:solidFill>
                <a:schemeClr val="accent1"/>
              </a:solidFill>
              <a:latin typeface="Amatic SC"/>
              <a:cs typeface="Amatic SC"/>
            </a:endParaRPr>
          </a:p>
        </p:txBody>
      </p:sp>
      <p:sp>
        <p:nvSpPr>
          <p:cNvPr id="75" name="Google Shape;75;p1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aveikslėlis 1"/>
          <p:cNvPicPr>
            <a:picLocks noChangeAspect="1"/>
          </p:cNvPicPr>
          <p:nvPr/>
        </p:nvPicPr>
        <p:blipFill>
          <a:blip r:embed="rId3"/>
          <a:stretch>
            <a:fillRect/>
          </a:stretch>
        </p:blipFill>
        <p:spPr>
          <a:xfrm>
            <a:off x="5104383" y="2133903"/>
            <a:ext cx="3848701" cy="2561136"/>
          </a:xfrm>
          <a:prstGeom prst="rect">
            <a:avLst/>
          </a:prstGeom>
        </p:spPr>
      </p:pic>
      <p:pic>
        <p:nvPicPr>
          <p:cNvPr id="3" name="Paveikslėlis 2"/>
          <p:cNvPicPr>
            <a:picLocks noChangeAspect="1"/>
          </p:cNvPicPr>
          <p:nvPr/>
        </p:nvPicPr>
        <p:blipFill>
          <a:blip r:embed="rId4"/>
          <a:stretch>
            <a:fillRect/>
          </a:stretch>
        </p:blipFill>
        <p:spPr>
          <a:xfrm>
            <a:off x="1458022" y="2618913"/>
            <a:ext cx="3569480" cy="2076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068722" y="768960"/>
            <a:ext cx="7273800" cy="857400"/>
          </a:xfrm>
          <a:prstGeom prst="rect">
            <a:avLst/>
          </a:prstGeom>
        </p:spPr>
        <p:txBody>
          <a:bodyPr spcFirstLastPara="1" wrap="square" lIns="0" tIns="0" rIns="0" bIns="0" anchor="b" anchorCtr="0">
            <a:noAutofit/>
          </a:bodyPr>
          <a:lstStyle/>
          <a:p>
            <a:pPr lvl="0"/>
            <a:r>
              <a:rPr lang="en-US" b="0" i="0" dirty="0">
                <a:solidFill>
                  <a:schemeClr val="accent1"/>
                </a:solidFill>
                <a:effectLst/>
                <a:latin typeface="Amatic SC" panose="00000500000000000000" pitchFamily="2" charset="-79"/>
                <a:cs typeface="Amatic SC" panose="00000500000000000000" pitchFamily="2" charset="-79"/>
              </a:rPr>
              <a:t>Became a member of Lithuanian writer's union in 2010</a:t>
            </a:r>
            <a:endParaRPr dirty="0">
              <a:solidFill>
                <a:schemeClr val="accent1"/>
              </a:solidFill>
              <a:latin typeface="Amatic SC" panose="00000500000000000000" pitchFamily="2" charset="-79"/>
              <a:cs typeface="Amatic SC" panose="00000500000000000000" pitchFamily="2" charset="-79"/>
            </a:endParaRPr>
          </a:p>
        </p:txBody>
      </p:sp>
      <p:pic>
        <p:nvPicPr>
          <p:cNvPr id="2" name="Paveikslėlis 1"/>
          <p:cNvPicPr>
            <a:picLocks noChangeAspect="1"/>
          </p:cNvPicPr>
          <p:nvPr/>
        </p:nvPicPr>
        <p:blipFill>
          <a:blip r:embed="rId3"/>
          <a:stretch>
            <a:fillRect/>
          </a:stretch>
        </p:blipFill>
        <p:spPr>
          <a:xfrm>
            <a:off x="5048675" y="2248039"/>
            <a:ext cx="3788337" cy="2280867"/>
          </a:xfrm>
          <a:prstGeom prst="rect">
            <a:avLst/>
          </a:prstGeom>
        </p:spPr>
      </p:pic>
      <p:sp>
        <p:nvSpPr>
          <p:cNvPr id="82" name="Google Shape;82;p1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 name="Paveikslėlis 2"/>
          <p:cNvPicPr>
            <a:picLocks noChangeAspect="1"/>
          </p:cNvPicPr>
          <p:nvPr/>
        </p:nvPicPr>
        <p:blipFill>
          <a:blip r:embed="rId4"/>
          <a:stretch>
            <a:fillRect/>
          </a:stretch>
        </p:blipFill>
        <p:spPr>
          <a:xfrm>
            <a:off x="1411775" y="2187190"/>
            <a:ext cx="3468946" cy="24025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075354" y="1913992"/>
            <a:ext cx="760338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dirty="0"/>
              <a:t>BOOKS</a:t>
            </a:r>
            <a:endParaRPr sz="7200" dirty="0"/>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411775" y="939978"/>
            <a:ext cx="3905723" cy="3557439"/>
          </a:xfrm>
          <a:prstGeom prst="rect">
            <a:avLst/>
          </a:prstGeom>
        </p:spPr>
        <p:txBody>
          <a:bodyPr spcFirstLastPara="1" wrap="square" lIns="0" tIns="0" rIns="0" bIns="0" anchor="t" anchorCtr="0">
            <a:noAutofit/>
          </a:bodyPr>
          <a:lstStyle/>
          <a:p>
            <a:pPr marL="0" indent="0">
              <a:buNone/>
            </a:pPr>
            <a:r>
              <a:rPr lang="lt-LT" sz="1800" b="1" dirty="0">
                <a:solidFill>
                  <a:schemeClr val="accent1"/>
                </a:solidFill>
                <a:latin typeface="Amatic SC"/>
                <a:cs typeface="Amatic SC"/>
              </a:rPr>
              <a:t>„</a:t>
            </a:r>
            <a:r>
              <a:rPr lang="en-US" sz="2400" b="1" dirty="0">
                <a:solidFill>
                  <a:schemeClr val="accent1"/>
                </a:solidFill>
                <a:latin typeface="Amatic SC"/>
                <a:cs typeface="Amatic SC"/>
              </a:rPr>
              <a:t>B</a:t>
            </a:r>
            <a:r>
              <a:rPr lang="lt-LT" sz="2400" b="1" i="0" dirty="0" err="1">
                <a:solidFill>
                  <a:schemeClr val="accent1"/>
                </a:solidFill>
                <a:effectLst/>
                <a:latin typeface="Amatic SC"/>
                <a:cs typeface="Amatic SC"/>
              </a:rPr>
              <a:t>ad</a:t>
            </a:r>
            <a:r>
              <a:rPr lang="lt-LT" sz="2400" b="1" i="0" dirty="0">
                <a:solidFill>
                  <a:schemeClr val="accent1"/>
                </a:solidFill>
                <a:effectLst/>
                <a:latin typeface="Amatic SC"/>
                <a:cs typeface="Amatic SC"/>
              </a:rPr>
              <a:t> </a:t>
            </a:r>
            <a:r>
              <a:rPr lang="lt-LT" sz="2400" b="1" i="0" dirty="0" err="1">
                <a:solidFill>
                  <a:schemeClr val="accent1"/>
                </a:solidFill>
                <a:effectLst/>
                <a:latin typeface="Amatic SC"/>
                <a:cs typeface="Amatic SC"/>
              </a:rPr>
              <a:t>girl's</a:t>
            </a:r>
            <a:r>
              <a:rPr lang="lt-LT" sz="2400" b="1" i="0" dirty="0">
                <a:solidFill>
                  <a:schemeClr val="accent1"/>
                </a:solidFill>
                <a:effectLst/>
                <a:latin typeface="Amatic SC"/>
                <a:cs typeface="Amatic SC"/>
              </a:rPr>
              <a:t> </a:t>
            </a:r>
            <a:r>
              <a:rPr lang="lt-LT" sz="2400" b="1" i="0" dirty="0" err="1">
                <a:solidFill>
                  <a:schemeClr val="accent1"/>
                </a:solidFill>
                <a:effectLst/>
                <a:latin typeface="Amatic SC"/>
                <a:cs typeface="Amatic SC"/>
              </a:rPr>
              <a:t>diary</a:t>
            </a:r>
            <a:r>
              <a:rPr lang="en-US" sz="2400" b="1" dirty="0">
                <a:solidFill>
                  <a:schemeClr val="accent1"/>
                </a:solidFill>
                <a:latin typeface="Amatic SC"/>
                <a:cs typeface="Amatic SC"/>
              </a:rPr>
              <a:t>”</a:t>
            </a:r>
            <a:r>
              <a:rPr lang="lt-LT" sz="2400" b="1" dirty="0">
                <a:solidFill>
                  <a:schemeClr val="accent1"/>
                </a:solidFill>
                <a:latin typeface="Amatic SC"/>
                <a:cs typeface="Amatic SC"/>
              </a:rPr>
              <a:t> (LT. Blogos mergaitės dienoraštis)</a:t>
            </a:r>
            <a:endParaRPr sz="2400" b="1" dirty="0">
              <a:solidFill>
                <a:schemeClr val="accent1"/>
              </a:solidFill>
              <a:latin typeface="Amatic SC"/>
              <a:cs typeface="Amatic SC"/>
            </a:endParaRPr>
          </a:p>
        </p:txBody>
      </p:sp>
      <p:sp>
        <p:nvSpPr>
          <p:cNvPr id="99" name="Google Shape;99;p18"/>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algn="ctr"/>
            <a:r>
              <a:rPr lang="lt-LT" dirty="0"/>
              <a:t>TOP 3 BOOKS</a:t>
            </a:r>
            <a:endParaRPr dirty="0"/>
          </a:p>
        </p:txBody>
      </p:sp>
      <p:sp>
        <p:nvSpPr>
          <p:cNvPr id="100" name="Google Shape;100;p18"/>
          <p:cNvSpPr txBox="1">
            <a:spLocks noGrp="1"/>
          </p:cNvSpPr>
          <p:nvPr>
            <p:ph type="body" idx="2"/>
          </p:nvPr>
        </p:nvSpPr>
        <p:spPr>
          <a:xfrm>
            <a:off x="6248079" y="1223021"/>
            <a:ext cx="3530700" cy="3236100"/>
          </a:xfrm>
          <a:prstGeom prst="rect">
            <a:avLst/>
          </a:prstGeom>
        </p:spPr>
        <p:txBody>
          <a:bodyPr spcFirstLastPara="1" wrap="square" lIns="0" tIns="0" rIns="0" bIns="0" anchor="t" anchorCtr="0">
            <a:noAutofit/>
          </a:bodyPr>
          <a:lstStyle/>
          <a:p>
            <a:pPr marL="0" indent="0">
              <a:buNone/>
            </a:pPr>
            <a:r>
              <a:rPr lang="lt-LT" sz="2400" b="1" dirty="0">
                <a:solidFill>
                  <a:schemeClr val="accent1"/>
                </a:solidFill>
                <a:latin typeface="Amatic SC"/>
                <a:cs typeface="Amatic SC"/>
              </a:rPr>
              <a:t>„</a:t>
            </a:r>
            <a:r>
              <a:rPr lang="lt-LT" sz="2400" b="1" i="0" dirty="0" err="1">
                <a:solidFill>
                  <a:schemeClr val="accent1"/>
                </a:solidFill>
                <a:effectLst/>
                <a:latin typeface="Amatic SC"/>
                <a:cs typeface="Amatic SC"/>
              </a:rPr>
              <a:t>flower</a:t>
            </a:r>
            <a:r>
              <a:rPr lang="lt-LT" sz="2400" b="1" i="0" dirty="0">
                <a:solidFill>
                  <a:schemeClr val="accent1"/>
                </a:solidFill>
                <a:effectLst/>
                <a:latin typeface="Amatic SC"/>
                <a:cs typeface="Amatic SC"/>
              </a:rPr>
              <a:t> </a:t>
            </a:r>
            <a:r>
              <a:rPr lang="lt-LT" sz="2400" b="1" i="0" dirty="0" err="1">
                <a:solidFill>
                  <a:schemeClr val="accent1"/>
                </a:solidFill>
                <a:effectLst/>
                <a:latin typeface="Amatic SC"/>
                <a:cs typeface="Amatic SC"/>
              </a:rPr>
              <a:t>garden</a:t>
            </a:r>
            <a:r>
              <a:rPr lang="en-US" sz="2400" b="1" i="0" dirty="0">
                <a:solidFill>
                  <a:schemeClr val="accent1"/>
                </a:solidFill>
                <a:effectLst/>
                <a:latin typeface="Amatic SC"/>
                <a:cs typeface="Amatic SC"/>
              </a:rPr>
              <a:t>”</a:t>
            </a:r>
            <a:r>
              <a:rPr lang="lt-LT" sz="2400" b="1" i="0" dirty="0">
                <a:solidFill>
                  <a:schemeClr val="accent1"/>
                </a:solidFill>
                <a:effectLst/>
                <a:latin typeface="Amatic SC"/>
                <a:cs typeface="Amatic SC"/>
              </a:rPr>
              <a:t>(</a:t>
            </a:r>
            <a:r>
              <a:rPr lang="lt-LT" sz="2400" b="1" dirty="0">
                <a:solidFill>
                  <a:schemeClr val="accent1"/>
                </a:solidFill>
                <a:latin typeface="Amatic SC"/>
                <a:cs typeface="Amatic SC"/>
              </a:rPr>
              <a:t> LT. Gėlių</a:t>
            </a:r>
            <a:r>
              <a:rPr lang="lt-LT" sz="2400" b="1" i="0" dirty="0">
                <a:solidFill>
                  <a:schemeClr val="accent1"/>
                </a:solidFill>
                <a:effectLst/>
                <a:latin typeface="Amatic SC"/>
                <a:cs typeface="Amatic SC"/>
              </a:rPr>
              <a:t> dvaras)</a:t>
            </a:r>
            <a:endParaRPr sz="2400" b="1" dirty="0">
              <a:solidFill>
                <a:schemeClr val="accent1"/>
              </a:solidFill>
              <a:latin typeface="Amatic SC"/>
              <a:cs typeface="Amatic SC"/>
            </a:endParaRPr>
          </a:p>
        </p:txBody>
      </p:sp>
      <p:sp>
        <p:nvSpPr>
          <p:cNvPr id="101" name="Google Shape;101;p1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aveikslėlis 1"/>
          <p:cNvPicPr>
            <a:picLocks noChangeAspect="1"/>
          </p:cNvPicPr>
          <p:nvPr/>
        </p:nvPicPr>
        <p:blipFill>
          <a:blip r:embed="rId3"/>
          <a:stretch>
            <a:fillRect/>
          </a:stretch>
        </p:blipFill>
        <p:spPr>
          <a:xfrm>
            <a:off x="1604080" y="1636897"/>
            <a:ext cx="1911477" cy="2860520"/>
          </a:xfrm>
          <a:prstGeom prst="rect">
            <a:avLst/>
          </a:prstGeom>
        </p:spPr>
      </p:pic>
      <p:sp>
        <p:nvSpPr>
          <p:cNvPr id="3" name="TextBox 2"/>
          <p:cNvSpPr txBox="1"/>
          <p:nvPr/>
        </p:nvSpPr>
        <p:spPr>
          <a:xfrm>
            <a:off x="1287263" y="4520577"/>
            <a:ext cx="3074881" cy="369332"/>
          </a:xfrm>
          <a:prstGeom prst="rect">
            <a:avLst/>
          </a:prstGeom>
          <a:noFill/>
        </p:spPr>
        <p:txBody>
          <a:bodyPr wrap="none" rtlCol="0">
            <a:spAutoFit/>
          </a:bodyPr>
          <a:lstStyle/>
          <a:p>
            <a:r>
              <a:rPr lang="en-US" sz="1800" b="1" i="0" dirty="0">
                <a:solidFill>
                  <a:schemeClr val="accent1"/>
                </a:solidFill>
                <a:effectLst/>
                <a:latin typeface="Amatic SC" panose="00000500000000000000" pitchFamily="2" charset="-79"/>
                <a:cs typeface="Amatic SC" panose="00000500000000000000" pitchFamily="2" charset="-79"/>
              </a:rPr>
              <a:t>The best book of the year for teenagers 20</a:t>
            </a:r>
            <a:r>
              <a:rPr lang="lt-LT" sz="1800" b="1" i="0" dirty="0">
                <a:solidFill>
                  <a:schemeClr val="accent1"/>
                </a:solidFill>
                <a:effectLst/>
                <a:latin typeface="Amatic SC" panose="00000500000000000000" pitchFamily="2" charset="-79"/>
                <a:cs typeface="Amatic SC" panose="00000500000000000000" pitchFamily="2" charset="-79"/>
              </a:rPr>
              <a:t>09</a:t>
            </a:r>
            <a:r>
              <a:rPr lang="en-US" sz="1800" b="1" i="0" dirty="0">
                <a:solidFill>
                  <a:schemeClr val="accent1"/>
                </a:solidFill>
                <a:effectLst/>
                <a:latin typeface="Amatic SC" panose="00000500000000000000" pitchFamily="2" charset="-79"/>
                <a:cs typeface="Amatic SC" panose="00000500000000000000" pitchFamily="2" charset="-79"/>
              </a:rPr>
              <a:t> </a:t>
            </a:r>
            <a:endParaRPr lang="lt-LT" b="1" dirty="0">
              <a:solidFill>
                <a:schemeClr val="accent1"/>
              </a:solidFill>
              <a:latin typeface="Amatic SC" panose="00000500000000000000" pitchFamily="2" charset="-79"/>
              <a:cs typeface="Amatic SC" panose="00000500000000000000" pitchFamily="2" charset="-79"/>
            </a:endParaRPr>
          </a:p>
        </p:txBody>
      </p:sp>
      <p:pic>
        <p:nvPicPr>
          <p:cNvPr id="5" name="Paveikslėlis 4"/>
          <p:cNvPicPr>
            <a:picLocks noChangeAspect="1"/>
          </p:cNvPicPr>
          <p:nvPr/>
        </p:nvPicPr>
        <p:blipFill>
          <a:blip r:embed="rId4"/>
          <a:stretch>
            <a:fillRect/>
          </a:stretch>
        </p:blipFill>
        <p:spPr>
          <a:xfrm>
            <a:off x="5908809" y="1636897"/>
            <a:ext cx="2295408" cy="2822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4437647" y="109520"/>
            <a:ext cx="4706352" cy="1400374"/>
          </a:xfrm>
          <a:prstGeom prst="rect">
            <a:avLst/>
          </a:prstGeom>
        </p:spPr>
        <p:txBody>
          <a:bodyPr spcFirstLastPara="1" wrap="square" lIns="0" tIns="0" rIns="0" bIns="0" anchor="b" anchorCtr="0">
            <a:noAutofit/>
          </a:bodyPr>
          <a:lstStyle/>
          <a:p>
            <a:r>
              <a:rPr lang="lt-LT" sz="5400" dirty="0">
                <a:solidFill>
                  <a:schemeClr val="accent1"/>
                </a:solidFill>
              </a:rPr>
              <a:t>„</a:t>
            </a:r>
            <a:r>
              <a:rPr lang="en-US" sz="3600" i="0" dirty="0">
                <a:solidFill>
                  <a:schemeClr val="accent1"/>
                </a:solidFill>
                <a:effectLst/>
              </a:rPr>
              <a:t>Ida from the garden of shadows</a:t>
            </a:r>
            <a:r>
              <a:rPr lang="lt-LT" sz="3600" dirty="0">
                <a:solidFill>
                  <a:schemeClr val="accent1"/>
                </a:solidFill>
              </a:rPr>
              <a:t>“</a:t>
            </a:r>
            <a:br>
              <a:rPr lang="lt-LT" sz="3600" dirty="0">
                <a:latin typeface="Amatic SC" panose="00000500000000000000" pitchFamily="2" charset="-79"/>
                <a:cs typeface="Amatic SC" panose="00000500000000000000" pitchFamily="2" charset="-79"/>
              </a:rPr>
            </a:br>
            <a:r>
              <a:rPr lang="lt-LT" sz="3600" dirty="0">
                <a:solidFill>
                  <a:schemeClr val="accent1"/>
                </a:solidFill>
              </a:rPr>
              <a:t>(LT. Ida iš šešėlių sodo)</a:t>
            </a:r>
            <a:endParaRPr sz="5400" dirty="0">
              <a:solidFill>
                <a:schemeClr val="accent1"/>
              </a:solidFill>
            </a:endParaRPr>
          </a:p>
        </p:txBody>
      </p:sp>
      <p:sp>
        <p:nvSpPr>
          <p:cNvPr id="110" name="Google Shape;110;p19"/>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aveikslėlis 1"/>
          <p:cNvPicPr>
            <a:picLocks noChangeAspect="1"/>
          </p:cNvPicPr>
          <p:nvPr/>
        </p:nvPicPr>
        <p:blipFill>
          <a:blip r:embed="rId3"/>
          <a:stretch>
            <a:fillRect/>
          </a:stretch>
        </p:blipFill>
        <p:spPr>
          <a:xfrm>
            <a:off x="1465712" y="152478"/>
            <a:ext cx="2971935" cy="4446675"/>
          </a:xfrm>
          <a:prstGeom prst="rect">
            <a:avLst/>
          </a:prstGeom>
        </p:spPr>
      </p:pic>
      <p:sp>
        <p:nvSpPr>
          <p:cNvPr id="8" name="Google Shape;109;p19"/>
          <p:cNvSpPr txBox="1">
            <a:spLocks noGrp="1"/>
          </p:cNvSpPr>
          <p:nvPr>
            <p:ph type="body" idx="1"/>
          </p:nvPr>
        </p:nvSpPr>
        <p:spPr>
          <a:xfrm>
            <a:off x="1359131" y="4697218"/>
            <a:ext cx="3541342" cy="3638550"/>
          </a:xfrm>
          <a:prstGeom prst="rect">
            <a:avLst/>
          </a:prstGeom>
        </p:spPr>
        <p:txBody>
          <a:bodyPr spcFirstLastPara="1" wrap="square" lIns="0" tIns="0" rIns="0" bIns="0" anchor="t" anchorCtr="0">
            <a:noAutofit/>
          </a:bodyPr>
          <a:lstStyle/>
          <a:p>
            <a:pPr marL="88900" indent="0">
              <a:buNone/>
            </a:pPr>
            <a:r>
              <a:rPr lang="en-US" b="1" i="0" dirty="0">
                <a:solidFill>
                  <a:schemeClr val="accent1"/>
                </a:solidFill>
                <a:effectLst/>
                <a:latin typeface="Amatic SC" panose="00000500000000000000" pitchFamily="2" charset="-79"/>
                <a:cs typeface="Amatic SC" panose="00000500000000000000" pitchFamily="2" charset="-79"/>
              </a:rPr>
              <a:t>The best book of the year for teenagers 2012</a:t>
            </a:r>
            <a:endParaRPr lang="lt-LT" b="1" dirty="0">
              <a:solidFill>
                <a:schemeClr val="accent1"/>
              </a:solidFill>
              <a:latin typeface="Amatic SC" panose="00000500000000000000" pitchFamily="2" charset="-79"/>
              <a:cs typeface="Amatic SC" panose="00000500000000000000" pitchFamily="2" charset="-79"/>
            </a:endParaRPr>
          </a:p>
        </p:txBody>
      </p:sp>
      <p:pic>
        <p:nvPicPr>
          <p:cNvPr id="4" name="Paveikslėlis 3"/>
          <p:cNvPicPr>
            <a:picLocks noChangeAspect="1"/>
          </p:cNvPicPr>
          <p:nvPr/>
        </p:nvPicPr>
        <p:blipFill>
          <a:blip r:embed="rId4"/>
          <a:stretch>
            <a:fillRect/>
          </a:stretch>
        </p:blipFill>
        <p:spPr>
          <a:xfrm>
            <a:off x="4634144" y="1647313"/>
            <a:ext cx="4184927" cy="2365393"/>
          </a:xfrm>
          <a:prstGeom prst="rect">
            <a:avLst/>
          </a:prstGeom>
        </p:spPr>
      </p:pic>
    </p:spTree>
  </p:cSld>
  <p:clrMapOvr>
    <a:masterClrMapping/>
  </p:clrMapOvr>
</p:sld>
</file>

<file path=ppt/theme/theme1.xml><?xml version="1.0" encoding="utf-8"?>
<a:theme xmlns:a="http://schemas.openxmlformats.org/drawingml/2006/main" name="Kate template">
  <a:themeElements>
    <a:clrScheme name="Custom 347">
      <a:dk1>
        <a:srgbClr val="1C4587"/>
      </a:dk1>
      <a:lt1>
        <a:srgbClr val="FFFFFF"/>
      </a:lt1>
      <a:dk2>
        <a:srgbClr val="606A7C"/>
      </a:dk2>
      <a:lt2>
        <a:srgbClr val="D3DAE2"/>
      </a:lt2>
      <a:accent1>
        <a:srgbClr val="1C4587"/>
      </a:accent1>
      <a:accent2>
        <a:srgbClr val="6CC2DC"/>
      </a:accent2>
      <a:accent3>
        <a:srgbClr val="B4E04F"/>
      </a:accent3>
      <a:accent4>
        <a:srgbClr val="FFD453"/>
      </a:accent4>
      <a:accent5>
        <a:srgbClr val="EE973B"/>
      </a:accent5>
      <a:accent6>
        <a:srgbClr val="F74848"/>
      </a:accent6>
      <a:hlink>
        <a:srgbClr val="1C458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215</Words>
  <Application>Microsoft Office PowerPoint</Application>
  <PresentationFormat>On-screen Show (16:9)</PresentationFormat>
  <Paragraphs>24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Kate template</vt:lpstr>
      <vt:lpstr>Kristina Gudonytė</vt:lpstr>
      <vt:lpstr>Kristina Gudonytė was born on 15th December 1949 in Vilnius. She is a Lithuanian writer, actor, producer and scenarist.</vt:lpstr>
      <vt:lpstr>PowerPoint Presentation</vt:lpstr>
      <vt:lpstr>In 2014, Kristina Gudonytė was awarded the children's literature prize established by the Ministry of Education and science for her creativity for children and teenagers and for her sensitivity to the mother tongue</vt:lpstr>
      <vt:lpstr>PowerPoint Presentation</vt:lpstr>
      <vt:lpstr>Became a member of Lithuanian writer's union in 2010</vt:lpstr>
      <vt:lpstr>BOOKS</vt:lpstr>
      <vt:lpstr>TOP 3 BOOKS</vt:lpstr>
      <vt:lpstr>„Ida from the garden of shadows“ (LT. Ida iš šešėlių sodo)</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Kristina Gudonytė</dc:title>
  <dc:creator>Mokinys</dc:creator>
  <cp:lastModifiedBy>Kristina Andriukeviciene</cp:lastModifiedBy>
  <cp:revision>25</cp:revision>
  <dcterms:modified xsi:type="dcterms:W3CDTF">2022-12-21T06:06:43Z</dcterms:modified>
</cp:coreProperties>
</file>