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7" r:id="rId2"/>
    <p:sldId id="257" r:id="rId3"/>
    <p:sldId id="258" r:id="rId4"/>
    <p:sldId id="261" r:id="rId5"/>
    <p:sldId id="263" r:id="rId6"/>
    <p:sldId id="264" r:id="rId7"/>
    <p:sldId id="265" r:id="rId8"/>
    <p:sldId id="268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BC46B6-F651-41E5-8E09-DC86947DC2D2}" v="1137" dt="2022-10-17T20:55:34.846"/>
    <p1510:client id="{ECF39444-E318-4F28-82D0-EDD57EEFDD25}" v="20" dt="2022-10-19T14:10:39.0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93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08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120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60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26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336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00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80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34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73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13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0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asytojai.lt/rasytojai/granauskas-romualdas/" TargetMode="External"/><Relationship Id="rId2" Type="http://schemas.openxmlformats.org/officeDocument/2006/relationships/hyperlink" Target="https://www.vle.lt/straipsnis/romualdas-granauska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rasalis.lt/desimt/menininkai/romualdas-granauskas/" TargetMode="External"/><Relationship Id="rId5" Type="http://schemas.openxmlformats.org/officeDocument/2006/relationships/hyperlink" Target="https://www.kinofondas.lt/filmas/sodybu-tustejimo-metas-1-serija/" TargetMode="External"/><Relationship Id="rId4" Type="http://schemas.openxmlformats.org/officeDocument/2006/relationships/hyperlink" Target="https://www.knygos.lt/lt/knygos/gyvenimas-po-klevu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veikslėlis 5">
            <a:extLst>
              <a:ext uri="{FF2B5EF4-FFF2-40B4-BE49-F238E27FC236}">
                <a16:creationId xmlns:a16="http://schemas.microsoft.com/office/drawing/2014/main" id="{20EC8D82-FD5E-45C6-82D0-8C9C3AFE94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7" t="17340" r="26463" b="17464"/>
          <a:stretch/>
        </p:blipFill>
        <p:spPr>
          <a:xfrm>
            <a:off x="3379256" y="-1"/>
            <a:ext cx="7593543" cy="60632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87A357-C85B-E4CC-CF4A-0648153654D3}"/>
              </a:ext>
            </a:extLst>
          </p:cNvPr>
          <p:cNvSpPr/>
          <p:nvPr/>
        </p:nvSpPr>
        <p:spPr>
          <a:xfrm>
            <a:off x="3175" y="3175"/>
            <a:ext cx="3376082" cy="6857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 descr="Shape&#10;&#10;Description automatically generated">
            <a:extLst>
              <a:ext uri="{FF2B5EF4-FFF2-40B4-BE49-F238E27FC236}">
                <a16:creationId xmlns:a16="http://schemas.microsoft.com/office/drawing/2014/main" id="{CB023D75-D0E9-6EE9-BCFD-416D55D5A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30175" y="870411"/>
            <a:ext cx="3642782" cy="277071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283A9CF-83D9-2597-DB31-0A347A9A7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4101" y="4792164"/>
            <a:ext cx="3017724" cy="19869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212B70-2EF6-9BC1-D91D-94B2D8A46416}"/>
              </a:ext>
            </a:extLst>
          </p:cNvPr>
          <p:cNvSpPr txBox="1"/>
          <p:nvPr/>
        </p:nvSpPr>
        <p:spPr>
          <a:xfrm>
            <a:off x="568854" y="4352395"/>
            <a:ext cx="2275416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Calibri"/>
                <a:cs typeface="Calibri"/>
              </a:rPr>
              <a:t>Justė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Čiuderytė</a:t>
            </a:r>
            <a:r>
              <a:rPr lang="en-US" dirty="0">
                <a:latin typeface="Calibri"/>
                <a:cs typeface="Calibri"/>
              </a:rPr>
              <a:t>  </a:t>
            </a: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Adrijus </a:t>
            </a:r>
            <a:r>
              <a:rPr lang="en-US" dirty="0" err="1">
                <a:latin typeface="Calibri"/>
                <a:cs typeface="Calibri"/>
              </a:rPr>
              <a:t>Dulskas</a:t>
            </a:r>
            <a:endParaRPr lang="en-US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Simas </a:t>
            </a:r>
            <a:r>
              <a:rPr lang="en-US" dirty="0" err="1">
                <a:latin typeface="Calibri"/>
                <a:cs typeface="Calibri"/>
              </a:rPr>
              <a:t>Tiškevičius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38BF9D-6AD7-3DEE-489A-A7AAD701EACF}"/>
              </a:ext>
            </a:extLst>
          </p:cNvPr>
          <p:cNvSpPr txBox="1"/>
          <p:nvPr/>
        </p:nvSpPr>
        <p:spPr>
          <a:xfrm>
            <a:off x="574145" y="1674813"/>
            <a:ext cx="260349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sz="2800" dirty="0">
                <a:latin typeface="Bookman Old Style"/>
                <a:cs typeface="Calibri"/>
              </a:rPr>
              <a:t>Lithuania </a:t>
            </a:r>
            <a:r>
              <a:rPr lang="en-US" sz="2800" dirty="0">
                <a:latin typeface="Bookman Old Style"/>
                <a:cs typeface="Calibri"/>
              </a:rPr>
              <a:t>writers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113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Map&#10;&#10;Description automatically generated">
            <a:extLst>
              <a:ext uri="{FF2B5EF4-FFF2-40B4-BE49-F238E27FC236}">
                <a16:creationId xmlns:a16="http://schemas.microsoft.com/office/drawing/2014/main" id="{4311EF37-559B-0DE6-1D60-8E0D000FCA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00" b="50517"/>
          <a:stretch/>
        </p:blipFill>
        <p:spPr>
          <a:xfrm>
            <a:off x="9305714" y="-129118"/>
            <a:ext cx="3033371" cy="3038460"/>
          </a:xfrm>
          <a:prstGeom prst="rect">
            <a:avLst/>
          </a:prstGeom>
        </p:spPr>
      </p:pic>
      <p:pic>
        <p:nvPicPr>
          <p:cNvPr id="8" name="Picture 3" descr="Map&#10;&#10;Description automatically generated">
            <a:extLst>
              <a:ext uri="{FF2B5EF4-FFF2-40B4-BE49-F238E27FC236}">
                <a16:creationId xmlns:a16="http://schemas.microsoft.com/office/drawing/2014/main" id="{8922D576-47F6-9FD4-0E95-61E8080D14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17" t="50950" b="-345"/>
          <a:stretch/>
        </p:blipFill>
        <p:spPr>
          <a:xfrm>
            <a:off x="9300634" y="4008966"/>
            <a:ext cx="3038456" cy="30331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9600EB-C56D-927A-80DF-AF428162BECB}"/>
              </a:ext>
            </a:extLst>
          </p:cNvPr>
          <p:cNvSpPr txBox="1"/>
          <p:nvPr/>
        </p:nvSpPr>
        <p:spPr>
          <a:xfrm>
            <a:off x="5262562" y="506586"/>
            <a:ext cx="4810125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Bell MT"/>
                <a:cs typeface="Calibri"/>
              </a:rPr>
              <a:t>ROMUALDAS GRANAUSKAS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BA964AA6-83A3-013D-5025-5451468FC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73" y="323850"/>
            <a:ext cx="3879421" cy="6210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F9CD1C-8584-5663-D2D4-0B042F5DA9CB}"/>
              </a:ext>
            </a:extLst>
          </p:cNvPr>
          <p:cNvSpPr txBox="1"/>
          <p:nvPr/>
        </p:nvSpPr>
        <p:spPr>
          <a:xfrm>
            <a:off x="5262562" y="2076294"/>
            <a:ext cx="436083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§"/>
            </a:pPr>
            <a:r>
              <a:rPr lang="en-US" sz="2000" dirty="0">
                <a:cs typeface="Calibri" panose="020F0502020204030204"/>
              </a:rPr>
              <a:t>Was born in 1939 in</a:t>
            </a:r>
            <a:r>
              <a:rPr lang="lt-LT" sz="2000" dirty="0">
                <a:cs typeface="Calibri" panose="020F0502020204030204"/>
              </a:rPr>
              <a:t> </a:t>
            </a:r>
            <a:r>
              <a:rPr lang="en-US" sz="2000" dirty="0" err="1">
                <a:cs typeface="Calibri" panose="020F0502020204030204"/>
              </a:rPr>
              <a:t>Mažeiki</a:t>
            </a:r>
            <a:r>
              <a:rPr lang="lt-LT" sz="2000" dirty="0">
                <a:cs typeface="Calibri" panose="020F0502020204030204"/>
              </a:rPr>
              <a:t>ai</a:t>
            </a:r>
            <a:endParaRPr lang="en-US" sz="2000" dirty="0">
              <a:cs typeface="Calibri" panose="020F0502020204030204"/>
            </a:endParaRPr>
          </a:p>
          <a:p>
            <a:pPr marL="285750" indent="-285750">
              <a:buFont typeface="Wingdings"/>
              <a:buChar char="§"/>
            </a:pPr>
            <a:r>
              <a:rPr lang="lt-LT" sz="2000" dirty="0">
                <a:cs typeface="Calibri" panose="020F0502020204030204"/>
              </a:rPr>
              <a:t>Lithuania </a:t>
            </a:r>
            <a:r>
              <a:rPr lang="en-US" sz="2000" dirty="0">
                <a:cs typeface="Calibri" panose="020F0502020204030204"/>
              </a:rPr>
              <a:t>prose writer and dramatist</a:t>
            </a:r>
          </a:p>
          <a:p>
            <a:pPr marL="285750" indent="-285750">
              <a:buFont typeface="Wingdings"/>
              <a:buChar char="§"/>
            </a:pPr>
            <a:r>
              <a:rPr lang="en-US" sz="2000" dirty="0">
                <a:cs typeface="Calibri" panose="020F0502020204030204"/>
              </a:rPr>
              <a:t>Died in 2014 in Vilnius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1A827D-A060-1D9D-1BFF-C70134A54863}"/>
              </a:ext>
            </a:extLst>
          </p:cNvPr>
          <p:cNvSpPr txBox="1"/>
          <p:nvPr/>
        </p:nvSpPr>
        <p:spPr>
          <a:xfrm>
            <a:off x="5262562" y="3528611"/>
            <a:ext cx="5058998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lt-LT" sz="2000" dirty="0">
                <a:latin typeface="Calibri"/>
                <a:ea typeface="+mn-lt"/>
                <a:cs typeface="+mn-lt"/>
              </a:rPr>
              <a:t>    </a:t>
            </a:r>
            <a:r>
              <a:rPr lang="en-GB" sz="2000" dirty="0"/>
              <a:t>He graduated from high school in Seda. Served in the army, studied in maritime school, Kaunas university of technology</a:t>
            </a:r>
            <a:r>
              <a:rPr lang="lt-LT" sz="2000" dirty="0"/>
              <a:t>. </a:t>
            </a:r>
            <a:r>
              <a:rPr lang="en-GB" sz="2000" dirty="0"/>
              <a:t>After studies he worked in a printing house, in construction sites and in a compressor’s factory. Later he had got a job in Seda culture department, </a:t>
            </a:r>
            <a:r>
              <a:rPr lang="en-GB" sz="2000" dirty="0" err="1"/>
              <a:t>Mosėdis</a:t>
            </a:r>
            <a:r>
              <a:rPr lang="en-GB" sz="2000" dirty="0"/>
              <a:t> school and in redaction of magazine “</a:t>
            </a:r>
            <a:r>
              <a:rPr lang="en-GB" sz="2000" dirty="0" err="1"/>
              <a:t>Nemunas</a:t>
            </a:r>
            <a:r>
              <a:rPr lang="en-GB" sz="2000" dirty="0"/>
              <a:t>”.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56110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2657CF2D-AF30-D686-A4D5-89BBCA1AF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88" y="642938"/>
            <a:ext cx="5251450" cy="3441700"/>
          </a:xfrm>
          <a:prstGeom prst="rect">
            <a:avLst/>
          </a:prstGeom>
        </p:spPr>
      </p:pic>
      <p:pic>
        <p:nvPicPr>
          <p:cNvPr id="8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E080CDE-D2CE-9F90-4F16-A1FB194AC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88" y="4159250"/>
            <a:ext cx="2054225" cy="205422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406643F-798A-716A-A247-C29D1F149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3525" y="4159250"/>
            <a:ext cx="3121025" cy="2054225"/>
          </a:xfrm>
          <a:prstGeom prst="rect">
            <a:avLst/>
          </a:prstGeom>
        </p:spPr>
      </p:pic>
      <p:pic>
        <p:nvPicPr>
          <p:cNvPr id="9" name="Picture 9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144E0E81-946C-69BC-075A-34B5B530D7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9163" y="642938"/>
            <a:ext cx="3687763" cy="5570538"/>
          </a:xfrm>
          <a:prstGeom prst="rect">
            <a:avLst/>
          </a:prstGeom>
        </p:spPr>
      </p:pic>
      <p:pic>
        <p:nvPicPr>
          <p:cNvPr id="7" name="Picture 7" descr="A picture containing person, indoor, person&#10;&#10;Description automatically generated">
            <a:extLst>
              <a:ext uri="{FF2B5EF4-FFF2-40B4-BE49-F238E27FC236}">
                <a16:creationId xmlns:a16="http://schemas.microsoft.com/office/drawing/2014/main" id="{1EAB16C4-088C-65FE-6900-9CE11CE287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1538" y="642938"/>
            <a:ext cx="1754188" cy="2652713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2ADDE16-D1CA-3F9E-5956-56F7B308AA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1538" y="3370263"/>
            <a:ext cx="1754188" cy="141128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0420F97-F730-40EA-A5FE-25CDB58DBB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61538" y="4857750"/>
            <a:ext cx="1754188" cy="135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14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C292F13F-3957-608F-C88A-90D75EB078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8403" b="887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9AAB56-C793-86ED-9A0C-FA4E65612C21}"/>
              </a:ext>
            </a:extLst>
          </p:cNvPr>
          <p:cNvSpPr txBox="1"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lt-LT" sz="6000" b="1" dirty="0" err="1">
                <a:solidFill>
                  <a:srgbClr val="FFFFFF"/>
                </a:solidFill>
                <a:latin typeface="Consolas"/>
                <a:ea typeface="+mj-ea"/>
                <a:cs typeface="+mj-cs"/>
              </a:rPr>
              <a:t>Creation</a:t>
            </a:r>
            <a:endParaRPr lang="en-US" sz="6000" b="1" dirty="0">
              <a:solidFill>
                <a:srgbClr val="FFFFFF"/>
              </a:solidFill>
              <a:latin typeface="Consolas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08107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0C2402-3045-0854-7E4C-57B5EB3F4475}"/>
              </a:ext>
            </a:extLst>
          </p:cNvPr>
          <p:cNvSpPr txBox="1"/>
          <p:nvPr/>
        </p:nvSpPr>
        <p:spPr>
          <a:xfrm>
            <a:off x="316693" y="5517186"/>
            <a:ext cx="27432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sz="3000" b="1" dirty="0" err="1">
                <a:solidFill>
                  <a:srgbClr val="000000"/>
                </a:solidFill>
                <a:latin typeface="Calibri"/>
                <a:cs typeface="Calibri"/>
              </a:rPr>
              <a:t>He</a:t>
            </a:r>
            <a:r>
              <a:rPr lang="lt-LT" sz="3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lt-LT" sz="3000" b="1" dirty="0" err="1">
                <a:solidFill>
                  <a:srgbClr val="000000"/>
                </a:solidFill>
                <a:latin typeface="Calibri"/>
                <a:cs typeface="Calibri"/>
              </a:rPr>
              <a:t>created</a:t>
            </a:r>
            <a:r>
              <a:rPr lang="lt-LT" sz="3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lt-LT" sz="3000" b="1" dirty="0" err="1">
                <a:solidFill>
                  <a:srgbClr val="000000"/>
                </a:solidFill>
                <a:latin typeface="Calibri"/>
                <a:cs typeface="Calibri"/>
              </a:rPr>
              <a:t>even</a:t>
            </a:r>
            <a:r>
              <a:rPr lang="lt-LT" sz="3000" b="1" dirty="0">
                <a:solidFill>
                  <a:srgbClr val="000000"/>
                </a:solidFill>
                <a:latin typeface="Calibri"/>
                <a:cs typeface="Calibri"/>
              </a:rPr>
              <a:t> 27 </a:t>
            </a:r>
            <a:r>
              <a:rPr lang="lt-LT" sz="3000" b="1" dirty="0" err="1">
                <a:solidFill>
                  <a:srgbClr val="000000"/>
                </a:solidFill>
                <a:latin typeface="Calibri"/>
                <a:cs typeface="Calibri"/>
              </a:rPr>
              <a:t>books</a:t>
            </a:r>
            <a:r>
              <a:rPr lang="lt-LT" sz="3000" b="1" dirty="0">
                <a:solidFill>
                  <a:srgbClr val="000000"/>
                </a:solidFill>
                <a:latin typeface="Calibri"/>
                <a:cs typeface="Calibri"/>
              </a:rPr>
              <a:t>. 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" name="Picture 3" descr="Calendar&#10;&#10;Description automatically generated">
            <a:extLst>
              <a:ext uri="{FF2B5EF4-FFF2-40B4-BE49-F238E27FC236}">
                <a16:creationId xmlns:a16="http://schemas.microsoft.com/office/drawing/2014/main" id="{5B77F9A3-D166-D80A-7C0A-89E07C2F8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07" y="325151"/>
            <a:ext cx="3207707" cy="484456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F2094E6-1A72-0D33-8A49-8D9FDE93C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957" y="285916"/>
            <a:ext cx="2211277" cy="3295855"/>
          </a:xfrm>
          <a:prstGeom prst="rect">
            <a:avLst/>
          </a:prstGeom>
        </p:spPr>
      </p:pic>
      <p:pic>
        <p:nvPicPr>
          <p:cNvPr id="6" name="Picture 6" descr="Text, letter&#10;&#10;Description automatically generated">
            <a:extLst>
              <a:ext uri="{FF2B5EF4-FFF2-40B4-BE49-F238E27FC236}">
                <a16:creationId xmlns:a16="http://schemas.microsoft.com/office/drawing/2014/main" id="{FE2769DF-ADF3-2DA3-E983-1D4456FFCA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50" t="-31" r="7467" b="-610"/>
          <a:stretch/>
        </p:blipFill>
        <p:spPr>
          <a:xfrm>
            <a:off x="4173544" y="180195"/>
            <a:ext cx="2347709" cy="3507295"/>
          </a:xfrm>
          <a:prstGeom prst="rect">
            <a:avLst/>
          </a:prstGeom>
        </p:spPr>
      </p:pic>
      <p:pic>
        <p:nvPicPr>
          <p:cNvPr id="7" name="Picture 7" descr="Shape, arrow&#10;&#10;Description automatically generated">
            <a:extLst>
              <a:ext uri="{FF2B5EF4-FFF2-40B4-BE49-F238E27FC236}">
                <a16:creationId xmlns:a16="http://schemas.microsoft.com/office/drawing/2014/main" id="{54876DA4-DF1C-B0B0-9E28-4B112E6D2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2753" y="3106003"/>
            <a:ext cx="2404533" cy="3571802"/>
          </a:xfrm>
          <a:prstGeom prst="rect">
            <a:avLst/>
          </a:prstGeom>
        </p:spPr>
      </p:pic>
      <p:pic>
        <p:nvPicPr>
          <p:cNvPr id="8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C2D6BD4-53B5-015E-C7C9-2D766F9F9D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2805" y="2747434"/>
            <a:ext cx="2413103" cy="39878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E0F6FF8-479B-D409-5D01-E3734392B5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1453" y="285916"/>
            <a:ext cx="2000250" cy="3143084"/>
          </a:xfrm>
          <a:prstGeom prst="rect">
            <a:avLst/>
          </a:prstGeom>
        </p:spPr>
      </p:pic>
      <p:pic>
        <p:nvPicPr>
          <p:cNvPr id="5" name="Picture 5" descr="A picture containing text, building, stone, house&#10;&#10;Description automatically generated">
            <a:extLst>
              <a:ext uri="{FF2B5EF4-FFF2-40B4-BE49-F238E27FC236}">
                <a16:creationId xmlns:a16="http://schemas.microsoft.com/office/drawing/2014/main" id="{BB424BFE-BB32-A1A4-08DE-016203011C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1629" y="2620434"/>
            <a:ext cx="273064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15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E017AB-F1D5-A695-0B5F-1AB240EACCAF}"/>
              </a:ext>
            </a:extLst>
          </p:cNvPr>
          <p:cNvSpPr txBox="1"/>
          <p:nvPr/>
        </p:nvSpPr>
        <p:spPr>
          <a:xfrm>
            <a:off x="466192" y="481183"/>
            <a:ext cx="7706783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b="1" dirty="0">
                <a:latin typeface="Calibri"/>
                <a:cs typeface="Calibri"/>
              </a:rPr>
              <a:t>Wrote scenarios</a:t>
            </a:r>
            <a:r>
              <a:rPr lang="lt-LT" sz="3000" b="1" dirty="0">
                <a:latin typeface="Calibri"/>
                <a:cs typeface="Calibri"/>
              </a:rPr>
              <a:t> </a:t>
            </a:r>
            <a:r>
              <a:rPr lang="en-US" sz="3000" b="1" dirty="0">
                <a:latin typeface="Calibri"/>
                <a:cs typeface="Calibri"/>
              </a:rPr>
              <a:t>for five films.​</a:t>
            </a:r>
          </a:p>
        </p:txBody>
      </p:sp>
      <p:pic>
        <p:nvPicPr>
          <p:cNvPr id="3" name="Picture 3" descr="A picture containing outdoor, horse, person&#10;&#10;Description automatically generated">
            <a:extLst>
              <a:ext uri="{FF2B5EF4-FFF2-40B4-BE49-F238E27FC236}">
                <a16:creationId xmlns:a16="http://schemas.microsoft.com/office/drawing/2014/main" id="{36AD8FCD-1CAB-1CB1-A68E-A65CE01FE2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583" b="424"/>
          <a:stretch/>
        </p:blipFill>
        <p:spPr>
          <a:xfrm>
            <a:off x="175893" y="1894653"/>
            <a:ext cx="3861433" cy="3147865"/>
          </a:xfrm>
          <a:prstGeom prst="rect">
            <a:avLst/>
          </a:prstGeom>
        </p:spPr>
      </p:pic>
      <p:pic>
        <p:nvPicPr>
          <p:cNvPr id="4" name="Picture 4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94457F5F-DD96-1413-AE1C-5774F76CE0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31" t="-929" r="13832"/>
          <a:stretch/>
        </p:blipFill>
        <p:spPr>
          <a:xfrm>
            <a:off x="4147609" y="1881686"/>
            <a:ext cx="3797173" cy="316083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40BDDCC-BE29-8F2B-03F7-00074F9BB4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26" t="-23" r="5664" b="309"/>
          <a:stretch/>
        </p:blipFill>
        <p:spPr>
          <a:xfrm>
            <a:off x="8055065" y="1894653"/>
            <a:ext cx="3975581" cy="31478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939C34-D842-9348-60EC-9106371B00C9}"/>
              </a:ext>
            </a:extLst>
          </p:cNvPr>
          <p:cNvSpPr txBox="1"/>
          <p:nvPr/>
        </p:nvSpPr>
        <p:spPr>
          <a:xfrm>
            <a:off x="8402438" y="1134572"/>
            <a:ext cx="32808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,,</a:t>
            </a:r>
            <a:r>
              <a:rPr lang="en-US" dirty="0" err="1">
                <a:cs typeface="Calibri"/>
              </a:rPr>
              <a:t>Neapykantos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pamokos</a:t>
            </a:r>
            <a:r>
              <a:rPr lang="en-US" dirty="0">
                <a:cs typeface="Calibri"/>
              </a:rPr>
              <a:t>'' 1983</a:t>
            </a:r>
            <a:endParaRPr lang="lt-LT" dirty="0">
              <a:cs typeface="Calibri"/>
            </a:endParaRPr>
          </a:p>
          <a:p>
            <a:r>
              <a:rPr lang="lt-LT" dirty="0">
                <a:cs typeface="Calibri"/>
              </a:rPr>
              <a:t>  (</a:t>
            </a:r>
            <a:r>
              <a:rPr lang="lt-LT" dirty="0" err="1">
                <a:cs typeface="Calibri"/>
              </a:rPr>
              <a:t>Lessons</a:t>
            </a:r>
            <a:r>
              <a:rPr lang="lt-LT" dirty="0">
                <a:cs typeface="Calibri"/>
              </a:rPr>
              <a:t> </a:t>
            </a:r>
            <a:r>
              <a:rPr lang="lt-LT" dirty="0" err="1">
                <a:cs typeface="Calibri"/>
              </a:rPr>
              <a:t>of</a:t>
            </a:r>
            <a:r>
              <a:rPr lang="lt-LT" dirty="0">
                <a:cs typeface="Calibri"/>
              </a:rPr>
              <a:t> </a:t>
            </a:r>
            <a:r>
              <a:rPr lang="lt-LT" dirty="0" err="1">
                <a:cs typeface="Calibri"/>
              </a:rPr>
              <a:t>hate</a:t>
            </a:r>
            <a:r>
              <a:rPr lang="lt-LT" dirty="0">
                <a:cs typeface="Calibri"/>
              </a:rPr>
              <a:t>)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19F527-D028-CC81-9A0C-B69616FAA23C}"/>
              </a:ext>
            </a:extLst>
          </p:cNvPr>
          <p:cNvSpPr txBox="1"/>
          <p:nvPr/>
        </p:nvSpPr>
        <p:spPr>
          <a:xfrm>
            <a:off x="466192" y="1180739"/>
            <a:ext cx="32808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,,</a:t>
            </a:r>
            <a:r>
              <a:rPr lang="en-US" dirty="0" err="1">
                <a:ea typeface="+mn-lt"/>
                <a:cs typeface="+mn-lt"/>
              </a:rPr>
              <a:t>Sodybų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tuštėjimo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metas</a:t>
            </a:r>
            <a:r>
              <a:rPr lang="en-US" dirty="0">
                <a:cs typeface="Calibri"/>
              </a:rPr>
              <a:t>'' 1976</a:t>
            </a:r>
            <a:endParaRPr lang="lt-LT" dirty="0">
              <a:cs typeface="Calibri"/>
            </a:endParaRPr>
          </a:p>
          <a:p>
            <a:r>
              <a:rPr lang="lt-LT" dirty="0"/>
              <a:t>  (</a:t>
            </a:r>
            <a:r>
              <a:rPr lang="en-US" dirty="0"/>
              <a:t>Homesteads emptying</a:t>
            </a:r>
            <a:r>
              <a:rPr lang="lt-LT" dirty="0"/>
              <a:t> </a:t>
            </a:r>
            <a:r>
              <a:rPr lang="lt-LT" dirty="0" err="1"/>
              <a:t>time</a:t>
            </a:r>
            <a:r>
              <a:rPr lang="lt-LT" dirty="0"/>
              <a:t>)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34F336-E7D2-9A96-40D2-4B1448B6CADF}"/>
              </a:ext>
            </a:extLst>
          </p:cNvPr>
          <p:cNvSpPr txBox="1"/>
          <p:nvPr/>
        </p:nvSpPr>
        <p:spPr>
          <a:xfrm>
            <a:off x="4455583" y="1180739"/>
            <a:ext cx="32808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,,Vasara </a:t>
            </a:r>
            <a:r>
              <a:rPr lang="en-US" dirty="0" err="1">
                <a:ea typeface="+mn-lt"/>
                <a:cs typeface="+mn-lt"/>
              </a:rPr>
              <a:t>baigiasi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rudenį</a:t>
            </a:r>
            <a:r>
              <a:rPr lang="en-US" dirty="0">
                <a:ea typeface="+mn-lt"/>
                <a:cs typeface="+mn-lt"/>
              </a:rPr>
              <a:t>''</a:t>
            </a:r>
            <a:r>
              <a:rPr lang="en-US" dirty="0">
                <a:cs typeface="Calibri"/>
              </a:rPr>
              <a:t> 1981</a:t>
            </a:r>
            <a:endParaRPr lang="lt-LT" dirty="0">
              <a:cs typeface="Calibri"/>
            </a:endParaRPr>
          </a:p>
          <a:p>
            <a:r>
              <a:rPr lang="lt-LT" dirty="0">
                <a:cs typeface="Calibri"/>
              </a:rPr>
              <a:t>  (</a:t>
            </a:r>
            <a:r>
              <a:rPr lang="en-US" dirty="0">
                <a:cs typeface="Calibri"/>
              </a:rPr>
              <a:t>Summer ends at autumn)</a:t>
            </a:r>
          </a:p>
        </p:txBody>
      </p:sp>
    </p:spTree>
    <p:extLst>
      <p:ext uri="{BB962C8B-B14F-4D97-AF65-F5344CB8AC3E}">
        <p14:creationId xmlns:p14="http://schemas.microsoft.com/office/powerpoint/2010/main" val="2585350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74E0-EC16-4639-9620-6152C7D80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 Light"/>
              </a:rPr>
              <a:t>Sources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13044-5721-DB76-352F-5101BBABB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800"/>
              </a:spcBef>
            </a:pPr>
            <a:r>
              <a:rPr lang="en-US" dirty="0">
                <a:ea typeface="+mn-lt"/>
                <a:cs typeface="+mn-lt"/>
                <a:hlinkClick r:id="rId2"/>
              </a:rPr>
              <a:t>https://www.vle.lt/straipsnis/romualdas-granauskas/</a:t>
            </a:r>
            <a:endParaRPr lang="lt-LT" dirty="0">
              <a:ea typeface="+mn-lt"/>
              <a:cs typeface="+mn-lt"/>
            </a:endParaRPr>
          </a:p>
          <a:p>
            <a:pPr>
              <a:spcBef>
                <a:spcPts val="1800"/>
              </a:spcBef>
            </a:pPr>
            <a:r>
              <a:rPr lang="en-US" dirty="0">
                <a:ea typeface="+mn-lt"/>
                <a:cs typeface="+mn-lt"/>
                <a:hlinkClick r:id="rId3"/>
              </a:rPr>
              <a:t>https://rasytojai.lt/rasytojai/granauskas-romualdas/</a:t>
            </a:r>
            <a:endParaRPr lang="lt-LT" dirty="0">
              <a:ea typeface="+mn-lt"/>
              <a:cs typeface="+mn-lt"/>
            </a:endParaRPr>
          </a:p>
          <a:p>
            <a:pPr>
              <a:spcBef>
                <a:spcPts val="1800"/>
              </a:spcBef>
            </a:pPr>
            <a:r>
              <a:rPr lang="lt-LT" dirty="0">
                <a:ea typeface="+mn-lt"/>
                <a:cs typeface="+mn-lt"/>
                <a:hlinkClick r:id="rId4"/>
              </a:rPr>
              <a:t>https://www.knygos.lt/lt/knygos/gyvenimas-po-klevu/</a:t>
            </a:r>
            <a:endParaRPr lang="lt-LT" dirty="0">
              <a:ea typeface="+mn-lt"/>
              <a:cs typeface="+mn-lt"/>
            </a:endParaRPr>
          </a:p>
          <a:p>
            <a:pPr>
              <a:spcBef>
                <a:spcPts val="1800"/>
              </a:spcBef>
            </a:pPr>
            <a:r>
              <a:rPr lang="lt-LT" dirty="0">
                <a:ea typeface="+mn-lt"/>
                <a:cs typeface="+mn-lt"/>
                <a:hlinkClick r:id="rId5"/>
              </a:rPr>
              <a:t>https://www.kinofondas.lt/filmas/sodybu-tustejimo-metas-1-serija/</a:t>
            </a:r>
            <a:endParaRPr lang="lt-LT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  <a:hlinkClick r:id="rId6"/>
              </a:rPr>
              <a:t>http://www.yrasalis.lt/desimt/menininkai/romualdas-granauskas/</a:t>
            </a:r>
            <a:endParaRPr lang="en-US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238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err="1">
                <a:latin typeface="Gill Sans MT"/>
              </a:rPr>
              <a:t>This</a:t>
            </a:r>
            <a:r>
              <a:rPr lang="lt-LT" dirty="0">
                <a:latin typeface="Gill Sans MT"/>
              </a:rPr>
              <a:t> </a:t>
            </a:r>
            <a:r>
              <a:rPr lang="lt-LT" dirty="0" err="1">
                <a:latin typeface="Gill Sans MT"/>
              </a:rPr>
              <a:t>project</a:t>
            </a:r>
            <a:r>
              <a:rPr lang="lt-LT" dirty="0">
                <a:latin typeface="Gill Sans MT"/>
              </a:rPr>
              <a:t> </a:t>
            </a:r>
            <a:r>
              <a:rPr lang="lt-LT" dirty="0" err="1">
                <a:latin typeface="Gill Sans MT"/>
              </a:rPr>
              <a:t>has</a:t>
            </a:r>
            <a:r>
              <a:rPr lang="lt-LT" dirty="0">
                <a:latin typeface="Gill Sans MT"/>
              </a:rPr>
              <a:t> </a:t>
            </a:r>
            <a:r>
              <a:rPr lang="lt-LT" dirty="0" err="1">
                <a:latin typeface="Gill Sans MT"/>
              </a:rPr>
              <a:t>been</a:t>
            </a:r>
            <a:r>
              <a:rPr lang="lt-LT" dirty="0">
                <a:latin typeface="Gill Sans MT"/>
              </a:rPr>
              <a:t> </a:t>
            </a:r>
            <a:r>
              <a:rPr lang="lt-LT" dirty="0" err="1">
                <a:latin typeface="Gill Sans MT"/>
              </a:rPr>
              <a:t>funded</a:t>
            </a:r>
            <a:r>
              <a:rPr lang="lt-LT" dirty="0">
                <a:latin typeface="Gill Sans MT"/>
              </a:rPr>
              <a:t> </a:t>
            </a:r>
            <a:r>
              <a:rPr lang="lt-LT" dirty="0" err="1">
                <a:latin typeface="Gill Sans MT"/>
              </a:rPr>
              <a:t>with</a:t>
            </a:r>
            <a:r>
              <a:rPr lang="lt-LT" dirty="0">
                <a:latin typeface="Gill Sans MT"/>
              </a:rPr>
              <a:t> </a:t>
            </a:r>
            <a:r>
              <a:rPr lang="lt-LT" dirty="0" err="1">
                <a:latin typeface="Gill Sans MT"/>
              </a:rPr>
              <a:t>support</a:t>
            </a:r>
            <a:r>
              <a:rPr lang="lt-LT" dirty="0">
                <a:latin typeface="Gill Sans MT"/>
              </a:rPr>
              <a:t> </a:t>
            </a:r>
            <a:r>
              <a:rPr lang="lt-LT" dirty="0" err="1">
                <a:latin typeface="Gill Sans MT"/>
              </a:rPr>
              <a:t>from</a:t>
            </a:r>
            <a:r>
              <a:rPr lang="lt-LT" dirty="0">
                <a:latin typeface="Gill Sans MT"/>
              </a:rPr>
              <a:t> </a:t>
            </a:r>
            <a:r>
              <a:rPr lang="lt-LT" dirty="0" err="1">
                <a:latin typeface="Gill Sans MT"/>
              </a:rPr>
              <a:t>the</a:t>
            </a:r>
            <a:r>
              <a:rPr lang="lt-LT" dirty="0">
                <a:latin typeface="Gill Sans MT"/>
              </a:rPr>
              <a:t> </a:t>
            </a:r>
            <a:r>
              <a:rPr lang="lt-LT" dirty="0" err="1">
                <a:latin typeface="Gill Sans MT"/>
              </a:rPr>
              <a:t>European</a:t>
            </a:r>
            <a:r>
              <a:rPr lang="lt-LT" dirty="0">
                <a:latin typeface="Gill Sans MT"/>
              </a:rPr>
              <a:t> </a:t>
            </a:r>
            <a:r>
              <a:rPr lang="lt-LT" dirty="0" err="1">
                <a:latin typeface="Gill Sans MT"/>
              </a:rPr>
              <a:t>Commission</a:t>
            </a:r>
            <a:r>
              <a:rPr lang="lt-LT" dirty="0">
                <a:latin typeface="Gill Sans MT"/>
              </a:rPr>
              <a:t> </a:t>
            </a:r>
            <a:r>
              <a:rPr lang="lt-LT" dirty="0" err="1">
                <a:latin typeface="Gill Sans MT"/>
              </a:rPr>
              <a:t>under</a:t>
            </a:r>
            <a:r>
              <a:rPr lang="lt-LT" dirty="0">
                <a:latin typeface="Gill Sans MT"/>
              </a:rPr>
              <a:t> </a:t>
            </a:r>
            <a:r>
              <a:rPr lang="lt-LT" dirty="0" err="1">
                <a:latin typeface="Gill Sans MT"/>
              </a:rPr>
              <a:t>the</a:t>
            </a:r>
            <a:r>
              <a:rPr lang="lt-LT" dirty="0">
                <a:latin typeface="Gill Sans MT"/>
              </a:rPr>
              <a:t> </a:t>
            </a:r>
            <a:r>
              <a:rPr lang="lt-LT" dirty="0" err="1">
                <a:latin typeface="Gill Sans MT"/>
              </a:rPr>
              <a:t>Erasmus</a:t>
            </a:r>
            <a:r>
              <a:rPr lang="lt-LT" dirty="0">
                <a:latin typeface="Gill Sans MT"/>
              </a:rPr>
              <a:t>+ </a:t>
            </a:r>
            <a:r>
              <a:rPr lang="lt-LT" dirty="0" err="1">
                <a:latin typeface="Gill Sans MT"/>
              </a:rPr>
              <a:t>Programme</a:t>
            </a:r>
            <a:r>
              <a:rPr lang="lt-LT" dirty="0">
                <a:latin typeface="Gill Sans MT"/>
              </a:rPr>
              <a:t>. </a:t>
            </a:r>
            <a:r>
              <a:rPr lang="lt-LT" dirty="0" err="1">
                <a:latin typeface="Gill Sans MT"/>
              </a:rPr>
              <a:t>This</a:t>
            </a:r>
            <a:r>
              <a:rPr lang="lt-LT" dirty="0">
                <a:latin typeface="Gill Sans MT"/>
              </a:rPr>
              <a:t> </a:t>
            </a:r>
            <a:r>
              <a:rPr lang="lt-LT" dirty="0" err="1">
                <a:latin typeface="Gill Sans MT"/>
              </a:rPr>
              <a:t>publication</a:t>
            </a:r>
            <a:r>
              <a:rPr lang="lt-LT" dirty="0">
                <a:latin typeface="Gill Sans MT"/>
              </a:rPr>
              <a:t> </a:t>
            </a:r>
            <a:r>
              <a:rPr lang="lt-LT" dirty="0" err="1">
                <a:latin typeface="Gill Sans MT"/>
              </a:rPr>
              <a:t>reflects</a:t>
            </a:r>
            <a:r>
              <a:rPr lang="lt-LT" dirty="0">
                <a:latin typeface="Gill Sans MT"/>
              </a:rPr>
              <a:t> </a:t>
            </a:r>
            <a:r>
              <a:rPr lang="lt-LT" dirty="0" err="1">
                <a:latin typeface="Gill Sans MT"/>
              </a:rPr>
              <a:t>the</a:t>
            </a:r>
            <a:r>
              <a:rPr lang="lt-LT" dirty="0">
                <a:latin typeface="Gill Sans MT"/>
              </a:rPr>
              <a:t> </a:t>
            </a:r>
            <a:r>
              <a:rPr lang="lt-LT" dirty="0" err="1">
                <a:latin typeface="Gill Sans MT"/>
              </a:rPr>
              <a:t>views</a:t>
            </a:r>
            <a:r>
              <a:rPr lang="lt-LT" dirty="0">
                <a:latin typeface="Gill Sans MT"/>
              </a:rPr>
              <a:t> </a:t>
            </a:r>
            <a:r>
              <a:rPr lang="lt-LT" dirty="0" err="1">
                <a:latin typeface="Gill Sans MT"/>
              </a:rPr>
              <a:t>only</a:t>
            </a:r>
            <a:r>
              <a:rPr lang="lt-LT" dirty="0">
                <a:latin typeface="Gill Sans MT"/>
              </a:rPr>
              <a:t> </a:t>
            </a:r>
            <a:r>
              <a:rPr lang="lt-LT" dirty="0" err="1">
                <a:latin typeface="Gill Sans MT"/>
              </a:rPr>
              <a:t>of</a:t>
            </a:r>
            <a:r>
              <a:rPr lang="lt-LT" dirty="0">
                <a:latin typeface="Gill Sans MT"/>
              </a:rPr>
              <a:t> </a:t>
            </a:r>
            <a:r>
              <a:rPr lang="lt-LT" dirty="0" err="1">
                <a:latin typeface="Gill Sans MT"/>
              </a:rPr>
              <a:t>the</a:t>
            </a:r>
            <a:r>
              <a:rPr lang="lt-LT" dirty="0">
                <a:latin typeface="Gill Sans MT"/>
              </a:rPr>
              <a:t> </a:t>
            </a:r>
            <a:r>
              <a:rPr lang="lt-LT" dirty="0" err="1">
                <a:latin typeface="Gill Sans MT"/>
              </a:rPr>
              <a:t>author</a:t>
            </a:r>
            <a:r>
              <a:rPr lang="lt-LT" dirty="0">
                <a:latin typeface="Gill Sans MT"/>
              </a:rPr>
              <a:t>, </a:t>
            </a:r>
            <a:r>
              <a:rPr lang="lt-LT" dirty="0" err="1">
                <a:latin typeface="Gill Sans MT"/>
              </a:rPr>
              <a:t>and</a:t>
            </a:r>
            <a:r>
              <a:rPr lang="lt-LT" dirty="0">
                <a:latin typeface="Gill Sans MT"/>
              </a:rPr>
              <a:t> </a:t>
            </a:r>
            <a:r>
              <a:rPr lang="lt-LT" dirty="0" err="1">
                <a:latin typeface="Gill Sans MT"/>
              </a:rPr>
              <a:t>the</a:t>
            </a:r>
            <a:r>
              <a:rPr lang="lt-LT" dirty="0">
                <a:latin typeface="Gill Sans MT"/>
              </a:rPr>
              <a:t> </a:t>
            </a:r>
            <a:r>
              <a:rPr lang="lt-LT" dirty="0" err="1">
                <a:latin typeface="Gill Sans MT"/>
              </a:rPr>
              <a:t>Commission</a:t>
            </a:r>
            <a:r>
              <a:rPr lang="lt-LT" dirty="0">
                <a:latin typeface="Gill Sans MT"/>
              </a:rPr>
              <a:t> </a:t>
            </a:r>
            <a:r>
              <a:rPr lang="lt-LT" dirty="0" err="1">
                <a:latin typeface="Gill Sans MT"/>
              </a:rPr>
              <a:t>cannot</a:t>
            </a:r>
            <a:r>
              <a:rPr lang="lt-LT" dirty="0">
                <a:latin typeface="Gill Sans MT"/>
              </a:rPr>
              <a:t> be </a:t>
            </a:r>
            <a:r>
              <a:rPr lang="lt-LT" dirty="0" err="1">
                <a:latin typeface="Gill Sans MT"/>
              </a:rPr>
              <a:t>held</a:t>
            </a:r>
            <a:r>
              <a:rPr lang="lt-LT" dirty="0">
                <a:latin typeface="Gill Sans MT"/>
              </a:rPr>
              <a:t> </a:t>
            </a:r>
            <a:r>
              <a:rPr lang="lt-LT" dirty="0" err="1">
                <a:latin typeface="Gill Sans MT"/>
              </a:rPr>
              <a:t>responsible</a:t>
            </a:r>
            <a:r>
              <a:rPr lang="lt-LT" dirty="0">
                <a:latin typeface="Gill Sans MT"/>
              </a:rPr>
              <a:t> </a:t>
            </a:r>
            <a:r>
              <a:rPr lang="lt-LT" dirty="0" err="1">
                <a:latin typeface="Gill Sans MT"/>
              </a:rPr>
              <a:t>for</a:t>
            </a:r>
            <a:r>
              <a:rPr lang="lt-LT" dirty="0">
                <a:latin typeface="Gill Sans MT"/>
              </a:rPr>
              <a:t> </a:t>
            </a:r>
            <a:r>
              <a:rPr lang="lt-LT" dirty="0" err="1">
                <a:latin typeface="Gill Sans MT"/>
              </a:rPr>
              <a:t>any</a:t>
            </a:r>
            <a:r>
              <a:rPr lang="lt-LT" dirty="0">
                <a:latin typeface="Gill Sans MT"/>
              </a:rPr>
              <a:t> </a:t>
            </a:r>
            <a:r>
              <a:rPr lang="lt-LT" dirty="0" err="1">
                <a:latin typeface="Gill Sans MT"/>
              </a:rPr>
              <a:t>use</a:t>
            </a:r>
            <a:r>
              <a:rPr lang="lt-LT" dirty="0">
                <a:latin typeface="Gill Sans MT"/>
              </a:rPr>
              <a:t> </a:t>
            </a:r>
            <a:r>
              <a:rPr lang="lt-LT" dirty="0" err="1">
                <a:latin typeface="Gill Sans MT"/>
              </a:rPr>
              <a:t>which</a:t>
            </a:r>
            <a:r>
              <a:rPr lang="lt-LT" dirty="0">
                <a:latin typeface="Gill Sans MT"/>
              </a:rPr>
              <a:t> </a:t>
            </a:r>
            <a:r>
              <a:rPr lang="lt-LT" dirty="0" err="1">
                <a:latin typeface="Gill Sans MT"/>
              </a:rPr>
              <a:t>may</a:t>
            </a:r>
            <a:r>
              <a:rPr lang="lt-LT" dirty="0">
                <a:latin typeface="Gill Sans MT"/>
              </a:rPr>
              <a:t> be </a:t>
            </a:r>
            <a:r>
              <a:rPr lang="lt-LT" dirty="0" err="1">
                <a:latin typeface="Gill Sans MT"/>
              </a:rPr>
              <a:t>made</a:t>
            </a:r>
            <a:r>
              <a:rPr lang="lt-LT" dirty="0">
                <a:latin typeface="Gill Sans MT"/>
              </a:rPr>
              <a:t> </a:t>
            </a:r>
            <a:r>
              <a:rPr lang="lt-LT" dirty="0" err="1">
                <a:latin typeface="Gill Sans MT"/>
              </a:rPr>
              <a:t>of</a:t>
            </a:r>
            <a:r>
              <a:rPr lang="lt-LT" dirty="0">
                <a:latin typeface="Gill Sans MT"/>
              </a:rPr>
              <a:t> </a:t>
            </a:r>
            <a:r>
              <a:rPr lang="lt-LT" dirty="0" err="1">
                <a:latin typeface="Gill Sans MT"/>
              </a:rPr>
              <a:t>the</a:t>
            </a:r>
            <a:r>
              <a:rPr lang="lt-LT" dirty="0">
                <a:latin typeface="Gill Sans MT"/>
              </a:rPr>
              <a:t> </a:t>
            </a:r>
            <a:r>
              <a:rPr lang="lt-LT" dirty="0" err="1">
                <a:latin typeface="Gill Sans MT"/>
              </a:rPr>
              <a:t>information</a:t>
            </a:r>
            <a:r>
              <a:rPr lang="lt-LT" dirty="0">
                <a:latin typeface="Gill Sans MT"/>
              </a:rPr>
              <a:t> </a:t>
            </a:r>
            <a:r>
              <a:rPr lang="lt-LT" dirty="0" err="1">
                <a:latin typeface="Gill Sans MT"/>
              </a:rPr>
              <a:t>contained</a:t>
            </a:r>
            <a:r>
              <a:rPr lang="lt-LT" dirty="0">
                <a:latin typeface="Gill Sans MT"/>
              </a:rPr>
              <a:t> </a:t>
            </a:r>
            <a:r>
              <a:rPr lang="lt-LT" dirty="0" err="1">
                <a:latin typeface="Gill Sans MT"/>
              </a:rPr>
              <a:t>therein</a:t>
            </a:r>
            <a:r>
              <a:rPr lang="lt-LT" dirty="0">
                <a:latin typeface="Gill Sans MT"/>
              </a:rPr>
              <a:t>.</a:t>
            </a:r>
            <a:endParaRPr lang="en-US">
              <a:ea typeface="+mn-lt"/>
              <a:cs typeface="+mn-lt"/>
            </a:endParaRPr>
          </a:p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07877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ustoniai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„Office“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„Office“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</TotalTime>
  <Words>94</Words>
  <Application>Microsoft Office PowerPoint</Application>
  <PresentationFormat>Widescreen</PresentationFormat>
  <Paragraphs>27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Sources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Mokytoja</dc:creator>
  <cp:lastModifiedBy>Kristina Andriukeviciene</cp:lastModifiedBy>
  <cp:revision>410</cp:revision>
  <dcterms:created xsi:type="dcterms:W3CDTF">2022-10-17T18:30:28Z</dcterms:created>
  <dcterms:modified xsi:type="dcterms:W3CDTF">2022-12-21T06:05:19Z</dcterms:modified>
</cp:coreProperties>
</file>