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9" r:id="rId2"/>
    <p:sldId id="258" r:id="rId3"/>
    <p:sldId id="260" r:id="rId4"/>
    <p:sldId id="261" r:id="rId5"/>
    <p:sldId id="263" r:id="rId6"/>
    <p:sldId id="262" r:id="rId7"/>
    <p:sldId id="264" r:id="rId8"/>
    <p:sldId id="265" r:id="rId9"/>
    <p:sldId id="266"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B9B4D1-0B38-4F09-90E7-E9C43EEEE61F}" v="200" dt="2022-10-18T12:22:36.562"/>
    <p1510:client id="{F1010398-FAF8-4BF5-BF66-3A4C10841D1E}" v="836" dt="2022-10-17T20:54:14.8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73" d="100"/>
          <a:sy n="73" d="100"/>
        </p:scale>
        <p:origin x="4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10/31/2022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10/31/2022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10/31/2022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10/31/2022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10/31/2022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hyperlink" Target="https://www.facebook.com/watch/?v=1086119778502938" TargetMode="Externa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hyperlink" Target="https://rasytojai.lt/rasytojai/granauskas-romualdas/" TargetMode="External"/><Relationship Id="rId2" Type="http://schemas.openxmlformats.org/officeDocument/2006/relationships/hyperlink" Target="https://www.vle.lt/straipsnis/romualdas-granauskas/" TargetMode="External"/><Relationship Id="rId1" Type="http://schemas.openxmlformats.org/officeDocument/2006/relationships/slideLayout" Target="../slideLayouts/slideLayout2.xml"/><Relationship Id="rId6" Type="http://schemas.openxmlformats.org/officeDocument/2006/relationships/hyperlink" Target="https://www.facebook.com/watch/?v=1086119778502938" TargetMode="External"/><Relationship Id="rId5" Type="http://schemas.openxmlformats.org/officeDocument/2006/relationships/hyperlink" Target="https://www.kinofondas.lt/filmas/sodybu-tustejimo-metas-1-serija/" TargetMode="External"/><Relationship Id="rId4" Type="http://schemas.openxmlformats.org/officeDocument/2006/relationships/hyperlink" Target="https://www.knygos.lt/lt/knygos/gyvenimas-po-klevu/"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1587A357-C85B-E4CC-CF4A-0648153654D3}"/>
              </a:ext>
            </a:extLst>
          </p:cNvPr>
          <p:cNvSpPr/>
          <p:nvPr/>
        </p:nvSpPr>
        <p:spPr>
          <a:xfrm>
            <a:off x="3175" y="3175"/>
            <a:ext cx="3376082" cy="6857999"/>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10" descr="Shape&#10;&#10;Description automatically generated">
            <a:extLst>
              <a:ext uri="{FF2B5EF4-FFF2-40B4-BE49-F238E27FC236}">
                <a16:creationId xmlns="" xmlns:a16="http://schemas.microsoft.com/office/drawing/2014/main" id="{CB023D75-D0E9-6EE9-BCFD-416D55D5AE40}"/>
              </a:ext>
            </a:extLst>
          </p:cNvPr>
          <p:cNvPicPr>
            <a:picLocks noChangeAspect="1"/>
          </p:cNvPicPr>
          <p:nvPr/>
        </p:nvPicPr>
        <p:blipFill>
          <a:blip r:embed="rId2"/>
          <a:stretch>
            <a:fillRect/>
          </a:stretch>
        </p:blipFill>
        <p:spPr>
          <a:xfrm rot="5400000">
            <a:off x="-116659" y="763879"/>
            <a:ext cx="3642782" cy="2770714"/>
          </a:xfrm>
          <a:prstGeom prst="rect">
            <a:avLst/>
          </a:prstGeom>
        </p:spPr>
      </p:pic>
      <p:pic>
        <p:nvPicPr>
          <p:cNvPr id="2" name="Picture 2" descr="Diagram&#10;&#10;Description automatically generated">
            <a:extLst>
              <a:ext uri="{FF2B5EF4-FFF2-40B4-BE49-F238E27FC236}">
                <a16:creationId xmlns="" xmlns:a16="http://schemas.microsoft.com/office/drawing/2014/main" id="{440B4627-B367-65CF-56BD-9DB0388673DD}"/>
              </a:ext>
            </a:extLst>
          </p:cNvPr>
          <p:cNvPicPr>
            <a:picLocks noChangeAspect="1"/>
          </p:cNvPicPr>
          <p:nvPr/>
        </p:nvPicPr>
        <p:blipFill>
          <a:blip r:embed="rId3"/>
          <a:stretch>
            <a:fillRect/>
          </a:stretch>
        </p:blipFill>
        <p:spPr>
          <a:xfrm>
            <a:off x="3328459" y="438151"/>
            <a:ext cx="5535082" cy="3875616"/>
          </a:xfrm>
          <a:prstGeom prst="rect">
            <a:avLst/>
          </a:prstGeom>
        </p:spPr>
      </p:pic>
      <p:pic>
        <p:nvPicPr>
          <p:cNvPr id="3" name="Picture 3">
            <a:extLst>
              <a:ext uri="{FF2B5EF4-FFF2-40B4-BE49-F238E27FC236}">
                <a16:creationId xmlns="" xmlns:a16="http://schemas.microsoft.com/office/drawing/2014/main" id="{B283A9CF-83D9-2597-DB31-0A347A9A738D}"/>
              </a:ext>
            </a:extLst>
          </p:cNvPr>
          <p:cNvPicPr>
            <a:picLocks noChangeAspect="1"/>
          </p:cNvPicPr>
          <p:nvPr/>
        </p:nvPicPr>
        <p:blipFill>
          <a:blip r:embed="rId4"/>
          <a:stretch>
            <a:fillRect/>
          </a:stretch>
        </p:blipFill>
        <p:spPr>
          <a:xfrm>
            <a:off x="7297209" y="3639609"/>
            <a:ext cx="4889500" cy="3219449"/>
          </a:xfrm>
          <a:prstGeom prst="rect">
            <a:avLst/>
          </a:prstGeom>
        </p:spPr>
      </p:pic>
      <p:sp>
        <p:nvSpPr>
          <p:cNvPr id="9" name="TextBox 8">
            <a:extLst>
              <a:ext uri="{FF2B5EF4-FFF2-40B4-BE49-F238E27FC236}">
                <a16:creationId xmlns="" xmlns:a16="http://schemas.microsoft.com/office/drawing/2014/main" id="{CC212B70-2EF6-9BC1-D91D-94B2D8A46416}"/>
              </a:ext>
            </a:extLst>
          </p:cNvPr>
          <p:cNvSpPr txBox="1"/>
          <p:nvPr/>
        </p:nvSpPr>
        <p:spPr>
          <a:xfrm>
            <a:off x="568854" y="4352395"/>
            <a:ext cx="2275416"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err="1">
                <a:latin typeface="Calibri"/>
                <a:cs typeface="Calibri"/>
              </a:rPr>
              <a:t>Justė</a:t>
            </a:r>
            <a:r>
              <a:rPr lang="en-US" dirty="0">
                <a:latin typeface="Calibri"/>
                <a:cs typeface="Calibri"/>
              </a:rPr>
              <a:t> </a:t>
            </a:r>
            <a:r>
              <a:rPr lang="en-US" dirty="0" err="1">
                <a:latin typeface="Calibri"/>
                <a:cs typeface="Calibri"/>
              </a:rPr>
              <a:t>Čiuderytė</a:t>
            </a:r>
            <a:r>
              <a:rPr lang="en-US" dirty="0">
                <a:latin typeface="Calibri"/>
                <a:cs typeface="Calibri"/>
              </a:rPr>
              <a:t>  </a:t>
            </a:r>
          </a:p>
          <a:p>
            <a:endParaRPr lang="en-US" dirty="0">
              <a:latin typeface="Calibri"/>
              <a:cs typeface="Calibri"/>
            </a:endParaRPr>
          </a:p>
          <a:p>
            <a:r>
              <a:rPr lang="en-US" dirty="0">
                <a:latin typeface="Calibri"/>
                <a:cs typeface="Calibri"/>
              </a:rPr>
              <a:t>Adrijus </a:t>
            </a:r>
            <a:r>
              <a:rPr lang="en-US" dirty="0" err="1">
                <a:latin typeface="Calibri"/>
                <a:cs typeface="Calibri"/>
              </a:rPr>
              <a:t>Dulskas</a:t>
            </a:r>
            <a:endParaRPr lang="en-US">
              <a:latin typeface="Calibri"/>
              <a:cs typeface="Calibri"/>
            </a:endParaRPr>
          </a:p>
          <a:p>
            <a:endParaRPr lang="en-US" dirty="0">
              <a:latin typeface="Calibri"/>
              <a:cs typeface="Calibri"/>
            </a:endParaRPr>
          </a:p>
          <a:p>
            <a:r>
              <a:rPr lang="en-US" dirty="0">
                <a:latin typeface="Calibri"/>
                <a:cs typeface="Calibri"/>
              </a:rPr>
              <a:t>Simas </a:t>
            </a:r>
            <a:r>
              <a:rPr lang="en-US" dirty="0" err="1">
                <a:latin typeface="Calibri"/>
                <a:cs typeface="Calibri"/>
              </a:rPr>
              <a:t>Tiškevičius</a:t>
            </a:r>
            <a:endParaRPr lang="en-US">
              <a:latin typeface="Calibri"/>
              <a:cs typeface="Calibri"/>
            </a:endParaRPr>
          </a:p>
        </p:txBody>
      </p:sp>
      <p:sp>
        <p:nvSpPr>
          <p:cNvPr id="8" name="TextBox 7">
            <a:extLst>
              <a:ext uri="{FF2B5EF4-FFF2-40B4-BE49-F238E27FC236}">
                <a16:creationId xmlns="" xmlns:a16="http://schemas.microsoft.com/office/drawing/2014/main" id="{6C38BF9D-6AD7-3DEE-489A-A7AAD701EACF}"/>
              </a:ext>
            </a:extLst>
          </p:cNvPr>
          <p:cNvSpPr txBox="1"/>
          <p:nvPr/>
        </p:nvSpPr>
        <p:spPr>
          <a:xfrm>
            <a:off x="489478" y="1103313"/>
            <a:ext cx="2603499" cy="270843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latin typeface="Bookman Old Style"/>
                <a:cs typeface="Calibri"/>
              </a:rPr>
              <a:t>Romualdas </a:t>
            </a:r>
            <a:r>
              <a:rPr lang="en-US" sz="2800" dirty="0" err="1">
                <a:latin typeface="Bookman Old Style"/>
                <a:cs typeface="Calibri"/>
              </a:rPr>
              <a:t>Granauskas</a:t>
            </a:r>
            <a:endParaRPr lang="en-US" dirty="0" err="1"/>
          </a:p>
          <a:p>
            <a:endParaRPr lang="en-US" dirty="0">
              <a:latin typeface="Calibri" panose="020F0502020204030204"/>
              <a:cs typeface="Calibri"/>
            </a:endParaRPr>
          </a:p>
          <a:p>
            <a:r>
              <a:rPr lang="en-US" sz="2800" i="1" dirty="0" smtClean="0">
                <a:latin typeface="Bookman Old Style"/>
                <a:cs typeface="Calibri"/>
              </a:rPr>
              <a:t>Life under the Maple Tree</a:t>
            </a:r>
          </a:p>
          <a:p>
            <a:r>
              <a:rPr lang="en-US" sz="2000" dirty="0" smtClean="0">
                <a:latin typeface="Bookman Old Style"/>
                <a:cs typeface="Calibri"/>
              </a:rPr>
              <a:t>(,,</a:t>
            </a:r>
            <a:r>
              <a:rPr lang="en-US" sz="2000" dirty="0" err="1">
                <a:latin typeface="Bookman Old Style"/>
                <a:cs typeface="Calibri"/>
              </a:rPr>
              <a:t>Gyvenimas</a:t>
            </a:r>
            <a:r>
              <a:rPr lang="en-US" sz="2000" dirty="0">
                <a:latin typeface="Bookman Old Style"/>
                <a:cs typeface="Calibri"/>
              </a:rPr>
              <a:t> po </a:t>
            </a:r>
            <a:r>
              <a:rPr lang="en-US" sz="2000" dirty="0" err="1">
                <a:latin typeface="Bookman Old Style"/>
                <a:cs typeface="Calibri"/>
              </a:rPr>
              <a:t>klevu</a:t>
            </a:r>
            <a:r>
              <a:rPr lang="en-US" sz="2000" dirty="0" smtClean="0">
                <a:latin typeface="Bookman Old Style"/>
                <a:cs typeface="Calibri"/>
              </a:rPr>
              <a:t>'‘)</a:t>
            </a:r>
            <a:endParaRPr lang="en-US" sz="1400" dirty="0">
              <a:cs typeface="Calibri"/>
            </a:endParaRPr>
          </a:p>
        </p:txBody>
      </p:sp>
    </p:spTree>
    <p:extLst>
      <p:ext uri="{BB962C8B-B14F-4D97-AF65-F5344CB8AC3E}">
        <p14:creationId xmlns:p14="http://schemas.microsoft.com/office/powerpoint/2010/main" val="657260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439BCA50-5C8B-4034-853C-B29176644ED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 xmlns:a16="http://schemas.microsoft.com/office/drawing/2014/main" id="{CB018903-3549-4A3B-A9DF-B26757CAA9C6}"/>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0" y="0"/>
            <a:ext cx="12192000" cy="6858000"/>
            <a:chOff x="0" y="0"/>
            <a:chExt cx="12192000" cy="6858000"/>
          </a:xfrm>
        </p:grpSpPr>
        <p:sp>
          <p:nvSpPr>
            <p:cNvPr id="13" name="Rectangle 12">
              <a:extLst>
                <a:ext uri="{FF2B5EF4-FFF2-40B4-BE49-F238E27FC236}">
                  <a16:creationId xmlns="" xmlns:a16="http://schemas.microsoft.com/office/drawing/2014/main" id="{9E5D3F77-D07F-4F7D-97A2-E366830206F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DC6F5A2D-56A0-4ED7-A3E2-3CF67608FC1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accent4">
                <a:lumMod val="75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a:extLst>
              <a:ext uri="{FF2B5EF4-FFF2-40B4-BE49-F238E27FC236}">
                <a16:creationId xmlns="" xmlns:a16="http://schemas.microsoft.com/office/drawing/2014/main" id="{873700C3-60E8-5B10-9C1D-4E23560300BD}"/>
              </a:ext>
            </a:extLst>
          </p:cNvPr>
          <p:cNvSpPr txBox="1"/>
          <p:nvPr/>
        </p:nvSpPr>
        <p:spPr>
          <a:xfrm>
            <a:off x="4137027" y="299283"/>
            <a:ext cx="5257798" cy="726224"/>
          </a:xfrm>
          <a:prstGeom prst="rect">
            <a:avLst/>
          </a:prstGeom>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a:lnSpc>
                <a:spcPct val="90000"/>
              </a:lnSpc>
              <a:spcBef>
                <a:spcPct val="0"/>
              </a:spcBef>
              <a:spcAft>
                <a:spcPts val="600"/>
              </a:spcAft>
            </a:pPr>
            <a:r>
              <a:rPr lang="en-US" sz="2800" kern="1200" dirty="0" smtClean="0">
                <a:latin typeface="+mj-lt"/>
                <a:ea typeface="+mj-ea"/>
                <a:cs typeface="+mj-cs"/>
              </a:rPr>
              <a:t>Life Under the Maple Tree (</a:t>
            </a:r>
            <a:r>
              <a:rPr lang="en-US" sz="2800" dirty="0" smtClean="0">
                <a:latin typeface="+mj-lt"/>
                <a:ea typeface="+mj-ea"/>
                <a:cs typeface="+mj-cs"/>
              </a:rPr>
              <a:t>1988)</a:t>
            </a:r>
            <a:endParaRPr lang="lt-LT" sz="2800" kern="1200" dirty="0">
              <a:latin typeface="Calibri"/>
              <a:ea typeface="+mj-ea"/>
              <a:cs typeface="Calibri"/>
            </a:endParaRPr>
          </a:p>
        </p:txBody>
      </p:sp>
      <p:pic>
        <p:nvPicPr>
          <p:cNvPr id="5" name="Picture 5" descr="Background pattern&#10;&#10;Description automatically generated">
            <a:extLst>
              <a:ext uri="{FF2B5EF4-FFF2-40B4-BE49-F238E27FC236}">
                <a16:creationId xmlns="" xmlns:a16="http://schemas.microsoft.com/office/drawing/2014/main" id="{8FFC1280-E099-AFEA-2A7B-89B43760B1AE}"/>
              </a:ext>
            </a:extLst>
          </p:cNvPr>
          <p:cNvPicPr>
            <a:picLocks noChangeAspect="1"/>
          </p:cNvPicPr>
          <p:nvPr/>
        </p:nvPicPr>
        <p:blipFill rotWithShape="1">
          <a:blip r:embed="rId2"/>
          <a:srcRect b="23552"/>
          <a:stretch/>
        </p:blipFill>
        <p:spPr>
          <a:xfrm>
            <a:off x="-10053" y="1186923"/>
            <a:ext cx="4330583" cy="5757416"/>
          </a:xfrm>
          <a:prstGeom prst="rect">
            <a:avLst/>
          </a:prstGeom>
          <a:effectLst>
            <a:outerShdw blurRad="508000" dist="101600" dir="5400000" algn="tl" rotWithShape="0">
              <a:prstClr val="black">
                <a:alpha val="10000"/>
              </a:prstClr>
            </a:outerShdw>
          </a:effectLst>
        </p:spPr>
      </p:pic>
      <p:pic>
        <p:nvPicPr>
          <p:cNvPr id="3" name="Picture 3" descr="A picture containing text, plant&#10;&#10;Description automatically generated">
            <a:extLst>
              <a:ext uri="{FF2B5EF4-FFF2-40B4-BE49-F238E27FC236}">
                <a16:creationId xmlns="" xmlns:a16="http://schemas.microsoft.com/office/drawing/2014/main" id="{414E4D29-724A-D617-E7E4-89DC6C6CC01C}"/>
              </a:ext>
            </a:extLst>
          </p:cNvPr>
          <p:cNvPicPr>
            <a:picLocks noChangeAspect="1"/>
          </p:cNvPicPr>
          <p:nvPr/>
        </p:nvPicPr>
        <p:blipFill rotWithShape="1">
          <a:blip r:embed="rId3"/>
          <a:srcRect r="1" b="14428"/>
          <a:stretch/>
        </p:blipFill>
        <p:spPr>
          <a:xfrm>
            <a:off x="4142282" y="1186923"/>
            <a:ext cx="4319300" cy="5757416"/>
          </a:xfrm>
          <a:prstGeom prst="rect">
            <a:avLst/>
          </a:prstGeom>
          <a:effectLst>
            <a:outerShdw blurRad="508000" dist="101600" dir="5400000" algn="tl" rotWithShape="0">
              <a:prstClr val="black">
                <a:alpha val="10000"/>
              </a:prstClr>
            </a:outerShdw>
          </a:effectLst>
        </p:spPr>
      </p:pic>
      <p:pic>
        <p:nvPicPr>
          <p:cNvPr id="4" name="Picture 4">
            <a:extLst>
              <a:ext uri="{FF2B5EF4-FFF2-40B4-BE49-F238E27FC236}">
                <a16:creationId xmlns="" xmlns:a16="http://schemas.microsoft.com/office/drawing/2014/main" id="{D9E275EE-E682-C4FB-CFD5-879D26EBD4BA}"/>
              </a:ext>
            </a:extLst>
          </p:cNvPr>
          <p:cNvPicPr>
            <a:picLocks noChangeAspect="1"/>
          </p:cNvPicPr>
          <p:nvPr/>
        </p:nvPicPr>
        <p:blipFill rotWithShape="1">
          <a:blip r:embed="rId4"/>
          <a:srcRect t="9138" b="5981"/>
          <a:stretch/>
        </p:blipFill>
        <p:spPr>
          <a:xfrm>
            <a:off x="8419332" y="1186922"/>
            <a:ext cx="4234350" cy="5672750"/>
          </a:xfrm>
          <a:prstGeom prst="rect">
            <a:avLst/>
          </a:prstGeom>
          <a:effectLst>
            <a:outerShdw blurRad="508000" dist="101600" dir="5400000" algn="tl" rotWithShape="0">
              <a:prstClr val="black">
                <a:alpha val="10000"/>
              </a:prstClr>
            </a:outerShdw>
          </a:effectLst>
        </p:spPr>
      </p:pic>
    </p:spTree>
    <p:extLst>
      <p:ext uri="{BB962C8B-B14F-4D97-AF65-F5344CB8AC3E}">
        <p14:creationId xmlns:p14="http://schemas.microsoft.com/office/powerpoint/2010/main" val="623035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useBgFill="1">
        <p:nvSpPr>
          <p:cNvPr id="12" name="Rectangle 7">
            <a:extLst>
              <a:ext uri="{FF2B5EF4-FFF2-40B4-BE49-F238E27FC236}">
                <a16:creationId xmlns="" xmlns:a16="http://schemas.microsoft.com/office/drawing/2014/main" id="{80DF40B2-80F7-4E71-B46C-284163F3654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 xmlns:a16="http://schemas.microsoft.com/office/drawing/2014/main" id="{AC2D3513-BC15-9D25-F0A5-1F983265CE24}"/>
              </a:ext>
            </a:extLst>
          </p:cNvPr>
          <p:cNvSpPr txBox="1"/>
          <p:nvPr/>
        </p:nvSpPr>
        <p:spPr>
          <a:xfrm>
            <a:off x="605368" y="2094445"/>
            <a:ext cx="3799425" cy="3143241"/>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fontScale="92500"/>
          </a:bodyPr>
          <a:lstStyle/>
          <a:p>
            <a:pPr marL="114300" indent="-342900">
              <a:lnSpc>
                <a:spcPct val="90000"/>
              </a:lnSpc>
              <a:spcAft>
                <a:spcPts val="600"/>
              </a:spcAft>
              <a:buFont typeface="Wingdings" panose="020B0604020202020204" pitchFamily="34" charset="0"/>
              <a:buChar char="Ø"/>
            </a:pPr>
            <a:r>
              <a:rPr lang="en-US" sz="2400" dirty="0"/>
              <a:t>The work depicts the journey of </a:t>
            </a:r>
            <a:r>
              <a:rPr lang="en-US" sz="2400" dirty="0" smtClean="0"/>
              <a:t>the lonely and </a:t>
            </a:r>
            <a:r>
              <a:rPr lang="en-US" sz="2400" dirty="0"/>
              <a:t>old woman </a:t>
            </a:r>
            <a:r>
              <a:rPr lang="en-US" sz="2400" dirty="0" err="1"/>
              <a:t>Kairienė</a:t>
            </a:r>
            <a:r>
              <a:rPr lang="en-US" sz="2400" dirty="0"/>
              <a:t> to a new town as she remembers her life and its slow collapse due </a:t>
            </a:r>
            <a:r>
              <a:rPr lang="en-US" sz="2400" dirty="0" smtClean="0"/>
              <a:t>to the </a:t>
            </a:r>
            <a:r>
              <a:rPr lang="en-US" sz="2400" dirty="0"/>
              <a:t>collectivization that took place at the time. This leads to not only the loss of the farm, but also the disintegration of the family.</a:t>
            </a:r>
            <a:endParaRPr lang="en-US" sz="2400" dirty="0">
              <a:cs typeface="Calibri"/>
            </a:endParaRPr>
          </a:p>
        </p:txBody>
      </p:sp>
      <p:pic>
        <p:nvPicPr>
          <p:cNvPr id="3" name="Picture 3">
            <a:extLst>
              <a:ext uri="{FF2B5EF4-FFF2-40B4-BE49-F238E27FC236}">
                <a16:creationId xmlns="" xmlns:a16="http://schemas.microsoft.com/office/drawing/2014/main" id="{98B6E53F-BA69-6DBD-15A7-4A907D466CAC}"/>
              </a:ext>
            </a:extLst>
          </p:cNvPr>
          <p:cNvPicPr>
            <a:picLocks noChangeAspect="1"/>
          </p:cNvPicPr>
          <p:nvPr/>
        </p:nvPicPr>
        <p:blipFill rotWithShape="1">
          <a:blip r:embed="rId2"/>
          <a:srcRect l="9237" r="6987" b="-1"/>
          <a:stretch/>
        </p:blipFill>
        <p:spPr>
          <a:xfrm>
            <a:off x="5010386" y="10"/>
            <a:ext cx="7181613" cy="6857990"/>
          </a:xfrm>
          <a:prstGeom prst="rect">
            <a:avLst/>
          </a:prstGeom>
          <a:effectLst/>
        </p:spPr>
      </p:pic>
    </p:spTree>
    <p:extLst>
      <p:ext uri="{BB962C8B-B14F-4D97-AF65-F5344CB8AC3E}">
        <p14:creationId xmlns:p14="http://schemas.microsoft.com/office/powerpoint/2010/main" val="645845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 xmlns:a16="http://schemas.microsoft.com/office/drawing/2014/main" id="{71B2258F-86CA-4D4D-8270-BC05FCDEBFB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A picture containing grass, outdoor, sky, person&#10;&#10;Description automatically generated">
            <a:extLst>
              <a:ext uri="{FF2B5EF4-FFF2-40B4-BE49-F238E27FC236}">
                <a16:creationId xmlns="" xmlns:a16="http://schemas.microsoft.com/office/drawing/2014/main" id="{E4A00CC4-7B1D-A522-FA7F-E899DA2E5E5E}"/>
              </a:ext>
            </a:extLst>
          </p:cNvPr>
          <p:cNvPicPr>
            <a:picLocks noChangeAspect="1"/>
          </p:cNvPicPr>
          <p:nvPr/>
        </p:nvPicPr>
        <p:blipFill rotWithShape="1">
          <a:blip r:embed="rId2">
            <a:alphaModFix amt="50000"/>
          </a:blip>
          <a:srcRect t="16045"/>
          <a:stretch/>
        </p:blipFill>
        <p:spPr>
          <a:xfrm>
            <a:off x="20" y="1"/>
            <a:ext cx="12191980" cy="6857999"/>
          </a:xfrm>
          <a:prstGeom prst="rect">
            <a:avLst/>
          </a:prstGeom>
        </p:spPr>
      </p:pic>
      <p:sp>
        <p:nvSpPr>
          <p:cNvPr id="3" name="TextBox 2">
            <a:extLst>
              <a:ext uri="{FF2B5EF4-FFF2-40B4-BE49-F238E27FC236}">
                <a16:creationId xmlns="" xmlns:a16="http://schemas.microsoft.com/office/drawing/2014/main" id="{9E36C32A-B4FC-BB8B-C4B3-AAADBCE8A626}"/>
              </a:ext>
            </a:extLst>
          </p:cNvPr>
          <p:cNvSpPr txBox="1"/>
          <p:nvPr/>
        </p:nvSpPr>
        <p:spPr>
          <a:xfrm>
            <a:off x="1524000" y="1122362"/>
            <a:ext cx="9144000" cy="2900518"/>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gn="ctr">
              <a:lnSpc>
                <a:spcPct val="90000"/>
              </a:lnSpc>
              <a:spcBef>
                <a:spcPct val="0"/>
              </a:spcBef>
              <a:spcAft>
                <a:spcPts val="600"/>
              </a:spcAft>
            </a:pPr>
            <a:r>
              <a:rPr lang="en-US" sz="6000" dirty="0">
                <a:solidFill>
                  <a:srgbClr val="FFFFFF"/>
                </a:solidFill>
                <a:latin typeface="+mj-lt"/>
                <a:ea typeface="+mj-ea"/>
                <a:cs typeface="+mj-cs"/>
              </a:rPr>
              <a:t>Collectivization. What is it?</a:t>
            </a:r>
          </a:p>
        </p:txBody>
      </p:sp>
    </p:spTree>
    <p:extLst>
      <p:ext uri="{BB962C8B-B14F-4D97-AF65-F5344CB8AC3E}">
        <p14:creationId xmlns:p14="http://schemas.microsoft.com/office/powerpoint/2010/main" val="3377910738"/>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52A9BFA2-4CF6-01BC-2EA1-9DDF010A948B}"/>
              </a:ext>
            </a:extLst>
          </p:cNvPr>
          <p:cNvSpPr txBox="1"/>
          <p:nvPr/>
        </p:nvSpPr>
        <p:spPr>
          <a:xfrm>
            <a:off x="776817" y="2300817"/>
            <a:ext cx="4764616"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t-LT" sz="2400" dirty="0">
                <a:solidFill>
                  <a:srgbClr val="000000"/>
                </a:solidFill>
                <a:latin typeface="Times New Roman"/>
                <a:cs typeface="Arial"/>
              </a:rPr>
              <a:t>Sūnus sėdėjo ant žemės, žiūrėjo į tolį, ir toks liūdnumas buvo jo akyse... Ne dėl to sakėsi pavargęs, kad visą savaite dirbo, kad net sekmadienį negalėjo pailsėti &lt;...&gt;  ne dėl to. Ir tas jo sėdėjimas po klevu, tas vaikščiojimas po gimtąją sodybą, po kiemą</a:t>
            </a:r>
            <a:r>
              <a:rPr lang="en-US" sz="2400" dirty="0">
                <a:solidFill>
                  <a:srgbClr val="000000"/>
                </a:solidFill>
                <a:latin typeface="Times New Roman"/>
                <a:cs typeface="Arial"/>
              </a:rPr>
              <a:t>.”</a:t>
            </a:r>
          </a:p>
        </p:txBody>
      </p:sp>
      <p:sp>
        <p:nvSpPr>
          <p:cNvPr id="3" name="TextBox 2">
            <a:extLst>
              <a:ext uri="{FF2B5EF4-FFF2-40B4-BE49-F238E27FC236}">
                <a16:creationId xmlns="" xmlns:a16="http://schemas.microsoft.com/office/drawing/2014/main" id="{FE753D29-39E3-7169-7025-C5AEFD56ABB7}"/>
              </a:ext>
            </a:extLst>
          </p:cNvPr>
          <p:cNvSpPr txBox="1"/>
          <p:nvPr/>
        </p:nvSpPr>
        <p:spPr>
          <a:xfrm>
            <a:off x="776817" y="828501"/>
            <a:ext cx="4947708"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latin typeface="Sitka Heading"/>
                <a:cs typeface="Times New Roman"/>
              </a:rPr>
              <a:t>Distance from the birthplace</a:t>
            </a:r>
          </a:p>
        </p:txBody>
      </p:sp>
      <p:sp>
        <p:nvSpPr>
          <p:cNvPr id="4" name="TextBox 3">
            <a:extLst>
              <a:ext uri="{FF2B5EF4-FFF2-40B4-BE49-F238E27FC236}">
                <a16:creationId xmlns="" xmlns:a16="http://schemas.microsoft.com/office/drawing/2014/main" id="{0FF1946A-77B1-EE96-4841-EBA556C15BB0}"/>
              </a:ext>
            </a:extLst>
          </p:cNvPr>
          <p:cNvSpPr txBox="1"/>
          <p:nvPr/>
        </p:nvSpPr>
        <p:spPr>
          <a:xfrm>
            <a:off x="6416146" y="2407708"/>
            <a:ext cx="5450416"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dirty="0"/>
              <a:t>The son was sitting on the </a:t>
            </a:r>
            <a:r>
              <a:rPr lang="en-US" sz="2400" dirty="0" smtClean="0"/>
              <a:t>ground while </a:t>
            </a:r>
            <a:r>
              <a:rPr lang="en-US" sz="2400" dirty="0"/>
              <a:t>looking into the distance, and there was such sadness in his eyes... He said he was tired not because that he had worked all week, that even on Sunday he struggled to rest &lt;...&gt; not for that. And </a:t>
            </a:r>
            <a:r>
              <a:rPr lang="en-US" sz="2400" dirty="0" smtClean="0"/>
              <a:t>him </a:t>
            </a:r>
            <a:r>
              <a:rPr lang="en-US" sz="2400" dirty="0"/>
              <a:t>sitting under the maple tree, </a:t>
            </a:r>
            <a:r>
              <a:rPr lang="en-US" sz="2400" dirty="0" smtClean="0"/>
              <a:t>him walking </a:t>
            </a:r>
            <a:r>
              <a:rPr lang="en-US" sz="2400" dirty="0"/>
              <a:t>around the </a:t>
            </a:r>
            <a:r>
              <a:rPr lang="en-US" sz="2400" dirty="0" smtClean="0"/>
              <a:t>homestead and </a:t>
            </a:r>
            <a:r>
              <a:rPr lang="en-US" sz="2400" dirty="0"/>
              <a:t>around the yard.”</a:t>
            </a:r>
          </a:p>
        </p:txBody>
      </p:sp>
    </p:spTree>
    <p:extLst>
      <p:ext uri="{BB962C8B-B14F-4D97-AF65-F5344CB8AC3E}">
        <p14:creationId xmlns:p14="http://schemas.microsoft.com/office/powerpoint/2010/main" val="1866761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DA491595-02E7-7096-229D-7CA25D4102C0}"/>
              </a:ext>
            </a:extLst>
          </p:cNvPr>
          <p:cNvSpPr txBox="1"/>
          <p:nvPr/>
        </p:nvSpPr>
        <p:spPr>
          <a:xfrm>
            <a:off x="776816" y="2300816"/>
            <a:ext cx="4584700"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t-LT" sz="2400" dirty="0">
                <a:solidFill>
                  <a:srgbClr val="000000"/>
                </a:solidFill>
                <a:latin typeface="Times New Roman"/>
                <a:cs typeface="Arial"/>
              </a:rPr>
              <a:t>,,Ji pati iš savęs žino, kaip ramina gamtos balsas, vėjo ūžavimas klevo viršūnėje, </a:t>
            </a:r>
            <a:r>
              <a:rPr lang="lt-LT" sz="2400" dirty="0" err="1">
                <a:solidFill>
                  <a:srgbClr val="000000"/>
                </a:solidFill>
                <a:latin typeface="Times New Roman"/>
                <a:cs typeface="Arial"/>
              </a:rPr>
              <a:t>kapinaičių</a:t>
            </a:r>
            <a:r>
              <a:rPr lang="lt-LT" sz="2400" dirty="0">
                <a:solidFill>
                  <a:srgbClr val="000000"/>
                </a:solidFill>
                <a:latin typeface="Times New Roman"/>
                <a:cs typeface="Arial"/>
              </a:rPr>
              <a:t> medžiuose''</a:t>
            </a:r>
          </a:p>
          <a:p>
            <a:endParaRPr lang="lt-LT" sz="2400" dirty="0">
              <a:solidFill>
                <a:srgbClr val="000000"/>
              </a:solidFill>
              <a:latin typeface="Times New Roman"/>
              <a:cs typeface="Arial"/>
            </a:endParaRPr>
          </a:p>
          <a:p>
            <a:r>
              <a:rPr lang="lt-LT" sz="2400" dirty="0">
                <a:solidFill>
                  <a:srgbClr val="000000"/>
                </a:solidFill>
                <a:latin typeface="Times New Roman"/>
                <a:cs typeface="Arial"/>
              </a:rPr>
              <a:t>,,Ji viena, sena ir nepagalinti, jai sunku gyventi vienatvėje, bet visa jos stiprybė - ramybėje''</a:t>
            </a:r>
          </a:p>
        </p:txBody>
      </p:sp>
      <p:sp>
        <p:nvSpPr>
          <p:cNvPr id="7" name="TextBox 6">
            <a:extLst>
              <a:ext uri="{FF2B5EF4-FFF2-40B4-BE49-F238E27FC236}">
                <a16:creationId xmlns="" xmlns:a16="http://schemas.microsoft.com/office/drawing/2014/main" id="{786B52E7-E795-3B58-3DAF-491397726C1C}"/>
              </a:ext>
            </a:extLst>
          </p:cNvPr>
          <p:cNvSpPr txBox="1"/>
          <p:nvPr/>
        </p:nvSpPr>
        <p:spPr>
          <a:xfrm>
            <a:off x="1195917" y="746123"/>
            <a:ext cx="4947708"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latin typeface="Sitka Heading"/>
                <a:cs typeface="Calibri"/>
              </a:rPr>
              <a:t>New life</a:t>
            </a:r>
          </a:p>
        </p:txBody>
      </p:sp>
      <p:sp>
        <p:nvSpPr>
          <p:cNvPr id="9" name="TextBox 8">
            <a:extLst>
              <a:ext uri="{FF2B5EF4-FFF2-40B4-BE49-F238E27FC236}">
                <a16:creationId xmlns="" xmlns:a16="http://schemas.microsoft.com/office/drawing/2014/main" id="{E728972A-1829-D8F7-F06B-A4ABEA512323}"/>
              </a:ext>
            </a:extLst>
          </p:cNvPr>
          <p:cNvSpPr txBox="1"/>
          <p:nvPr/>
        </p:nvSpPr>
        <p:spPr>
          <a:xfrm>
            <a:off x="6416146" y="2407708"/>
            <a:ext cx="5450416"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dirty="0">
                <a:latin typeface="Times New Roman"/>
                <a:cs typeface="Times New Roman"/>
              </a:rPr>
              <a:t>"She </a:t>
            </a:r>
            <a:r>
              <a:rPr lang="en-US" sz="2400" dirty="0" smtClean="0">
                <a:latin typeface="Times New Roman"/>
                <a:cs typeface="Times New Roman"/>
              </a:rPr>
              <a:t>knows </a:t>
            </a:r>
            <a:r>
              <a:rPr lang="en-US" sz="2400" dirty="0">
                <a:latin typeface="Times New Roman"/>
                <a:cs typeface="Times New Roman"/>
              </a:rPr>
              <a:t>herself how soothing the voice of </a:t>
            </a:r>
            <a:r>
              <a:rPr lang="en-US" sz="2400" dirty="0" smtClean="0">
                <a:latin typeface="Times New Roman"/>
                <a:cs typeface="Times New Roman"/>
              </a:rPr>
              <a:t>nature, and </a:t>
            </a:r>
            <a:r>
              <a:rPr lang="en-US" sz="2400" dirty="0">
                <a:latin typeface="Times New Roman"/>
                <a:cs typeface="Times New Roman"/>
              </a:rPr>
              <a:t>the rustling of the wind on the top of the maple tree, in the trees of the </a:t>
            </a:r>
            <a:r>
              <a:rPr lang="en-US" sz="2400" dirty="0" smtClean="0">
                <a:latin typeface="Times New Roman"/>
                <a:cs typeface="Times New Roman"/>
              </a:rPr>
              <a:t>cemetery is."</a:t>
            </a:r>
            <a:endParaRPr lang="en-US" sz="2400" dirty="0">
              <a:latin typeface="Times New Roman"/>
              <a:cs typeface="Times New Roman"/>
            </a:endParaRPr>
          </a:p>
          <a:p>
            <a:pPr algn="l"/>
            <a:endParaRPr lang="en-US" sz="2400" dirty="0">
              <a:latin typeface="Times New Roman"/>
              <a:cs typeface="Times New Roman"/>
            </a:endParaRPr>
          </a:p>
          <a:p>
            <a:pPr algn="l"/>
            <a:r>
              <a:rPr lang="en-US" sz="2400" dirty="0">
                <a:latin typeface="Times New Roman"/>
                <a:cs typeface="Times New Roman"/>
              </a:rPr>
              <a:t>"She is alone, old and helpless, it is difficult for her to live alone, but all her strength is in peace."</a:t>
            </a:r>
          </a:p>
        </p:txBody>
      </p:sp>
    </p:spTree>
    <p:extLst>
      <p:ext uri="{BB962C8B-B14F-4D97-AF65-F5344CB8AC3E}">
        <p14:creationId xmlns:p14="http://schemas.microsoft.com/office/powerpoint/2010/main" val="16389388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4" name="Picture 4" descr="A picture containing text, sky, outdoor, grass&#10;&#10;Description automatically generated">
            <a:extLst>
              <a:ext uri="{FF2B5EF4-FFF2-40B4-BE49-F238E27FC236}">
                <a16:creationId xmlns="" xmlns:a16="http://schemas.microsoft.com/office/drawing/2014/main" id="{7C1FFDA4-0047-3101-0410-8331C2B776CB}"/>
              </a:ext>
            </a:extLst>
          </p:cNvPr>
          <p:cNvPicPr>
            <a:picLocks noChangeAspect="1"/>
          </p:cNvPicPr>
          <p:nvPr/>
        </p:nvPicPr>
        <p:blipFill rotWithShape="1">
          <a:blip r:embed="rId2"/>
          <a:srcRect r="10114" b="4955"/>
          <a:stretch/>
        </p:blipFill>
        <p:spPr>
          <a:xfrm>
            <a:off x="-38099" y="2477559"/>
            <a:ext cx="7738326" cy="4453049"/>
          </a:xfrm>
          <a:prstGeom prst="rect">
            <a:avLst/>
          </a:prstGeom>
        </p:spPr>
      </p:pic>
      <p:sp>
        <p:nvSpPr>
          <p:cNvPr id="2" name="TextBox 1">
            <a:extLst>
              <a:ext uri="{FF2B5EF4-FFF2-40B4-BE49-F238E27FC236}">
                <a16:creationId xmlns="" xmlns:a16="http://schemas.microsoft.com/office/drawing/2014/main" id="{EDF54844-146C-8B9A-5C93-F99754773852}"/>
              </a:ext>
            </a:extLst>
          </p:cNvPr>
          <p:cNvSpPr txBox="1"/>
          <p:nvPr/>
        </p:nvSpPr>
        <p:spPr>
          <a:xfrm>
            <a:off x="354542" y="214312"/>
            <a:ext cx="193410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200" dirty="0">
                <a:latin typeface="Bell MT"/>
              </a:rPr>
              <a:t>Film</a:t>
            </a:r>
          </a:p>
        </p:txBody>
      </p:sp>
      <p:pic>
        <p:nvPicPr>
          <p:cNvPr id="3" name="Picture 3" descr="A picture containing text&#10;&#10;Description automatically generated">
            <a:extLst>
              <a:ext uri="{FF2B5EF4-FFF2-40B4-BE49-F238E27FC236}">
                <a16:creationId xmlns="" xmlns:a16="http://schemas.microsoft.com/office/drawing/2014/main" id="{DD413F00-08A7-807F-928F-CE75E7563A32}"/>
              </a:ext>
            </a:extLst>
          </p:cNvPr>
          <p:cNvPicPr>
            <a:picLocks noChangeAspect="1"/>
          </p:cNvPicPr>
          <p:nvPr/>
        </p:nvPicPr>
        <p:blipFill rotWithShape="1">
          <a:blip r:embed="rId3"/>
          <a:srcRect t="858" r="11594" b="4936"/>
          <a:stretch/>
        </p:blipFill>
        <p:spPr>
          <a:xfrm>
            <a:off x="2279649" y="1058"/>
            <a:ext cx="5484039" cy="3288815"/>
          </a:xfrm>
          <a:prstGeom prst="rect">
            <a:avLst/>
          </a:prstGeom>
        </p:spPr>
      </p:pic>
      <p:pic>
        <p:nvPicPr>
          <p:cNvPr id="5" name="Picture 5" descr="A picture containing text, person&#10;&#10;Description automatically generated">
            <a:extLst>
              <a:ext uri="{FF2B5EF4-FFF2-40B4-BE49-F238E27FC236}">
                <a16:creationId xmlns="" xmlns:a16="http://schemas.microsoft.com/office/drawing/2014/main" id="{EC77E781-35BA-3FD6-B74E-A0DB3FA57CC9}"/>
              </a:ext>
            </a:extLst>
          </p:cNvPr>
          <p:cNvPicPr>
            <a:picLocks noChangeAspect="1"/>
          </p:cNvPicPr>
          <p:nvPr/>
        </p:nvPicPr>
        <p:blipFill rotWithShape="1">
          <a:blip r:embed="rId4"/>
          <a:srcRect l="-78" r="10465" b="5744"/>
          <a:stretch/>
        </p:blipFill>
        <p:spPr>
          <a:xfrm>
            <a:off x="7715249" y="1058"/>
            <a:ext cx="4525219" cy="2668632"/>
          </a:xfrm>
          <a:prstGeom prst="rect">
            <a:avLst/>
          </a:prstGeom>
        </p:spPr>
      </p:pic>
      <p:pic>
        <p:nvPicPr>
          <p:cNvPr id="6" name="Picture 6">
            <a:extLst>
              <a:ext uri="{FF2B5EF4-FFF2-40B4-BE49-F238E27FC236}">
                <a16:creationId xmlns="" xmlns:a16="http://schemas.microsoft.com/office/drawing/2014/main" id="{551465DE-2B4D-7DF2-A11F-00C9E01E47D6}"/>
              </a:ext>
            </a:extLst>
          </p:cNvPr>
          <p:cNvPicPr>
            <a:picLocks noChangeAspect="1"/>
          </p:cNvPicPr>
          <p:nvPr/>
        </p:nvPicPr>
        <p:blipFill rotWithShape="1">
          <a:blip r:embed="rId5"/>
          <a:srcRect l="-50" r="10220" b="4494"/>
          <a:stretch/>
        </p:blipFill>
        <p:spPr>
          <a:xfrm>
            <a:off x="7673763" y="2668058"/>
            <a:ext cx="4693712" cy="2802090"/>
          </a:xfrm>
          <a:prstGeom prst="rect">
            <a:avLst/>
          </a:prstGeom>
        </p:spPr>
      </p:pic>
      <p:sp>
        <p:nvSpPr>
          <p:cNvPr id="7" name="TextBox 6">
            <a:extLst>
              <a:ext uri="{FF2B5EF4-FFF2-40B4-BE49-F238E27FC236}">
                <a16:creationId xmlns="" xmlns:a16="http://schemas.microsoft.com/office/drawing/2014/main" id="{3BDD69E9-3BF8-66DF-251F-6EC5FE417762}"/>
              </a:ext>
            </a:extLst>
          </p:cNvPr>
          <p:cNvSpPr txBox="1"/>
          <p:nvPr/>
        </p:nvSpPr>
        <p:spPr>
          <a:xfrm>
            <a:off x="7941733" y="5930900"/>
            <a:ext cx="400261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hlinkClick r:id="rId6"/>
              </a:rPr>
              <a:t>https://www.facebook.com/watch/?v=1086119778502938</a:t>
            </a:r>
            <a:endParaRPr lang="en-US"/>
          </a:p>
          <a:p>
            <a:endParaRPr lang="en-US" dirty="0">
              <a:cs typeface="Calibri"/>
            </a:endParaRPr>
          </a:p>
        </p:txBody>
      </p:sp>
    </p:spTree>
    <p:extLst>
      <p:ext uri="{BB962C8B-B14F-4D97-AF65-F5344CB8AC3E}">
        <p14:creationId xmlns:p14="http://schemas.microsoft.com/office/powerpoint/2010/main" val="2551342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DBA4692-E871-D6D8-90AF-DF15D0D20399}"/>
              </a:ext>
            </a:extLst>
          </p:cNvPr>
          <p:cNvSpPr>
            <a:spLocks noGrp="1"/>
          </p:cNvSpPr>
          <p:nvPr>
            <p:ph type="title"/>
          </p:nvPr>
        </p:nvSpPr>
        <p:spPr/>
        <p:txBody>
          <a:bodyPr/>
          <a:lstStyle/>
          <a:p>
            <a:r>
              <a:rPr lang="en-US" dirty="0" smtClean="0">
                <a:latin typeface="Times New Roman"/>
                <a:cs typeface="Calibri Light"/>
              </a:rPr>
              <a:t>Resources</a:t>
            </a:r>
            <a:endParaRPr lang="en-US" dirty="0">
              <a:latin typeface="Times New Roman"/>
              <a:cs typeface="Times New Roman"/>
            </a:endParaRPr>
          </a:p>
        </p:txBody>
      </p:sp>
      <p:sp>
        <p:nvSpPr>
          <p:cNvPr id="3" name="Content Placeholder 2">
            <a:extLst>
              <a:ext uri="{FF2B5EF4-FFF2-40B4-BE49-F238E27FC236}">
                <a16:creationId xmlns="" xmlns:a16="http://schemas.microsoft.com/office/drawing/2014/main" id="{7CABFD77-C3F0-02A3-A75A-5B9A4EBBD110}"/>
              </a:ext>
            </a:extLst>
          </p:cNvPr>
          <p:cNvSpPr>
            <a:spLocks noGrp="1"/>
          </p:cNvSpPr>
          <p:nvPr>
            <p:ph idx="1"/>
          </p:nvPr>
        </p:nvSpPr>
        <p:spPr/>
        <p:txBody>
          <a:bodyPr vert="horz" lIns="91440" tIns="45720" rIns="91440" bIns="45720" rtlCol="0" anchor="t">
            <a:normAutofit/>
          </a:bodyPr>
          <a:lstStyle/>
          <a:p>
            <a:pPr>
              <a:spcBef>
                <a:spcPts val="1800"/>
              </a:spcBef>
            </a:pPr>
            <a:r>
              <a:rPr lang="en-US" dirty="0">
                <a:ea typeface="+mn-lt"/>
                <a:cs typeface="+mn-lt"/>
                <a:hlinkClick r:id="rId2"/>
              </a:rPr>
              <a:t>https://www.vle.lt/straipsnis/romualdas-granauskas/</a:t>
            </a:r>
            <a:endParaRPr lang="lt-LT" dirty="0">
              <a:ea typeface="+mn-lt"/>
              <a:cs typeface="+mn-lt"/>
            </a:endParaRPr>
          </a:p>
          <a:p>
            <a:pPr>
              <a:spcBef>
                <a:spcPts val="1800"/>
              </a:spcBef>
            </a:pPr>
            <a:r>
              <a:rPr lang="en-US" dirty="0">
                <a:ea typeface="+mn-lt"/>
                <a:cs typeface="+mn-lt"/>
                <a:hlinkClick r:id="rId3"/>
              </a:rPr>
              <a:t>https://rasytojai.lt/rasytojai/granauskas-romualdas/</a:t>
            </a:r>
            <a:endParaRPr lang="lt-LT" dirty="0">
              <a:ea typeface="+mn-lt"/>
              <a:cs typeface="+mn-lt"/>
            </a:endParaRPr>
          </a:p>
          <a:p>
            <a:pPr>
              <a:spcBef>
                <a:spcPts val="1800"/>
              </a:spcBef>
            </a:pPr>
            <a:r>
              <a:rPr lang="lt-LT" dirty="0">
                <a:ea typeface="+mn-lt"/>
                <a:cs typeface="+mn-lt"/>
                <a:hlinkClick r:id="rId4"/>
              </a:rPr>
              <a:t>https://www.knygos.lt/lt/knygos/gyvenimas-po-klevu/</a:t>
            </a:r>
            <a:endParaRPr lang="lt-LT" dirty="0">
              <a:ea typeface="+mn-lt"/>
              <a:cs typeface="+mn-lt"/>
            </a:endParaRPr>
          </a:p>
          <a:p>
            <a:pPr>
              <a:spcBef>
                <a:spcPts val="1800"/>
              </a:spcBef>
            </a:pPr>
            <a:r>
              <a:rPr lang="lt-LT" dirty="0">
                <a:ea typeface="+mn-lt"/>
                <a:cs typeface="+mn-lt"/>
                <a:hlinkClick r:id="rId5"/>
              </a:rPr>
              <a:t>https://www.kinofondas.lt/filmas/sodybu-tustejimo-metas-1-serija/</a:t>
            </a:r>
          </a:p>
          <a:p>
            <a:pPr>
              <a:spcBef>
                <a:spcPts val="1800"/>
              </a:spcBef>
            </a:pPr>
            <a:r>
              <a:rPr lang="lt-LT" dirty="0">
                <a:ea typeface="+mn-lt"/>
                <a:cs typeface="+mn-lt"/>
                <a:hlinkClick r:id="rId6"/>
              </a:rPr>
              <a:t>https://www.facebook.com/watch/?v=1086119778502938</a:t>
            </a:r>
            <a:endParaRPr lang="lt-LT" dirty="0">
              <a:ea typeface="+mn-lt"/>
              <a:cs typeface="+mn-lt"/>
            </a:endParaRPr>
          </a:p>
          <a:p>
            <a:pPr>
              <a:spcBef>
                <a:spcPts val="1800"/>
              </a:spcBef>
            </a:pPr>
            <a:endParaRPr lang="lt-LT" dirty="0">
              <a:cs typeface="Calibri"/>
            </a:endParaRPr>
          </a:p>
        </p:txBody>
      </p:sp>
    </p:spTree>
    <p:extLst>
      <p:ext uri="{BB962C8B-B14F-4D97-AF65-F5344CB8AC3E}">
        <p14:creationId xmlns:p14="http://schemas.microsoft.com/office/powerpoint/2010/main" val="3940361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EBBD5C0-DC71-1B4E-A696-3C7626834359}"/>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442C8C60-B88E-7234-4B62-8B286EEF9BE5}"/>
              </a:ext>
            </a:extLst>
          </p:cNvPr>
          <p:cNvSpPr>
            <a:spLocks noGrp="1"/>
          </p:cNvSpPr>
          <p:nvPr>
            <p:ph idx="1"/>
          </p:nvPr>
        </p:nvSpPr>
        <p:spPr/>
        <p:txBody>
          <a:bodyPr vert="horz" lIns="91440" tIns="45720" rIns="91440" bIns="45720" rtlCol="0" anchor="t">
            <a:normAutofit/>
          </a:bodyPr>
          <a:lstStyle/>
          <a:p>
            <a:pPr>
              <a:lnSpc>
                <a:spcPct val="100000"/>
              </a:lnSpc>
              <a:spcBef>
                <a:spcPts val="0"/>
              </a:spcBef>
            </a:pPr>
            <a:r>
              <a:rPr lang="lt-LT" dirty="0" err="1">
                <a:latin typeface="Gill Sans MT"/>
              </a:rPr>
              <a:t>This</a:t>
            </a:r>
            <a:r>
              <a:rPr lang="lt-LT" dirty="0">
                <a:latin typeface="Gill Sans MT"/>
              </a:rPr>
              <a:t> </a:t>
            </a:r>
            <a:r>
              <a:rPr lang="lt-LT" dirty="0" err="1">
                <a:latin typeface="Gill Sans MT"/>
              </a:rPr>
              <a:t>project</a:t>
            </a:r>
            <a:r>
              <a:rPr lang="lt-LT" dirty="0">
                <a:latin typeface="Gill Sans MT"/>
              </a:rPr>
              <a:t> </a:t>
            </a:r>
            <a:r>
              <a:rPr lang="lt-LT" dirty="0" err="1">
                <a:latin typeface="Gill Sans MT"/>
              </a:rPr>
              <a:t>has</a:t>
            </a:r>
            <a:r>
              <a:rPr lang="lt-LT" dirty="0">
                <a:latin typeface="Gill Sans MT"/>
              </a:rPr>
              <a:t> </a:t>
            </a:r>
            <a:r>
              <a:rPr lang="lt-LT" dirty="0" err="1">
                <a:latin typeface="Gill Sans MT"/>
              </a:rPr>
              <a:t>been</a:t>
            </a:r>
            <a:r>
              <a:rPr lang="lt-LT" dirty="0">
                <a:latin typeface="Gill Sans MT"/>
              </a:rPr>
              <a:t> </a:t>
            </a:r>
            <a:r>
              <a:rPr lang="lt-LT" dirty="0" err="1">
                <a:latin typeface="Gill Sans MT"/>
              </a:rPr>
              <a:t>funded</a:t>
            </a:r>
            <a:r>
              <a:rPr lang="lt-LT" dirty="0">
                <a:latin typeface="Gill Sans MT"/>
              </a:rPr>
              <a:t> </a:t>
            </a:r>
            <a:r>
              <a:rPr lang="lt-LT" dirty="0" err="1">
                <a:latin typeface="Gill Sans MT"/>
              </a:rPr>
              <a:t>with</a:t>
            </a:r>
            <a:r>
              <a:rPr lang="lt-LT" dirty="0">
                <a:latin typeface="Gill Sans MT"/>
              </a:rPr>
              <a:t> </a:t>
            </a:r>
            <a:r>
              <a:rPr lang="lt-LT" dirty="0" err="1">
                <a:latin typeface="Gill Sans MT"/>
              </a:rPr>
              <a:t>support</a:t>
            </a:r>
            <a:r>
              <a:rPr lang="lt-LT" dirty="0">
                <a:latin typeface="Gill Sans MT"/>
              </a:rPr>
              <a:t> </a:t>
            </a:r>
            <a:r>
              <a:rPr lang="lt-LT" dirty="0" err="1">
                <a:latin typeface="Gill Sans MT"/>
              </a:rPr>
              <a:t>from</a:t>
            </a:r>
            <a:r>
              <a:rPr lang="lt-LT" dirty="0">
                <a:latin typeface="Gill Sans MT"/>
              </a:rPr>
              <a:t> </a:t>
            </a:r>
            <a:r>
              <a:rPr lang="lt-LT" dirty="0" err="1">
                <a:latin typeface="Gill Sans MT"/>
              </a:rPr>
              <a:t>the</a:t>
            </a:r>
            <a:r>
              <a:rPr lang="lt-LT" dirty="0">
                <a:latin typeface="Gill Sans MT"/>
              </a:rPr>
              <a:t> </a:t>
            </a:r>
            <a:r>
              <a:rPr lang="lt-LT" dirty="0" err="1">
                <a:latin typeface="Gill Sans MT"/>
              </a:rPr>
              <a:t>European</a:t>
            </a:r>
            <a:r>
              <a:rPr lang="lt-LT" dirty="0">
                <a:latin typeface="Gill Sans MT"/>
              </a:rPr>
              <a:t> </a:t>
            </a:r>
            <a:r>
              <a:rPr lang="lt-LT" dirty="0" err="1">
                <a:latin typeface="Gill Sans MT"/>
              </a:rPr>
              <a:t>Commission</a:t>
            </a:r>
            <a:r>
              <a:rPr lang="lt-LT" dirty="0">
                <a:latin typeface="Gill Sans MT"/>
              </a:rPr>
              <a:t> </a:t>
            </a:r>
            <a:r>
              <a:rPr lang="lt-LT" dirty="0" err="1">
                <a:latin typeface="Gill Sans MT"/>
              </a:rPr>
              <a:t>under</a:t>
            </a:r>
            <a:r>
              <a:rPr lang="lt-LT" dirty="0">
                <a:latin typeface="Gill Sans MT"/>
              </a:rPr>
              <a:t> </a:t>
            </a:r>
            <a:r>
              <a:rPr lang="lt-LT" dirty="0" err="1">
                <a:latin typeface="Gill Sans MT"/>
              </a:rPr>
              <a:t>the</a:t>
            </a:r>
            <a:r>
              <a:rPr lang="lt-LT" dirty="0">
                <a:latin typeface="Gill Sans MT"/>
              </a:rPr>
              <a:t> Erasmus+ </a:t>
            </a:r>
            <a:r>
              <a:rPr lang="lt-LT" dirty="0" err="1">
                <a:latin typeface="Gill Sans MT"/>
              </a:rPr>
              <a:t>Programme</a:t>
            </a:r>
            <a:r>
              <a:rPr lang="lt-LT" dirty="0">
                <a:latin typeface="Gill Sans MT"/>
              </a:rPr>
              <a:t>. </a:t>
            </a:r>
            <a:r>
              <a:rPr lang="lt-LT" dirty="0" err="1">
                <a:latin typeface="Gill Sans MT"/>
              </a:rPr>
              <a:t>This</a:t>
            </a:r>
            <a:r>
              <a:rPr lang="lt-LT" dirty="0">
                <a:latin typeface="Gill Sans MT"/>
              </a:rPr>
              <a:t> </a:t>
            </a:r>
            <a:r>
              <a:rPr lang="lt-LT" dirty="0" err="1">
                <a:latin typeface="Gill Sans MT"/>
              </a:rPr>
              <a:t>publication</a:t>
            </a:r>
            <a:r>
              <a:rPr lang="lt-LT" dirty="0">
                <a:latin typeface="Gill Sans MT"/>
              </a:rPr>
              <a:t> </a:t>
            </a:r>
            <a:r>
              <a:rPr lang="lt-LT" dirty="0" err="1">
                <a:latin typeface="Gill Sans MT"/>
              </a:rPr>
              <a:t>reflects</a:t>
            </a:r>
            <a:r>
              <a:rPr lang="lt-LT" dirty="0">
                <a:latin typeface="Gill Sans MT"/>
              </a:rPr>
              <a:t> </a:t>
            </a:r>
            <a:r>
              <a:rPr lang="lt-LT" dirty="0" err="1">
                <a:latin typeface="Gill Sans MT"/>
              </a:rPr>
              <a:t>the</a:t>
            </a:r>
            <a:r>
              <a:rPr lang="lt-LT" dirty="0">
                <a:latin typeface="Gill Sans MT"/>
              </a:rPr>
              <a:t> </a:t>
            </a:r>
            <a:r>
              <a:rPr lang="lt-LT" dirty="0" err="1">
                <a:latin typeface="Gill Sans MT"/>
              </a:rPr>
              <a:t>views</a:t>
            </a:r>
            <a:r>
              <a:rPr lang="lt-LT" dirty="0">
                <a:latin typeface="Gill Sans MT"/>
              </a:rPr>
              <a:t> </a:t>
            </a:r>
            <a:r>
              <a:rPr lang="lt-LT" dirty="0" err="1">
                <a:latin typeface="Gill Sans MT"/>
              </a:rPr>
              <a:t>only</a:t>
            </a:r>
            <a:r>
              <a:rPr lang="lt-LT" dirty="0">
                <a:latin typeface="Gill Sans MT"/>
              </a:rPr>
              <a:t> </a:t>
            </a:r>
            <a:r>
              <a:rPr lang="lt-LT" dirty="0" err="1">
                <a:latin typeface="Gill Sans MT"/>
              </a:rPr>
              <a:t>of</a:t>
            </a:r>
            <a:r>
              <a:rPr lang="lt-LT" dirty="0">
                <a:latin typeface="Gill Sans MT"/>
              </a:rPr>
              <a:t> </a:t>
            </a:r>
            <a:r>
              <a:rPr lang="lt-LT" dirty="0" err="1">
                <a:latin typeface="Gill Sans MT"/>
              </a:rPr>
              <a:t>the</a:t>
            </a:r>
            <a:r>
              <a:rPr lang="lt-LT" dirty="0">
                <a:latin typeface="Gill Sans MT"/>
              </a:rPr>
              <a:t> </a:t>
            </a:r>
            <a:r>
              <a:rPr lang="lt-LT" dirty="0" err="1">
                <a:latin typeface="Gill Sans MT"/>
              </a:rPr>
              <a:t>author</a:t>
            </a:r>
            <a:r>
              <a:rPr lang="lt-LT" dirty="0">
                <a:latin typeface="Gill Sans MT"/>
              </a:rPr>
              <a:t>, </a:t>
            </a:r>
            <a:r>
              <a:rPr lang="lt-LT" dirty="0" err="1">
                <a:latin typeface="Gill Sans MT"/>
              </a:rPr>
              <a:t>and</a:t>
            </a:r>
            <a:r>
              <a:rPr lang="lt-LT" dirty="0">
                <a:latin typeface="Gill Sans MT"/>
              </a:rPr>
              <a:t> </a:t>
            </a:r>
            <a:r>
              <a:rPr lang="lt-LT" dirty="0" err="1">
                <a:latin typeface="Gill Sans MT"/>
              </a:rPr>
              <a:t>the</a:t>
            </a:r>
            <a:r>
              <a:rPr lang="lt-LT" dirty="0">
                <a:latin typeface="Gill Sans MT"/>
              </a:rPr>
              <a:t> </a:t>
            </a:r>
            <a:r>
              <a:rPr lang="lt-LT" dirty="0" err="1">
                <a:latin typeface="Gill Sans MT"/>
              </a:rPr>
              <a:t>Commission</a:t>
            </a:r>
            <a:r>
              <a:rPr lang="lt-LT" dirty="0">
                <a:latin typeface="Gill Sans MT"/>
              </a:rPr>
              <a:t> </a:t>
            </a:r>
            <a:r>
              <a:rPr lang="lt-LT" dirty="0" err="1">
                <a:latin typeface="Gill Sans MT"/>
              </a:rPr>
              <a:t>cannot</a:t>
            </a:r>
            <a:r>
              <a:rPr lang="lt-LT" dirty="0">
                <a:latin typeface="Gill Sans MT"/>
              </a:rPr>
              <a:t> be </a:t>
            </a:r>
            <a:r>
              <a:rPr lang="lt-LT" dirty="0" err="1">
                <a:latin typeface="Gill Sans MT"/>
              </a:rPr>
              <a:t>held</a:t>
            </a:r>
            <a:r>
              <a:rPr lang="lt-LT" dirty="0">
                <a:latin typeface="Gill Sans MT"/>
              </a:rPr>
              <a:t> </a:t>
            </a:r>
            <a:r>
              <a:rPr lang="lt-LT" dirty="0" err="1">
                <a:latin typeface="Gill Sans MT"/>
              </a:rPr>
              <a:t>responsible</a:t>
            </a:r>
            <a:r>
              <a:rPr lang="lt-LT" dirty="0">
                <a:latin typeface="Gill Sans MT"/>
              </a:rPr>
              <a:t> </a:t>
            </a:r>
            <a:r>
              <a:rPr lang="lt-LT" dirty="0" err="1">
                <a:latin typeface="Gill Sans MT"/>
              </a:rPr>
              <a:t>for</a:t>
            </a:r>
            <a:r>
              <a:rPr lang="lt-LT" dirty="0">
                <a:latin typeface="Gill Sans MT"/>
              </a:rPr>
              <a:t> </a:t>
            </a:r>
            <a:r>
              <a:rPr lang="lt-LT" dirty="0" err="1">
                <a:latin typeface="Gill Sans MT"/>
              </a:rPr>
              <a:t>any</a:t>
            </a:r>
            <a:r>
              <a:rPr lang="lt-LT" dirty="0">
                <a:latin typeface="Gill Sans MT"/>
              </a:rPr>
              <a:t> </a:t>
            </a:r>
            <a:r>
              <a:rPr lang="lt-LT" dirty="0" err="1">
                <a:latin typeface="Gill Sans MT"/>
              </a:rPr>
              <a:t>use</a:t>
            </a:r>
            <a:r>
              <a:rPr lang="lt-LT" dirty="0">
                <a:latin typeface="Gill Sans MT"/>
              </a:rPr>
              <a:t> </a:t>
            </a:r>
            <a:r>
              <a:rPr lang="lt-LT" dirty="0" err="1">
                <a:latin typeface="Gill Sans MT"/>
              </a:rPr>
              <a:t>which</a:t>
            </a:r>
            <a:r>
              <a:rPr lang="lt-LT" dirty="0">
                <a:latin typeface="Gill Sans MT"/>
              </a:rPr>
              <a:t> </a:t>
            </a:r>
            <a:r>
              <a:rPr lang="lt-LT" dirty="0" err="1">
                <a:latin typeface="Gill Sans MT"/>
              </a:rPr>
              <a:t>may</a:t>
            </a:r>
            <a:r>
              <a:rPr lang="lt-LT" dirty="0">
                <a:latin typeface="Gill Sans MT"/>
              </a:rPr>
              <a:t> be </a:t>
            </a:r>
            <a:r>
              <a:rPr lang="lt-LT" dirty="0" err="1">
                <a:latin typeface="Gill Sans MT"/>
              </a:rPr>
              <a:t>made</a:t>
            </a:r>
            <a:r>
              <a:rPr lang="lt-LT" dirty="0">
                <a:latin typeface="Gill Sans MT"/>
              </a:rPr>
              <a:t> </a:t>
            </a:r>
            <a:r>
              <a:rPr lang="lt-LT" dirty="0" err="1">
                <a:latin typeface="Gill Sans MT"/>
              </a:rPr>
              <a:t>of</a:t>
            </a:r>
            <a:r>
              <a:rPr lang="lt-LT" dirty="0">
                <a:latin typeface="Gill Sans MT"/>
              </a:rPr>
              <a:t> </a:t>
            </a:r>
            <a:r>
              <a:rPr lang="lt-LT" dirty="0" err="1">
                <a:latin typeface="Gill Sans MT"/>
              </a:rPr>
              <a:t>the</a:t>
            </a:r>
            <a:r>
              <a:rPr lang="lt-LT" dirty="0">
                <a:latin typeface="Gill Sans MT"/>
              </a:rPr>
              <a:t> </a:t>
            </a:r>
            <a:r>
              <a:rPr lang="lt-LT" dirty="0" err="1">
                <a:latin typeface="Gill Sans MT"/>
              </a:rPr>
              <a:t>information</a:t>
            </a:r>
            <a:r>
              <a:rPr lang="lt-LT" dirty="0">
                <a:latin typeface="Gill Sans MT"/>
              </a:rPr>
              <a:t> </a:t>
            </a:r>
            <a:r>
              <a:rPr lang="lt-LT" dirty="0" err="1">
                <a:latin typeface="Gill Sans MT"/>
              </a:rPr>
              <a:t>contained</a:t>
            </a:r>
            <a:r>
              <a:rPr lang="lt-LT" dirty="0">
                <a:latin typeface="Gill Sans MT"/>
              </a:rPr>
              <a:t> </a:t>
            </a:r>
            <a:r>
              <a:rPr lang="lt-LT" dirty="0" err="1">
                <a:latin typeface="Gill Sans MT"/>
              </a:rPr>
              <a:t>therein</a:t>
            </a:r>
            <a:r>
              <a:rPr lang="lt-LT" dirty="0">
                <a:latin typeface="Gill Sans MT"/>
              </a:rPr>
              <a:t>.</a:t>
            </a:r>
            <a:endParaRPr lang="en-US" dirty="0">
              <a:ea typeface="+mn-lt"/>
              <a:cs typeface="+mn-lt"/>
            </a:endParaRPr>
          </a:p>
          <a:p>
            <a:pPr>
              <a:lnSpc>
                <a:spcPct val="100000"/>
              </a:lnSpc>
              <a:spcBef>
                <a:spcPts val="0"/>
              </a:spcBef>
            </a:pPr>
            <a:endParaRPr lang="lt-LT" dirty="0">
              <a:ea typeface="+mn-lt"/>
              <a:cs typeface="+mn-lt"/>
            </a:endParaRPr>
          </a:p>
          <a:p>
            <a:endParaRPr lang="en-US" dirty="0">
              <a:cs typeface="Calibri"/>
            </a:endParaRPr>
          </a:p>
        </p:txBody>
      </p:sp>
    </p:spTree>
    <p:extLst>
      <p:ext uri="{BB962C8B-B14F-4D97-AF65-F5344CB8AC3E}">
        <p14:creationId xmlns:p14="http://schemas.microsoft.com/office/powerpoint/2010/main" val="221130285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49</TotalTime>
  <Words>302</Words>
  <Application>Microsoft Office PowerPoint</Application>
  <PresentationFormat>Plačiaekranė</PresentationFormat>
  <Paragraphs>31</Paragraphs>
  <Slides>9</Slides>
  <Notes>0</Notes>
  <HiddenSlides>0</HiddenSlides>
  <MMClips>0</MMClips>
  <ScaleCrop>false</ScaleCrop>
  <HeadingPairs>
    <vt:vector size="6" baseType="variant">
      <vt:variant>
        <vt:lpstr>Naudojami šriftai</vt:lpstr>
      </vt:variant>
      <vt:variant>
        <vt:i4>9</vt:i4>
      </vt:variant>
      <vt:variant>
        <vt:lpstr>Tema</vt:lpstr>
      </vt:variant>
      <vt:variant>
        <vt:i4>1</vt:i4>
      </vt:variant>
      <vt:variant>
        <vt:lpstr>Skaidrių pavadinimai</vt:lpstr>
      </vt:variant>
      <vt:variant>
        <vt:i4>9</vt:i4>
      </vt:variant>
    </vt:vector>
  </HeadingPairs>
  <TitlesOfParts>
    <vt:vector size="19" baseType="lpstr">
      <vt:lpstr>Arial</vt:lpstr>
      <vt:lpstr>Bell MT</vt:lpstr>
      <vt:lpstr>Bookman Old Style</vt:lpstr>
      <vt:lpstr>Calibri</vt:lpstr>
      <vt:lpstr>Calibri Light</vt:lpstr>
      <vt:lpstr>Gill Sans MT</vt:lpstr>
      <vt:lpstr>Sitka Heading</vt:lpstr>
      <vt:lpstr>Times New Roman</vt:lpstr>
      <vt:lpstr>Wingdings</vt:lpstr>
      <vt:lpstr>office theme</vt:lpstr>
      <vt:lpstr>„PowerPoint“ pateiktis</vt:lpstr>
      <vt:lpstr>„PowerPoint“ pateiktis</vt:lpstr>
      <vt:lpstr>„PowerPoint“ pateiktis</vt:lpstr>
      <vt:lpstr>„PowerPoint“ pateiktis</vt:lpstr>
      <vt:lpstr>„PowerPoint“ pateiktis</vt:lpstr>
      <vt:lpstr>„PowerPoint“ pateiktis</vt:lpstr>
      <vt:lpstr>„PowerPoint“ pateiktis</vt:lpstr>
      <vt:lpstr>Resources</vt:lpstr>
      <vt:lpstr>„PowerPoint“ pateiktis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Pijus Dulskas</dc:creator>
  <cp:lastModifiedBy>Kristina Andriukeviciene</cp:lastModifiedBy>
  <cp:revision>252</cp:revision>
  <dcterms:created xsi:type="dcterms:W3CDTF">2022-10-17T20:12:37Z</dcterms:created>
  <dcterms:modified xsi:type="dcterms:W3CDTF">2022-10-31T09:16:12Z</dcterms:modified>
</cp:coreProperties>
</file>