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4_65D7A05C.xml" ContentType="application/vnd.ms-powerpoint.comments+xml"/>
  <Override PartName="/ppt/comments/modernComment_105_E3B2B70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872C8F-F283-F397-B070-AC3FDF32668B}" name="Bálint60" initials="B" userId="6c0bc0bd329bc48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comments/modernComment_104_65D7A05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51A329-F738-4062-A0AD-8C18F9E2209D}" authorId="{76872C8F-F283-F397-B070-AC3FDF32668B}" created="2022-04-17T11:39:52.620">
    <pc:sldMkLst xmlns:pc="http://schemas.microsoft.com/office/powerpoint/2013/main/command">
      <pc:docMk/>
      <pc:sldMk cId="1708630108" sldId="260"/>
    </pc:sldMkLst>
    <p188:txBody>
      <a:bodyPr/>
      <a:lstStyle/>
      <a:p>
        <a:r>
          <a:rPr lang="hu-HU"/>
          <a:t>Kossuth tiszteleg gödöllő</a:t>
        </a:r>
      </a:p>
    </p188:txBody>
  </p188:cm>
</p188:cmLst>
</file>

<file path=ppt/comments/modernComment_105_E3B2B7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EBCF55-65C8-4702-8A92-3EAC821F9913}" authorId="{76872C8F-F283-F397-B070-AC3FDF32668B}" created="2022-04-17T11:40:54.46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20140299" sldId="261"/>
      <ac:spMk id="3" creationId="{94E79052-C89F-48F7-8B17-5DD58687F760}"/>
      <ac:txMk cp="263">
        <ac:context len="265" hash="894430808"/>
      </ac:txMk>
    </ac:txMkLst>
    <p188:pos x="9648825" y="3603625"/>
    <p188:txBody>
      <a:bodyPr/>
      <a:lstStyle/>
      <a:p>
        <a:r>
          <a:rPr lang="hu-HU"/>
          <a:t>A két ország kapcsolatai továbbra is jók, egymás iránt számos esetben fejezték ki szolidaritásukat.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2DA93B-7703-4E65-8563-361F8FC4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1288280-AC73-44D4-BF24-65027A738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100FA0-9D02-4DB9-AAC6-05665E71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10DEA7-9A26-4A43-9309-0A054F67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084353-D503-4341-BA58-E74E8CC7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34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B13AD4-4025-43E6-ACA5-BFF8B056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2D91295-7FC0-45C9-85C4-42F580410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7414AD8-3527-4374-9220-7831A105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8F852B-421C-4F07-A0EB-1A0212A8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29F8E3-E3A1-41C8-8403-BC422CC8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73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3894219-ABCD-4E6D-8D32-189AE960B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F30CCCD-4FA9-44D7-B485-9E706CCCE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87F0B1-E138-4F7F-ACF3-4F3A65F8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C55D90-B34D-40E2-B9E7-71DA4014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B454F6-37B2-44B9-A34C-FD716FD8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37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D41DFD-911E-4D31-A08C-DA2B1BC1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6F8464-1C23-4E99-B6EC-5801F2C3A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53E26A-CF37-4F6D-B198-182ECC65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960539-2BD8-4646-94C0-E6141E94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D5FB5D-C376-4D4B-8D3D-B2076DF4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508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CD7E2A-1270-42C5-9D83-B232DC03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AB7BE7-9F05-48B8-8B20-BD214AE65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27F119-EBEB-4AD3-ACC1-D19F0351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3187EE-B832-4DCF-9814-1509EF60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C53BEB2-6D5A-47A4-A9ED-EBD97F24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2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D1D9FF-5563-485B-BAE6-19A4D098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627988-3E3A-4F1B-B120-D9849048E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5F1E7D3-FCC0-4348-945D-8BE9EA53A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00C9847-9431-4296-BBEC-C39E5466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29B1A8C-72E8-4930-B044-84A8446A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4D67CC-6851-4AFA-B685-4B42669D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54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7B89C5-88C6-472A-8FCC-BDB8E4F0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DBD94DE-0694-4970-82D9-973F0D186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03FBAD-E11A-4D03-B6B6-6E51350FB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6B926AB-4190-4A4D-A40B-3CD5F5A91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C971AC3-9741-4C8E-9A76-891642808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CD60F1E-2566-4E53-B4C7-339D1B5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24A96C3-2B8A-472A-927B-1D331BB7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47C3F70-372B-4D74-BD1C-BD8F778A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32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59DD06-A2FC-45CD-992D-A4C8700F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512157E-5C53-4908-9F6A-861779C1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3933063-0E07-49AA-ACC7-0297E556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C14791A-191C-4B2E-831E-36ED8176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18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D72DC7F-87B7-43F8-92EF-4339534E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E2DB4E7-4AEC-40CA-B9F1-A435D8FA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C41F5B-B37B-401F-BD56-2FF58E6D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37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7923F4-B099-4E0E-9BC7-8D3C5C02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50E5E6-D1C9-4C57-89BE-3424078E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DD00E65-68E8-448B-A224-8BB86B916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CB04A83-9A17-4B17-BC32-97BFC935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756D744-33CD-40D2-B92A-7BA66205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8AD5271-C916-410E-A104-A85262AB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35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435F7B-FE33-4EEA-BEFF-2A700C58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0908B0F-317E-4A00-9C95-15E1C67A4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79257C4-8E60-42D1-B2D5-5658F2D91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9EFFB4F-688A-40E7-A2AE-3CB9B04F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4DC6DAF-2B77-44DA-AB31-2A1F6F3B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D68EA3-8C13-4F40-8D39-8D769DB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27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755F1C-3873-4BEC-854F-613E54C6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75C64E-AF85-45C4-9EBC-49C8200E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ACC439-AF80-4597-A96A-D81C7AC3B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4420-9489-453E-AF65-32A8F2F33357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B497759-3CA9-4052-A00E-364822CDC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A175B0-0BE0-4A40-B25C-AE0DD6A1E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A94FE-23C8-4B64-BC9C-CA602AD3EA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1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fi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jf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18/10/relationships/comments" Target="../comments/modernComment_104_65D7A05C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fi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18/10/relationships/comments" Target="../comments/modernComment_105_E3B2B70B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fi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5B169-68EC-439E-A945-AEDD540EA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3522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badi" panose="020B0604020104020204" pitchFamily="34" charset="0"/>
              </a:rPr>
              <a:t>Polish and Hungarian relations in history</a:t>
            </a:r>
            <a:endParaRPr lang="hu-HU" b="1" dirty="0">
              <a:latin typeface="Abadi" panose="020B0604020104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6BEE922-BCE0-433B-9900-ED2F48EA4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796B144-BB5D-4A7A-BB94-AD2D1B5C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YEPP Statement on the vetoing of the MFF and NGEU by Hungary and Poland -  YouthEPP">
            <a:extLst>
              <a:ext uri="{FF2B5EF4-FFF2-40B4-BE49-F238E27FC236}">
                <a16:creationId xmlns:a16="http://schemas.microsoft.com/office/drawing/2014/main" id="{FA84AF30-DFAC-480B-B992-034BCD81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00477"/>
            <a:ext cx="9144000" cy="2658884"/>
          </a:xfrm>
          <a:custGeom>
            <a:avLst/>
            <a:gdLst>
              <a:gd name="connsiteX0" fmla="*/ 0 w 9144000"/>
              <a:gd name="connsiteY0" fmla="*/ 0 h 2658884"/>
              <a:gd name="connsiteX1" fmla="*/ 388620 w 9144000"/>
              <a:gd name="connsiteY1" fmla="*/ 0 h 2658884"/>
              <a:gd name="connsiteX2" fmla="*/ 1143000 w 9144000"/>
              <a:gd name="connsiteY2" fmla="*/ 0 h 2658884"/>
              <a:gd name="connsiteX3" fmla="*/ 1531620 w 9144000"/>
              <a:gd name="connsiteY3" fmla="*/ 0 h 2658884"/>
              <a:gd name="connsiteX4" fmla="*/ 1920240 w 9144000"/>
              <a:gd name="connsiteY4" fmla="*/ 0 h 2658884"/>
              <a:gd name="connsiteX5" fmla="*/ 2583180 w 9144000"/>
              <a:gd name="connsiteY5" fmla="*/ 0 h 2658884"/>
              <a:gd name="connsiteX6" fmla="*/ 3337560 w 9144000"/>
              <a:gd name="connsiteY6" fmla="*/ 0 h 2658884"/>
              <a:gd name="connsiteX7" fmla="*/ 3634740 w 9144000"/>
              <a:gd name="connsiteY7" fmla="*/ 0 h 2658884"/>
              <a:gd name="connsiteX8" fmla="*/ 4023360 w 9144000"/>
              <a:gd name="connsiteY8" fmla="*/ 0 h 2658884"/>
              <a:gd name="connsiteX9" fmla="*/ 4503420 w 9144000"/>
              <a:gd name="connsiteY9" fmla="*/ 0 h 2658884"/>
              <a:gd name="connsiteX10" fmla="*/ 5166360 w 9144000"/>
              <a:gd name="connsiteY10" fmla="*/ 0 h 2658884"/>
              <a:gd name="connsiteX11" fmla="*/ 5920740 w 9144000"/>
              <a:gd name="connsiteY11" fmla="*/ 0 h 2658884"/>
              <a:gd name="connsiteX12" fmla="*/ 6309360 w 9144000"/>
              <a:gd name="connsiteY12" fmla="*/ 0 h 2658884"/>
              <a:gd name="connsiteX13" fmla="*/ 6880860 w 9144000"/>
              <a:gd name="connsiteY13" fmla="*/ 0 h 2658884"/>
              <a:gd name="connsiteX14" fmla="*/ 7635240 w 9144000"/>
              <a:gd name="connsiteY14" fmla="*/ 0 h 2658884"/>
              <a:gd name="connsiteX15" fmla="*/ 8023860 w 9144000"/>
              <a:gd name="connsiteY15" fmla="*/ 0 h 2658884"/>
              <a:gd name="connsiteX16" fmla="*/ 8321040 w 9144000"/>
              <a:gd name="connsiteY16" fmla="*/ 0 h 2658884"/>
              <a:gd name="connsiteX17" fmla="*/ 9144000 w 9144000"/>
              <a:gd name="connsiteY17" fmla="*/ 0 h 2658884"/>
              <a:gd name="connsiteX18" fmla="*/ 9144000 w 9144000"/>
              <a:gd name="connsiteY18" fmla="*/ 584954 h 2658884"/>
              <a:gd name="connsiteX19" fmla="*/ 9144000 w 9144000"/>
              <a:gd name="connsiteY19" fmla="*/ 1063554 h 2658884"/>
              <a:gd name="connsiteX20" fmla="*/ 9144000 w 9144000"/>
              <a:gd name="connsiteY20" fmla="*/ 1515564 h 2658884"/>
              <a:gd name="connsiteX21" fmla="*/ 9144000 w 9144000"/>
              <a:gd name="connsiteY21" fmla="*/ 2020752 h 2658884"/>
              <a:gd name="connsiteX22" fmla="*/ 9144000 w 9144000"/>
              <a:gd name="connsiteY22" fmla="*/ 2658884 h 2658884"/>
              <a:gd name="connsiteX23" fmla="*/ 8846820 w 9144000"/>
              <a:gd name="connsiteY23" fmla="*/ 2658884 h 2658884"/>
              <a:gd name="connsiteX24" fmla="*/ 8458200 w 9144000"/>
              <a:gd name="connsiteY24" fmla="*/ 2658884 h 2658884"/>
              <a:gd name="connsiteX25" fmla="*/ 8069580 w 9144000"/>
              <a:gd name="connsiteY25" fmla="*/ 2658884 h 2658884"/>
              <a:gd name="connsiteX26" fmla="*/ 7406640 w 9144000"/>
              <a:gd name="connsiteY26" fmla="*/ 2658884 h 2658884"/>
              <a:gd name="connsiteX27" fmla="*/ 6835140 w 9144000"/>
              <a:gd name="connsiteY27" fmla="*/ 2658884 h 2658884"/>
              <a:gd name="connsiteX28" fmla="*/ 6172200 w 9144000"/>
              <a:gd name="connsiteY28" fmla="*/ 2658884 h 2658884"/>
              <a:gd name="connsiteX29" fmla="*/ 5875020 w 9144000"/>
              <a:gd name="connsiteY29" fmla="*/ 2658884 h 2658884"/>
              <a:gd name="connsiteX30" fmla="*/ 5120640 w 9144000"/>
              <a:gd name="connsiteY30" fmla="*/ 2658884 h 2658884"/>
              <a:gd name="connsiteX31" fmla="*/ 4549140 w 9144000"/>
              <a:gd name="connsiteY31" fmla="*/ 2658884 h 2658884"/>
              <a:gd name="connsiteX32" fmla="*/ 3977640 w 9144000"/>
              <a:gd name="connsiteY32" fmla="*/ 2658884 h 2658884"/>
              <a:gd name="connsiteX33" fmla="*/ 3497580 w 9144000"/>
              <a:gd name="connsiteY33" fmla="*/ 2658884 h 2658884"/>
              <a:gd name="connsiteX34" fmla="*/ 3200400 w 9144000"/>
              <a:gd name="connsiteY34" fmla="*/ 2658884 h 2658884"/>
              <a:gd name="connsiteX35" fmla="*/ 2446020 w 9144000"/>
              <a:gd name="connsiteY35" fmla="*/ 2658884 h 2658884"/>
              <a:gd name="connsiteX36" fmla="*/ 1783080 w 9144000"/>
              <a:gd name="connsiteY36" fmla="*/ 2658884 h 2658884"/>
              <a:gd name="connsiteX37" fmla="*/ 1303020 w 9144000"/>
              <a:gd name="connsiteY37" fmla="*/ 2658884 h 2658884"/>
              <a:gd name="connsiteX38" fmla="*/ 1005840 w 9144000"/>
              <a:gd name="connsiteY38" fmla="*/ 2658884 h 2658884"/>
              <a:gd name="connsiteX39" fmla="*/ 617220 w 9144000"/>
              <a:gd name="connsiteY39" fmla="*/ 2658884 h 2658884"/>
              <a:gd name="connsiteX40" fmla="*/ 0 w 9144000"/>
              <a:gd name="connsiteY40" fmla="*/ 2658884 h 2658884"/>
              <a:gd name="connsiteX41" fmla="*/ 0 w 9144000"/>
              <a:gd name="connsiteY41" fmla="*/ 2153696 h 2658884"/>
              <a:gd name="connsiteX42" fmla="*/ 0 w 9144000"/>
              <a:gd name="connsiteY42" fmla="*/ 1701686 h 2658884"/>
              <a:gd name="connsiteX43" fmla="*/ 0 w 9144000"/>
              <a:gd name="connsiteY43" fmla="*/ 1169909 h 2658884"/>
              <a:gd name="connsiteX44" fmla="*/ 0 w 9144000"/>
              <a:gd name="connsiteY44" fmla="*/ 611543 h 2658884"/>
              <a:gd name="connsiteX45" fmla="*/ 0 w 9144000"/>
              <a:gd name="connsiteY45" fmla="*/ 0 h 265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144000" h="2658884" extrusionOk="0">
                <a:moveTo>
                  <a:pt x="0" y="0"/>
                </a:moveTo>
                <a:cubicBezTo>
                  <a:pt x="176430" y="-13257"/>
                  <a:pt x="288208" y="9044"/>
                  <a:pt x="388620" y="0"/>
                </a:cubicBezTo>
                <a:cubicBezTo>
                  <a:pt x="489032" y="-9044"/>
                  <a:pt x="955946" y="15323"/>
                  <a:pt x="1143000" y="0"/>
                </a:cubicBezTo>
                <a:cubicBezTo>
                  <a:pt x="1330054" y="-15323"/>
                  <a:pt x="1362651" y="19222"/>
                  <a:pt x="1531620" y="0"/>
                </a:cubicBezTo>
                <a:cubicBezTo>
                  <a:pt x="1700589" y="-19222"/>
                  <a:pt x="1789741" y="42696"/>
                  <a:pt x="1920240" y="0"/>
                </a:cubicBezTo>
                <a:cubicBezTo>
                  <a:pt x="2050739" y="-42696"/>
                  <a:pt x="2289725" y="11925"/>
                  <a:pt x="2583180" y="0"/>
                </a:cubicBezTo>
                <a:cubicBezTo>
                  <a:pt x="2876635" y="-11925"/>
                  <a:pt x="3107157" y="50340"/>
                  <a:pt x="3337560" y="0"/>
                </a:cubicBezTo>
                <a:cubicBezTo>
                  <a:pt x="3567963" y="-50340"/>
                  <a:pt x="3552106" y="23847"/>
                  <a:pt x="3634740" y="0"/>
                </a:cubicBezTo>
                <a:cubicBezTo>
                  <a:pt x="3717374" y="-23847"/>
                  <a:pt x="3889356" y="17062"/>
                  <a:pt x="4023360" y="0"/>
                </a:cubicBezTo>
                <a:cubicBezTo>
                  <a:pt x="4157364" y="-17062"/>
                  <a:pt x="4297060" y="36739"/>
                  <a:pt x="4503420" y="0"/>
                </a:cubicBezTo>
                <a:cubicBezTo>
                  <a:pt x="4709780" y="-36739"/>
                  <a:pt x="5016756" y="69676"/>
                  <a:pt x="5166360" y="0"/>
                </a:cubicBezTo>
                <a:cubicBezTo>
                  <a:pt x="5315964" y="-69676"/>
                  <a:pt x="5544667" y="2450"/>
                  <a:pt x="5920740" y="0"/>
                </a:cubicBezTo>
                <a:cubicBezTo>
                  <a:pt x="6296813" y="-2450"/>
                  <a:pt x="6177126" y="28074"/>
                  <a:pt x="6309360" y="0"/>
                </a:cubicBezTo>
                <a:cubicBezTo>
                  <a:pt x="6441594" y="-28074"/>
                  <a:pt x="6625700" y="14449"/>
                  <a:pt x="6880860" y="0"/>
                </a:cubicBezTo>
                <a:cubicBezTo>
                  <a:pt x="7136020" y="-14449"/>
                  <a:pt x="7286813" y="17076"/>
                  <a:pt x="7635240" y="0"/>
                </a:cubicBezTo>
                <a:cubicBezTo>
                  <a:pt x="7983667" y="-17076"/>
                  <a:pt x="7913692" y="14111"/>
                  <a:pt x="8023860" y="0"/>
                </a:cubicBezTo>
                <a:cubicBezTo>
                  <a:pt x="8134028" y="-14111"/>
                  <a:pt x="8207725" y="33447"/>
                  <a:pt x="8321040" y="0"/>
                </a:cubicBezTo>
                <a:cubicBezTo>
                  <a:pt x="8434355" y="-33447"/>
                  <a:pt x="8952325" y="52732"/>
                  <a:pt x="9144000" y="0"/>
                </a:cubicBezTo>
                <a:cubicBezTo>
                  <a:pt x="9174480" y="160120"/>
                  <a:pt x="9118909" y="393018"/>
                  <a:pt x="9144000" y="584954"/>
                </a:cubicBezTo>
                <a:cubicBezTo>
                  <a:pt x="9169091" y="776890"/>
                  <a:pt x="9120266" y="949047"/>
                  <a:pt x="9144000" y="1063554"/>
                </a:cubicBezTo>
                <a:cubicBezTo>
                  <a:pt x="9167734" y="1178061"/>
                  <a:pt x="9099162" y="1406632"/>
                  <a:pt x="9144000" y="1515564"/>
                </a:cubicBezTo>
                <a:cubicBezTo>
                  <a:pt x="9188838" y="1624496"/>
                  <a:pt x="9109633" y="1785894"/>
                  <a:pt x="9144000" y="2020752"/>
                </a:cubicBezTo>
                <a:cubicBezTo>
                  <a:pt x="9178367" y="2255610"/>
                  <a:pt x="9076968" y="2438005"/>
                  <a:pt x="9144000" y="2658884"/>
                </a:cubicBezTo>
                <a:cubicBezTo>
                  <a:pt x="9021866" y="2661662"/>
                  <a:pt x="8980500" y="2649198"/>
                  <a:pt x="8846820" y="2658884"/>
                </a:cubicBezTo>
                <a:cubicBezTo>
                  <a:pt x="8713140" y="2668570"/>
                  <a:pt x="8598364" y="2654410"/>
                  <a:pt x="8458200" y="2658884"/>
                </a:cubicBezTo>
                <a:cubicBezTo>
                  <a:pt x="8318036" y="2663358"/>
                  <a:pt x="8162866" y="2637579"/>
                  <a:pt x="8069580" y="2658884"/>
                </a:cubicBezTo>
                <a:cubicBezTo>
                  <a:pt x="7976294" y="2680189"/>
                  <a:pt x="7585149" y="2630714"/>
                  <a:pt x="7406640" y="2658884"/>
                </a:cubicBezTo>
                <a:cubicBezTo>
                  <a:pt x="7228131" y="2687054"/>
                  <a:pt x="6991307" y="2611179"/>
                  <a:pt x="6835140" y="2658884"/>
                </a:cubicBezTo>
                <a:cubicBezTo>
                  <a:pt x="6678973" y="2706589"/>
                  <a:pt x="6404446" y="2657880"/>
                  <a:pt x="6172200" y="2658884"/>
                </a:cubicBezTo>
                <a:cubicBezTo>
                  <a:pt x="5939954" y="2659888"/>
                  <a:pt x="5938543" y="2627272"/>
                  <a:pt x="5875020" y="2658884"/>
                </a:cubicBezTo>
                <a:cubicBezTo>
                  <a:pt x="5811497" y="2690496"/>
                  <a:pt x="5345000" y="2634512"/>
                  <a:pt x="5120640" y="2658884"/>
                </a:cubicBezTo>
                <a:cubicBezTo>
                  <a:pt x="4896280" y="2683256"/>
                  <a:pt x="4674282" y="2640410"/>
                  <a:pt x="4549140" y="2658884"/>
                </a:cubicBezTo>
                <a:cubicBezTo>
                  <a:pt x="4423998" y="2677358"/>
                  <a:pt x="4094822" y="2610185"/>
                  <a:pt x="3977640" y="2658884"/>
                </a:cubicBezTo>
                <a:cubicBezTo>
                  <a:pt x="3860458" y="2707583"/>
                  <a:pt x="3733160" y="2633250"/>
                  <a:pt x="3497580" y="2658884"/>
                </a:cubicBezTo>
                <a:cubicBezTo>
                  <a:pt x="3262000" y="2684518"/>
                  <a:pt x="3331390" y="2629814"/>
                  <a:pt x="3200400" y="2658884"/>
                </a:cubicBezTo>
                <a:cubicBezTo>
                  <a:pt x="3069410" y="2687954"/>
                  <a:pt x="2821642" y="2574620"/>
                  <a:pt x="2446020" y="2658884"/>
                </a:cubicBezTo>
                <a:cubicBezTo>
                  <a:pt x="2070398" y="2743148"/>
                  <a:pt x="2105101" y="2618456"/>
                  <a:pt x="1783080" y="2658884"/>
                </a:cubicBezTo>
                <a:cubicBezTo>
                  <a:pt x="1461059" y="2699312"/>
                  <a:pt x="1495282" y="2625235"/>
                  <a:pt x="1303020" y="2658884"/>
                </a:cubicBezTo>
                <a:cubicBezTo>
                  <a:pt x="1110758" y="2692533"/>
                  <a:pt x="1146695" y="2641586"/>
                  <a:pt x="1005840" y="2658884"/>
                </a:cubicBezTo>
                <a:cubicBezTo>
                  <a:pt x="864985" y="2676182"/>
                  <a:pt x="749914" y="2614076"/>
                  <a:pt x="617220" y="2658884"/>
                </a:cubicBezTo>
                <a:cubicBezTo>
                  <a:pt x="484526" y="2703692"/>
                  <a:pt x="244034" y="2605041"/>
                  <a:pt x="0" y="2658884"/>
                </a:cubicBezTo>
                <a:cubicBezTo>
                  <a:pt x="-56067" y="2467646"/>
                  <a:pt x="19938" y="2339826"/>
                  <a:pt x="0" y="2153696"/>
                </a:cubicBezTo>
                <a:cubicBezTo>
                  <a:pt x="-19938" y="1967566"/>
                  <a:pt x="14661" y="1867008"/>
                  <a:pt x="0" y="1701686"/>
                </a:cubicBezTo>
                <a:cubicBezTo>
                  <a:pt x="-14661" y="1536364"/>
                  <a:pt x="58826" y="1397809"/>
                  <a:pt x="0" y="1169909"/>
                </a:cubicBezTo>
                <a:cubicBezTo>
                  <a:pt x="-58826" y="942009"/>
                  <a:pt x="60151" y="755889"/>
                  <a:pt x="0" y="611543"/>
                </a:cubicBezTo>
                <a:cubicBezTo>
                  <a:pt x="-60151" y="467197"/>
                  <a:pt x="36082" y="24460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81422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97703C5-0343-7438-BE11-8F20FA9E9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54" y="5832629"/>
            <a:ext cx="1868334" cy="9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>
            <a:extLst>
              <a:ext uri="{FF2B5EF4-FFF2-40B4-BE49-F238E27FC236}">
                <a16:creationId xmlns:a16="http://schemas.microsoft.com/office/drawing/2014/main" id="{C44CEA71-7819-4349-BC4A-72AD8A175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3EA8818-0E52-40E7-BB61-B1553FF81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78"/>
            <a:ext cx="10515600" cy="1325563"/>
          </a:xfrm>
        </p:spPr>
        <p:txBody>
          <a:bodyPr/>
          <a:lstStyle/>
          <a:p>
            <a:r>
              <a:rPr lang="hu-HU" dirty="0">
                <a:latin typeface="Algerian" panose="04020705040A02060702" pitchFamily="82" charset="0"/>
              </a:rPr>
              <a:t>Á</a:t>
            </a:r>
            <a:r>
              <a:rPr lang="hu-HU" dirty="0"/>
              <a:t>rpád </a:t>
            </a:r>
            <a:r>
              <a:rPr lang="hu-HU" dirty="0" err="1"/>
              <a:t>era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3BA8E0-57EE-48E9-822B-0E386AFDB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Era</a:t>
            </a:r>
            <a:r>
              <a:rPr lang="en-US" dirty="0"/>
              <a:t> of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en-US" dirty="0"/>
              <a:t> </a:t>
            </a:r>
            <a:r>
              <a:rPr lang="en-US" dirty="0" err="1"/>
              <a:t>Árpád</a:t>
            </a:r>
            <a:r>
              <a:rPr lang="en-US" dirty="0"/>
              <a:t> and </a:t>
            </a:r>
            <a:r>
              <a:rPr lang="en-US" dirty="0" err="1"/>
              <a:t>Piast</a:t>
            </a:r>
            <a:r>
              <a:rPr lang="hu-HU" dirty="0"/>
              <a:t> </a:t>
            </a:r>
            <a:r>
              <a:rPr lang="hu-HU" dirty="0" err="1"/>
              <a:t>dynasties</a:t>
            </a:r>
            <a:endParaRPr lang="hu-HU" dirty="0"/>
          </a:p>
          <a:p>
            <a:r>
              <a:rPr lang="en-US" dirty="0"/>
              <a:t>Marriages are born between two houses</a:t>
            </a:r>
            <a:endParaRPr lang="hu-HU" dirty="0"/>
          </a:p>
        </p:txBody>
      </p:sp>
      <p:pic>
        <p:nvPicPr>
          <p:cNvPr id="1026" name="Picture 2" descr="A Piast-dinasztia címere">
            <a:extLst>
              <a:ext uri="{FF2B5EF4-FFF2-40B4-BE49-F238E27FC236}">
                <a16:creationId xmlns:a16="http://schemas.microsoft.com/office/drawing/2014/main" id="{45F29DC7-D4DD-4BF0-AB73-8B77AEE1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31" y="3511650"/>
            <a:ext cx="1899335" cy="18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30D467-9155-419B-B9A1-EA398C32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60" y="3655263"/>
            <a:ext cx="1584650" cy="18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E93566A-DBBF-4693-88B4-1806BAD26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"/>
          <a:stretch/>
        </p:blipFill>
        <p:spPr bwMode="auto">
          <a:xfrm>
            <a:off x="10844701" y="234891"/>
            <a:ext cx="1018198" cy="167235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B3FAE79-688D-4C04-AA33-69870206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413" y="3917449"/>
            <a:ext cx="759859" cy="9532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E8C284C-5FEF-4439-A82D-FFFF33B5AEF8}"/>
              </a:ext>
            </a:extLst>
          </p:cNvPr>
          <p:cNvSpPr txBox="1"/>
          <p:nvPr/>
        </p:nvSpPr>
        <p:spPr>
          <a:xfrm>
            <a:off x="10188983" y="4166273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Judit</a:t>
            </a:r>
          </a:p>
        </p:txBody>
      </p:sp>
      <p:pic>
        <p:nvPicPr>
          <p:cNvPr id="1036" name="Picture 12" descr="Szent István király és a magyar államalapítás ünnepe">
            <a:extLst>
              <a:ext uri="{FF2B5EF4-FFF2-40B4-BE49-F238E27FC236}">
                <a16:creationId xmlns:a16="http://schemas.microsoft.com/office/drawing/2014/main" id="{42DAAE37-BB90-4008-B863-117932A7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34" y="3822851"/>
            <a:ext cx="759860" cy="10561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97. február 1-jén hunyt el Géza fejedelem">
            <a:extLst>
              <a:ext uri="{FF2B5EF4-FFF2-40B4-BE49-F238E27FC236}">
                <a16:creationId xmlns:a16="http://schemas.microsoft.com/office/drawing/2014/main" id="{C5C60E97-2745-4FD4-B460-7B015826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226" y="2050327"/>
            <a:ext cx="1003051" cy="99120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C8F6486-E832-4DAA-9399-158C8AD47047}"/>
              </a:ext>
            </a:extLst>
          </p:cNvPr>
          <p:cNvSpPr txBox="1"/>
          <p:nvPr/>
        </p:nvSpPr>
        <p:spPr>
          <a:xfrm>
            <a:off x="10820887" y="2669817"/>
            <a:ext cx="119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Adelajda</a:t>
            </a:r>
            <a:endParaRPr lang="hu-HU" dirty="0"/>
          </a:p>
        </p:txBody>
      </p:sp>
      <p:pic>
        <p:nvPicPr>
          <p:cNvPr id="1040" name="Picture 16" descr="Sarolt, az ismeretlen: Géza méltó társa, első szent királyunk anyja »  Múlt-kor történelmi magazin » Műhely">
            <a:extLst>
              <a:ext uri="{FF2B5EF4-FFF2-40B4-BE49-F238E27FC236}">
                <a16:creationId xmlns:a16="http://schemas.microsoft.com/office/drawing/2014/main" id="{EFAE36C7-3F02-460B-87B8-6BF2EC3D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73" y="1949799"/>
            <a:ext cx="759860" cy="11874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7C25C829-0BBC-4958-84B7-B4C45EB9D815}"/>
              </a:ext>
            </a:extLst>
          </p:cNvPr>
          <p:cNvCxnSpPr>
            <a:stCxn id="1040" idx="2"/>
          </p:cNvCxnSpPr>
          <p:nvPr/>
        </p:nvCxnSpPr>
        <p:spPr>
          <a:xfrm>
            <a:off x="7895703" y="3137295"/>
            <a:ext cx="0" cy="42802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437A19AE-EC3F-4BB0-B9A4-078FC8ADEDF2}"/>
              </a:ext>
            </a:extLst>
          </p:cNvPr>
          <p:cNvCxnSpPr>
            <a:cxnSpLocks/>
          </p:cNvCxnSpPr>
          <p:nvPr/>
        </p:nvCxnSpPr>
        <p:spPr>
          <a:xfrm>
            <a:off x="7895703" y="3558143"/>
            <a:ext cx="179358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2B7F5DF3-3E4B-48B5-90FB-5AE599B7787E}"/>
              </a:ext>
            </a:extLst>
          </p:cNvPr>
          <p:cNvCxnSpPr>
            <a:cxnSpLocks/>
          </p:cNvCxnSpPr>
          <p:nvPr/>
        </p:nvCxnSpPr>
        <p:spPr>
          <a:xfrm>
            <a:off x="9689284" y="3039149"/>
            <a:ext cx="0" cy="5261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DB183EBF-85B9-442D-B128-771127E88A50}"/>
              </a:ext>
            </a:extLst>
          </p:cNvPr>
          <p:cNvCxnSpPr>
            <a:cxnSpLocks/>
            <a:endCxn id="1036" idx="0"/>
          </p:cNvCxnSpPr>
          <p:nvPr/>
        </p:nvCxnSpPr>
        <p:spPr>
          <a:xfrm>
            <a:off x="8750564" y="3558143"/>
            <a:ext cx="0" cy="2647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17FBE81D-22E7-486D-8654-C1C5AEBAC234}"/>
              </a:ext>
            </a:extLst>
          </p:cNvPr>
          <p:cNvCxnSpPr>
            <a:cxnSpLocks/>
          </p:cNvCxnSpPr>
          <p:nvPr/>
        </p:nvCxnSpPr>
        <p:spPr>
          <a:xfrm>
            <a:off x="9689284" y="3558143"/>
            <a:ext cx="166451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3D97962B-39C3-4962-9441-D55EA7D8AD68}"/>
              </a:ext>
            </a:extLst>
          </p:cNvPr>
          <p:cNvCxnSpPr>
            <a:cxnSpLocks/>
          </p:cNvCxnSpPr>
          <p:nvPr/>
        </p:nvCxnSpPr>
        <p:spPr>
          <a:xfrm>
            <a:off x="11353800" y="3039149"/>
            <a:ext cx="0" cy="51538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4283E326-64FE-4BF5-AE1F-40367E66E337}"/>
              </a:ext>
            </a:extLst>
          </p:cNvPr>
          <p:cNvCxnSpPr>
            <a:cxnSpLocks/>
            <a:stCxn id="1032" idx="2"/>
          </p:cNvCxnSpPr>
          <p:nvPr/>
        </p:nvCxnSpPr>
        <p:spPr>
          <a:xfrm>
            <a:off x="11353800" y="1907244"/>
            <a:ext cx="0" cy="7625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E50541D4-97CE-4C64-BA9C-35C4B1105EA8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0504119" y="3562940"/>
            <a:ext cx="816" cy="6033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5F1DC356-8EA7-4413-B94E-738B2FD2F92E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10820887" y="4350939"/>
            <a:ext cx="40670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DFCCCA0D-8186-46AA-96F0-B97162450B6C}"/>
              </a:ext>
            </a:extLst>
          </p:cNvPr>
          <p:cNvSpPr txBox="1"/>
          <p:nvPr/>
        </p:nvSpPr>
        <p:spPr>
          <a:xfrm>
            <a:off x="8877855" y="1758999"/>
            <a:ext cx="1910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Géza </a:t>
            </a:r>
            <a:r>
              <a:rPr lang="hu-HU" sz="1200" dirty="0" err="1"/>
              <a:t>Hungarian</a:t>
            </a:r>
            <a:r>
              <a:rPr lang="hu-HU" sz="1200" dirty="0"/>
              <a:t> </a:t>
            </a:r>
            <a:r>
              <a:rPr lang="hu-HU" sz="1200" dirty="0" err="1"/>
              <a:t>Monarch</a:t>
            </a:r>
            <a:endParaRPr lang="hu-HU" sz="1200" dirty="0"/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1F344254-A6F3-4CA8-B214-A9C53D11E5E7}"/>
              </a:ext>
            </a:extLst>
          </p:cNvPr>
          <p:cNvSpPr txBox="1"/>
          <p:nvPr/>
        </p:nvSpPr>
        <p:spPr>
          <a:xfrm>
            <a:off x="7383086" y="1647120"/>
            <a:ext cx="197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Sarolt </a:t>
            </a:r>
            <a:r>
              <a:rPr lang="hu-HU" sz="1200" dirty="0" err="1"/>
              <a:t>Princess</a:t>
            </a:r>
            <a:endParaRPr lang="hu-HU" sz="1200" dirty="0"/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92969CF6-AACA-4D7C-9591-75E2802B5749}"/>
              </a:ext>
            </a:extLst>
          </p:cNvPr>
          <p:cNvSpPr txBox="1"/>
          <p:nvPr/>
        </p:nvSpPr>
        <p:spPr>
          <a:xfrm>
            <a:off x="10356725" y="-30522"/>
            <a:ext cx="1985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/>
              <a:t>Siemomysł</a:t>
            </a:r>
            <a:r>
              <a:rPr lang="hu-HU" sz="1200" dirty="0"/>
              <a:t> </a:t>
            </a:r>
            <a:r>
              <a:rPr lang="hu-HU" sz="1200" dirty="0" err="1"/>
              <a:t>Polish</a:t>
            </a:r>
            <a:r>
              <a:rPr lang="hu-HU" sz="1200" dirty="0"/>
              <a:t> </a:t>
            </a:r>
            <a:r>
              <a:rPr lang="hu-HU" sz="1200" dirty="0" err="1"/>
              <a:t>Monarch</a:t>
            </a:r>
            <a:endParaRPr lang="hu-HU" sz="1200" dirty="0"/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22BE94F0-7AC2-4BCA-B3E7-D60790AAC235}"/>
              </a:ext>
            </a:extLst>
          </p:cNvPr>
          <p:cNvSpPr txBox="1"/>
          <p:nvPr/>
        </p:nvSpPr>
        <p:spPr>
          <a:xfrm>
            <a:off x="8272376" y="4866735"/>
            <a:ext cx="104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I. Saint </a:t>
            </a:r>
            <a:r>
              <a:rPr lang="hu-HU" sz="1200" dirty="0" err="1"/>
              <a:t>Stephan</a:t>
            </a:r>
            <a:endParaRPr lang="hu-HU" sz="1200" dirty="0"/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C5275386-BFE7-49CB-9747-546B0CAACE5C}"/>
              </a:ext>
            </a:extLst>
          </p:cNvPr>
          <p:cNvSpPr txBox="1"/>
          <p:nvPr/>
        </p:nvSpPr>
        <p:spPr>
          <a:xfrm>
            <a:off x="11143096" y="4866735"/>
            <a:ext cx="1190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/>
              <a:t>Knight</a:t>
            </a:r>
            <a:r>
              <a:rPr lang="hu-HU" sz="1200" dirty="0"/>
              <a:t> Boleszláv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9230A1AB-0D3F-40EB-B19C-BF33F8093438}"/>
              </a:ext>
            </a:extLst>
          </p:cNvPr>
          <p:cNvSpPr txBox="1"/>
          <p:nvPr/>
        </p:nvSpPr>
        <p:spPr>
          <a:xfrm>
            <a:off x="1368047" y="5477611"/>
            <a:ext cx="154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Piast </a:t>
            </a:r>
            <a:r>
              <a:rPr lang="hu-HU" dirty="0" err="1"/>
              <a:t>dynasty</a:t>
            </a:r>
            <a:endParaRPr lang="hu-HU" dirty="0"/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C2B6FF4C-38B0-41C1-A1B8-3D70A509F693}"/>
              </a:ext>
            </a:extLst>
          </p:cNvPr>
          <p:cNvSpPr txBox="1"/>
          <p:nvPr/>
        </p:nvSpPr>
        <p:spPr>
          <a:xfrm>
            <a:off x="4625190" y="5448797"/>
            <a:ext cx="154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House Árpád</a:t>
            </a:r>
          </a:p>
        </p:txBody>
      </p:sp>
    </p:spTree>
    <p:extLst>
      <p:ext uri="{BB962C8B-B14F-4D97-AF65-F5344CB8AC3E}">
        <p14:creationId xmlns:p14="http://schemas.microsoft.com/office/powerpoint/2010/main" val="161549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B9A9DE-BD57-430B-B509-6B451E2F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Algerian" panose="04020705040A02060702" pitchFamily="82" charset="0"/>
              </a:rPr>
              <a:t>A</a:t>
            </a:r>
            <a:r>
              <a:rPr lang="hu-HU" dirty="0" err="1"/>
              <a:t>ge</a:t>
            </a:r>
            <a:r>
              <a:rPr lang="hu-HU" dirty="0"/>
              <a:t> of Anjou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0B3E9F-6BAD-418A-9D11-50B7CF699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King’s</a:t>
            </a:r>
            <a:r>
              <a:rPr lang="hu-HU" dirty="0"/>
              <a:t> meeting </a:t>
            </a:r>
            <a:r>
              <a:rPr lang="hu-HU" dirty="0" err="1"/>
              <a:t>at</a:t>
            </a:r>
            <a:r>
              <a:rPr lang="hu-HU" dirty="0"/>
              <a:t> Visegrád</a:t>
            </a:r>
          </a:p>
          <a:p>
            <a:r>
              <a:rPr lang="en-US" dirty="0"/>
              <a:t>Personal union between two countries</a:t>
            </a:r>
            <a:endParaRPr lang="hu-HU" dirty="0"/>
          </a:p>
        </p:txBody>
      </p:sp>
      <p:pic>
        <p:nvPicPr>
          <p:cNvPr id="2052" name="Picture 4" descr="I. Károly magyar király – Wikipédia">
            <a:extLst>
              <a:ext uri="{FF2B5EF4-FFF2-40B4-BE49-F238E27FC236}">
                <a16:creationId xmlns:a16="http://schemas.microsoft.com/office/drawing/2014/main" id="{C23F2A67-63E3-4DF5-8281-5E35B991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95" y="681037"/>
            <a:ext cx="1759789" cy="208875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9F6D9C45-8C5D-4766-B89F-6C9034F0FD57}"/>
              </a:ext>
            </a:extLst>
          </p:cNvPr>
          <p:cNvCxnSpPr/>
          <p:nvPr/>
        </p:nvCxnSpPr>
        <p:spPr>
          <a:xfrm>
            <a:off x="8707772" y="1610686"/>
            <a:ext cx="74662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2B9B7028-2196-4284-A1B7-BA2831015A96}"/>
              </a:ext>
            </a:extLst>
          </p:cNvPr>
          <p:cNvCxnSpPr/>
          <p:nvPr/>
        </p:nvCxnSpPr>
        <p:spPr>
          <a:xfrm>
            <a:off x="8707772" y="1714078"/>
            <a:ext cx="74662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7EA57BC6-B1D6-488F-9A2E-6C0A50D9F987}"/>
              </a:ext>
            </a:extLst>
          </p:cNvPr>
          <p:cNvSpPr txBox="1"/>
          <p:nvPr/>
        </p:nvSpPr>
        <p:spPr>
          <a:xfrm>
            <a:off x="7009845" y="2716466"/>
            <a:ext cx="168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I. Károly Róbert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A36D3DA-0EEF-4595-8C25-1E15B3E5D9C0}"/>
              </a:ext>
            </a:extLst>
          </p:cNvPr>
          <p:cNvSpPr txBox="1"/>
          <p:nvPr/>
        </p:nvSpPr>
        <p:spPr>
          <a:xfrm>
            <a:off x="9514881" y="1474428"/>
            <a:ext cx="10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Ulászló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A381334-0B71-4896-8D21-E3FBDE489695}"/>
              </a:ext>
            </a:extLst>
          </p:cNvPr>
          <p:cNvSpPr txBox="1"/>
          <p:nvPr/>
        </p:nvSpPr>
        <p:spPr>
          <a:xfrm>
            <a:off x="8639208" y="1690688"/>
            <a:ext cx="1120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alliance</a:t>
            </a:r>
            <a:endParaRPr lang="hu-HU" sz="14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9AF7490-4DBE-4BE6-A0A4-D8F3BED7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25" y="3471177"/>
            <a:ext cx="1562444" cy="2286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7C89AB1-97D4-4BFA-902B-979D1A5B41CE}"/>
              </a:ext>
            </a:extLst>
          </p:cNvPr>
          <p:cNvSpPr txBox="1"/>
          <p:nvPr/>
        </p:nvSpPr>
        <p:spPr>
          <a:xfrm>
            <a:off x="8418325" y="5758027"/>
            <a:ext cx="1562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II. Ulászló </a:t>
            </a:r>
            <a:r>
              <a:rPr lang="hu-HU" sz="1400" dirty="0" err="1"/>
              <a:t>Polish</a:t>
            </a:r>
            <a:r>
              <a:rPr lang="hu-HU" sz="1400" dirty="0"/>
              <a:t> and </a:t>
            </a:r>
            <a:r>
              <a:rPr lang="hu-HU" sz="1400" dirty="0" err="1"/>
              <a:t>Lithuanian</a:t>
            </a:r>
            <a:r>
              <a:rPr lang="hu-HU" sz="1400" dirty="0"/>
              <a:t> </a:t>
            </a:r>
            <a:r>
              <a:rPr lang="hu-HU" sz="1400" dirty="0" err="1"/>
              <a:t>king</a:t>
            </a:r>
            <a:endParaRPr lang="hu-HU" sz="1400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02740BC-686C-40EF-8D7D-D83C3E5A7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Which was stronger &amp; wealthier, the English monarchy or the Kingdom of  Hungary? Most Hungarian medieval kings could raise bigger armies, have  bigger residences, and inland revenues than English kings. - Quora">
            <a:extLst>
              <a:ext uri="{FF2B5EF4-FFF2-40B4-BE49-F238E27FC236}">
                <a16:creationId xmlns:a16="http://schemas.microsoft.com/office/drawing/2014/main" id="{0BB365CB-BC9C-4A28-89A0-6CA82FC66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915" r="2961" b="25469"/>
          <a:stretch/>
        </p:blipFill>
        <p:spPr bwMode="auto">
          <a:xfrm>
            <a:off x="1666308" y="2943184"/>
            <a:ext cx="3445645" cy="344063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0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473261-0530-47FE-ACBD-FD6F4D46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Algerian" panose="04020705040A02060702" pitchFamily="82" charset="0"/>
              </a:rPr>
              <a:t>E</a:t>
            </a:r>
            <a:r>
              <a:rPr lang="hu-HU" dirty="0" err="1"/>
              <a:t>ra</a:t>
            </a:r>
            <a:r>
              <a:rPr lang="hu-HU" dirty="0"/>
              <a:t> of Jagelló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488EB0-E83F-4501-AB01-72F83E582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Polish</a:t>
            </a:r>
            <a:r>
              <a:rPr lang="hu-HU" dirty="0"/>
              <a:t> </a:t>
            </a:r>
            <a:r>
              <a:rPr lang="hu-HU" dirty="0" err="1"/>
              <a:t>Lithuanian</a:t>
            </a:r>
            <a:r>
              <a:rPr lang="hu-HU" dirty="0"/>
              <a:t> </a:t>
            </a:r>
            <a:r>
              <a:rPr lang="hu-HU" dirty="0" err="1"/>
              <a:t>dynasty</a:t>
            </a:r>
            <a:endParaRPr lang="hu-HU" dirty="0"/>
          </a:p>
          <a:p>
            <a:r>
              <a:rPr lang="en-US" dirty="0"/>
              <a:t>Polish throne </a:t>
            </a:r>
            <a:r>
              <a:rPr lang="hu-HU" dirty="0" err="1"/>
              <a:t>gets</a:t>
            </a:r>
            <a:r>
              <a:rPr lang="hu-HU" dirty="0"/>
              <a:t> out of </a:t>
            </a:r>
            <a:r>
              <a:rPr lang="en-US" dirty="0"/>
              <a:t>the Jagiellonian house</a:t>
            </a:r>
            <a:endParaRPr lang="hu-H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EE66EF-E1CC-4CBD-A099-00E27BB5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083" y="1416007"/>
            <a:ext cx="1249945" cy="14781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rhard Schön korabeli fametszete">
            <a:extLst>
              <a:ext uri="{FF2B5EF4-FFF2-40B4-BE49-F238E27FC236}">
                <a16:creationId xmlns:a16="http://schemas.microsoft.com/office/drawing/2014/main" id="{C5A8B13B-7509-4F6B-9BED-A9694A6B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42" y="3575590"/>
            <a:ext cx="1089463" cy="14578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0AE6D9C-C1CD-421F-A111-443CBBDF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401" y="3471213"/>
            <a:ext cx="1335791" cy="16665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1C5ABE2-6C7E-4023-9BBA-510C4447EBA8}"/>
              </a:ext>
            </a:extLst>
          </p:cNvPr>
          <p:cNvSpPr txBox="1"/>
          <p:nvPr/>
        </p:nvSpPr>
        <p:spPr>
          <a:xfrm>
            <a:off x="7892785" y="41198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Izabella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218F577-B2DE-427A-B216-406962FE854C}"/>
              </a:ext>
            </a:extLst>
          </p:cNvPr>
          <p:cNvSpPr txBox="1"/>
          <p:nvPr/>
        </p:nvSpPr>
        <p:spPr>
          <a:xfrm>
            <a:off x="9323110" y="4119826"/>
            <a:ext cx="68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Anna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23B5772-8ED1-46CE-AE35-6C8D938D36DF}"/>
              </a:ext>
            </a:extLst>
          </p:cNvPr>
          <p:cNvCxnSpPr>
            <a:cxnSpLocks/>
            <a:stCxn id="3078" idx="1"/>
            <a:endCxn id="10" idx="3"/>
          </p:cNvCxnSpPr>
          <p:nvPr/>
        </p:nvCxnSpPr>
        <p:spPr>
          <a:xfrm flipH="1">
            <a:off x="10011843" y="4304492"/>
            <a:ext cx="4475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E03EF5EE-E198-42D1-B9FF-0425EAA3E16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275905" y="4304492"/>
            <a:ext cx="61688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5C3EBDC1-A41D-419A-9681-0C2F5307C588}"/>
              </a:ext>
            </a:extLst>
          </p:cNvPr>
          <p:cNvCxnSpPr>
            <a:cxnSpLocks/>
          </p:cNvCxnSpPr>
          <p:nvPr/>
        </p:nvCxnSpPr>
        <p:spPr>
          <a:xfrm flipV="1">
            <a:off x="8902218" y="2894203"/>
            <a:ext cx="0" cy="8961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310351D5-DFEA-4478-9A3D-61E64E01AD57}"/>
              </a:ext>
            </a:extLst>
          </p:cNvPr>
          <p:cNvCxnSpPr>
            <a:cxnSpLocks/>
          </p:cNvCxnSpPr>
          <p:nvPr/>
        </p:nvCxnSpPr>
        <p:spPr>
          <a:xfrm>
            <a:off x="8349985" y="3790319"/>
            <a:ext cx="131749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34A33893-5FC9-4A06-A5D6-BF045455CA00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349985" y="3790319"/>
            <a:ext cx="0" cy="3295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A7EA2B40-88E5-4E7D-9C03-94FFEE70F13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9667476" y="3790319"/>
            <a:ext cx="1" cy="3295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DD1AE07-0A5B-4CF6-ABF7-74DAAC67D0BF}"/>
              </a:ext>
            </a:extLst>
          </p:cNvPr>
          <p:cNvSpPr txBox="1"/>
          <p:nvPr/>
        </p:nvSpPr>
        <p:spPr>
          <a:xfrm>
            <a:off x="6165259" y="4983666"/>
            <a:ext cx="120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Szapolyai János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D246D70A-7C25-4963-AC96-D69FEC00C40F}"/>
              </a:ext>
            </a:extLst>
          </p:cNvPr>
          <p:cNvSpPr txBox="1"/>
          <p:nvPr/>
        </p:nvSpPr>
        <p:spPr>
          <a:xfrm>
            <a:off x="10124040" y="5091604"/>
            <a:ext cx="200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Báthory István </a:t>
            </a:r>
            <a:r>
              <a:rPr lang="hu-HU" sz="1200" dirty="0" err="1"/>
              <a:t>Monarch</a:t>
            </a:r>
            <a:r>
              <a:rPr lang="en-US" sz="1200" dirty="0"/>
              <a:t> of Transylvania and King of Poland</a:t>
            </a:r>
            <a:endParaRPr lang="hu-HU" sz="1200" dirty="0"/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DAF32D7-FA0C-4D90-8152-9215C9F88A4E}"/>
              </a:ext>
            </a:extLst>
          </p:cNvPr>
          <p:cNvSpPr txBox="1"/>
          <p:nvPr/>
        </p:nvSpPr>
        <p:spPr>
          <a:xfrm>
            <a:off x="7887799" y="998542"/>
            <a:ext cx="200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I. Zsigmond </a:t>
            </a:r>
            <a:r>
              <a:rPr lang="en-US" sz="1200" dirty="0"/>
              <a:t>last Jagiellonian on the Polish throne</a:t>
            </a:r>
            <a:endParaRPr lang="hu-HU" sz="1200" dirty="0"/>
          </a:p>
        </p:txBody>
      </p:sp>
      <p:pic>
        <p:nvPicPr>
          <p:cNvPr id="3082" name="Picture 10" descr="Jagelló-ház – Wikipédia">
            <a:extLst>
              <a:ext uri="{FF2B5EF4-FFF2-40B4-BE49-F238E27FC236}">
                <a16:creationId xmlns:a16="http://schemas.microsoft.com/office/drawing/2014/main" id="{6F78ED48-37C6-443D-8235-DAF9802D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54" y="3084351"/>
            <a:ext cx="2207688" cy="24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B805571A-2D69-4268-8383-4A34054CFD4D}"/>
              </a:ext>
            </a:extLst>
          </p:cNvPr>
          <p:cNvSpPr txBox="1"/>
          <p:nvPr/>
        </p:nvSpPr>
        <p:spPr>
          <a:xfrm>
            <a:off x="2152852" y="5439328"/>
            <a:ext cx="196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Jagellonian</a:t>
            </a:r>
            <a:r>
              <a:rPr lang="hu-HU" dirty="0"/>
              <a:t> </a:t>
            </a:r>
            <a:r>
              <a:rPr lang="hu-HU" dirty="0" err="1"/>
              <a:t>dynasty</a:t>
            </a:r>
            <a:endParaRPr lang="hu-HU" dirty="0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C4223709-18A9-47C7-BE9A-BBA3230CFD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292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C9BE7-BA82-40F5-A8B4-8B5D24E1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badi" panose="020B0604020104020204" pitchFamily="34" charset="0"/>
              </a:rPr>
              <a:t>Ottoman Hungary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C091B8-B69E-4F5B-880E-666F8312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631"/>
            <a:ext cx="10515600" cy="4351338"/>
          </a:xfrm>
        </p:spPr>
        <p:txBody>
          <a:bodyPr/>
          <a:lstStyle/>
          <a:p>
            <a:r>
              <a:rPr lang="en-US" dirty="0"/>
              <a:t>The reign of </a:t>
            </a:r>
            <a:r>
              <a:rPr lang="en-US" dirty="0" err="1"/>
              <a:t>István</a:t>
            </a:r>
            <a:r>
              <a:rPr lang="en-US" dirty="0"/>
              <a:t> </a:t>
            </a:r>
            <a:r>
              <a:rPr lang="en-US" dirty="0" err="1"/>
              <a:t>Báthory</a:t>
            </a:r>
            <a:endParaRPr lang="hu-HU" dirty="0"/>
          </a:p>
          <a:p>
            <a:r>
              <a:rPr lang="en-US" dirty="0"/>
              <a:t>Assistance in the liberation of Hungary</a:t>
            </a:r>
            <a:endParaRPr lang="hu-HU" dirty="0"/>
          </a:p>
          <a:p>
            <a:pPr lvl="1"/>
            <a:r>
              <a:rPr lang="hu-HU" dirty="0" err="1"/>
              <a:t>Holy</a:t>
            </a:r>
            <a:r>
              <a:rPr lang="hu-HU" dirty="0"/>
              <a:t> League</a:t>
            </a:r>
          </a:p>
          <a:p>
            <a:r>
              <a:rPr lang="en-US" dirty="0"/>
              <a:t>Reception of </a:t>
            </a:r>
            <a:r>
              <a:rPr lang="en-US" dirty="0" err="1"/>
              <a:t>Rákóczi</a:t>
            </a:r>
            <a:r>
              <a:rPr lang="en-US" dirty="0"/>
              <a:t> after the uprising</a:t>
            </a:r>
            <a:endParaRPr lang="hu-H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FE7B077-6E24-4835-8A9A-FED29781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67" y="4099485"/>
            <a:ext cx="1818109" cy="22250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C207EE0-F902-47A2-8555-FC6930BE8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208" y="4056197"/>
            <a:ext cx="1818109" cy="226830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0E520E1-3740-4874-BD85-2B0234B06B08}"/>
              </a:ext>
            </a:extLst>
          </p:cNvPr>
          <p:cNvCxnSpPr/>
          <p:nvPr/>
        </p:nvCxnSpPr>
        <p:spPr>
          <a:xfrm>
            <a:off x="9320587" y="5217952"/>
            <a:ext cx="74662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02E75C03-B8E4-484D-9D33-D3E963BAE734}"/>
              </a:ext>
            </a:extLst>
          </p:cNvPr>
          <p:cNvSpPr txBox="1"/>
          <p:nvPr/>
        </p:nvSpPr>
        <p:spPr>
          <a:xfrm>
            <a:off x="9973006" y="6262042"/>
            <a:ext cx="200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Báthory István </a:t>
            </a:r>
            <a:r>
              <a:rPr lang="hu-HU" sz="1200" dirty="0" err="1"/>
              <a:t>Monarch</a:t>
            </a:r>
            <a:r>
              <a:rPr lang="en-US" sz="1200" dirty="0"/>
              <a:t> of Transylvania and King of Poland</a:t>
            </a:r>
            <a:endParaRPr lang="hu-HU" sz="12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25B6C13-7568-42D1-BC0D-753D2ABE06A1}"/>
              </a:ext>
            </a:extLst>
          </p:cNvPr>
          <p:cNvSpPr txBox="1"/>
          <p:nvPr/>
        </p:nvSpPr>
        <p:spPr>
          <a:xfrm>
            <a:off x="7416665" y="6283470"/>
            <a:ext cx="2006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Jagelló Anna</a:t>
            </a:r>
          </a:p>
        </p:txBody>
      </p:sp>
      <p:pic>
        <p:nvPicPr>
          <p:cNvPr id="4102" name="Picture 6" descr="Mányoki Ádám képmásán, 1712, Dancka[1]">
            <a:extLst>
              <a:ext uri="{FF2B5EF4-FFF2-40B4-BE49-F238E27FC236}">
                <a16:creationId xmlns:a16="http://schemas.microsoft.com/office/drawing/2014/main" id="{714273A0-A03C-4A31-8A90-E4C1E74D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978" y="421915"/>
            <a:ext cx="2148055" cy="26492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A12A16B8-960C-4209-9837-EB4AC9FEF262}"/>
              </a:ext>
            </a:extLst>
          </p:cNvPr>
          <p:cNvSpPr txBox="1"/>
          <p:nvPr/>
        </p:nvSpPr>
        <p:spPr>
          <a:xfrm>
            <a:off x="9040522" y="3017762"/>
            <a:ext cx="2006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II. Rákóczi Ferenc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88444549-5AB2-4963-A9D3-8A028C82E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How much of Hungary did the Ottoman Empire possess? - Quora">
            <a:extLst>
              <a:ext uri="{FF2B5EF4-FFF2-40B4-BE49-F238E27FC236}">
                <a16:creationId xmlns:a16="http://schemas.microsoft.com/office/drawing/2014/main" id="{CA6A8FC6-9C5F-4BAD-A4A4-A5706E5A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56" y="3720987"/>
            <a:ext cx="3691940" cy="283948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8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CDD24D-5806-4D92-8BBB-8B557A81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War of Independence of 1848–1849</a:t>
            </a:r>
            <a:endParaRPr lang="hu-HU" sz="4000" dirty="0">
              <a:latin typeface="Abadi" panose="020B0604020104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89D4B4-106D-4F9C-8668-E6E4F8DA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Polish officers and soldiers in the war of independence</a:t>
            </a:r>
            <a:endParaRPr lang="hu-HU" sz="2400" dirty="0"/>
          </a:p>
          <a:p>
            <a:r>
              <a:rPr lang="hu-HU" sz="2400" dirty="0" err="1"/>
              <a:t>Battles</a:t>
            </a:r>
            <a:r>
              <a:rPr lang="hu-HU" sz="2400" dirty="0"/>
              <a:t>:</a:t>
            </a:r>
          </a:p>
          <a:p>
            <a:pPr lvl="1"/>
            <a:r>
              <a:rPr lang="pl-PL" sz="2000" dirty="0"/>
              <a:t>Under Szolnok (March 5, 1849) Ulans of Władysław Poniński</a:t>
            </a:r>
          </a:p>
          <a:p>
            <a:pPr lvl="1"/>
            <a:r>
              <a:rPr lang="en-US" sz="2000" dirty="0"/>
              <a:t>At </a:t>
            </a:r>
            <a:r>
              <a:rPr lang="hu-HU" sz="2000" dirty="0"/>
              <a:t>Hatvan</a:t>
            </a:r>
            <a:r>
              <a:rPr lang="en-US" sz="2000" dirty="0"/>
              <a:t> the horsemen of Józef </a:t>
            </a:r>
            <a:r>
              <a:rPr lang="en-US" sz="2000" dirty="0" err="1"/>
              <a:t>Jagmin</a:t>
            </a:r>
            <a:endParaRPr lang="hu-HU" sz="2000" dirty="0"/>
          </a:p>
          <a:p>
            <a:pPr lvl="1"/>
            <a:r>
              <a:rPr lang="en-US" sz="2000" dirty="0"/>
              <a:t>At the tapioca, the </a:t>
            </a:r>
            <a:r>
              <a:rPr lang="en-US" sz="2000" dirty="0" err="1"/>
              <a:t>Ulans</a:t>
            </a:r>
            <a:r>
              <a:rPr lang="en-US" sz="2000" dirty="0"/>
              <a:t> again distinguished themselves.</a:t>
            </a:r>
            <a:endParaRPr lang="hu-HU" sz="2000" dirty="0"/>
          </a:p>
          <a:p>
            <a:r>
              <a:rPr lang="hu-HU" sz="2400" dirty="0" err="1"/>
              <a:t>Retention</a:t>
            </a:r>
            <a:r>
              <a:rPr lang="hu-HU" sz="2400" dirty="0"/>
              <a:t> of </a:t>
            </a:r>
            <a:r>
              <a:rPr lang="hu-HU" sz="2400" dirty="0" err="1"/>
              <a:t>Russian</a:t>
            </a:r>
            <a:r>
              <a:rPr lang="hu-HU" sz="2400" dirty="0"/>
              <a:t> </a:t>
            </a:r>
            <a:r>
              <a:rPr lang="hu-HU" sz="2400" dirty="0" err="1"/>
              <a:t>forces</a:t>
            </a:r>
            <a:endParaRPr lang="hu-HU" sz="2400" dirty="0"/>
          </a:p>
          <a:p>
            <a:r>
              <a:rPr lang="en-US" sz="2400" dirty="0"/>
              <a:t>Association of Poles in Budapest</a:t>
            </a:r>
            <a:endParaRPr lang="hu-HU" sz="2400" dirty="0"/>
          </a:p>
        </p:txBody>
      </p:sp>
      <p:pic>
        <p:nvPicPr>
          <p:cNvPr id="5122" name="Picture 2" descr="1850 előtt">
            <a:extLst>
              <a:ext uri="{FF2B5EF4-FFF2-40B4-BE49-F238E27FC236}">
                <a16:creationId xmlns:a16="http://schemas.microsoft.com/office/drawing/2014/main" id="{950D5441-9CB3-4D4D-BDA5-2EE00DC6B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72" y="339958"/>
            <a:ext cx="1921417" cy="237487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nryk Dembiński">
            <a:extLst>
              <a:ext uri="{FF2B5EF4-FFF2-40B4-BE49-F238E27FC236}">
                <a16:creationId xmlns:a16="http://schemas.microsoft.com/office/drawing/2014/main" id="{2C98A73B-1320-4FD9-9162-6BA10190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51" y="3159941"/>
            <a:ext cx="2202258" cy="28717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AB51081-C0AD-47D4-9CED-17ACD10523B8}"/>
              </a:ext>
            </a:extLst>
          </p:cNvPr>
          <p:cNvSpPr txBox="1"/>
          <p:nvPr/>
        </p:nvSpPr>
        <p:spPr>
          <a:xfrm>
            <a:off x="9274185" y="5992297"/>
            <a:ext cx="196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Henryk</a:t>
            </a:r>
            <a:r>
              <a:rPr lang="hu-HU" dirty="0"/>
              <a:t> </a:t>
            </a:r>
            <a:r>
              <a:rPr lang="hu-HU" dirty="0" err="1"/>
              <a:t>Dembiński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6028EE-FCE1-444E-9E97-352F4488BEC9}"/>
              </a:ext>
            </a:extLst>
          </p:cNvPr>
          <p:cNvSpPr txBox="1"/>
          <p:nvPr/>
        </p:nvSpPr>
        <p:spPr>
          <a:xfrm>
            <a:off x="9089627" y="2655672"/>
            <a:ext cx="233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Józef</a:t>
            </a:r>
            <a:r>
              <a:rPr lang="hu-HU" dirty="0"/>
              <a:t> </a:t>
            </a:r>
            <a:r>
              <a:rPr lang="hu-HU" dirty="0" err="1"/>
              <a:t>Zachariasz</a:t>
            </a:r>
            <a:r>
              <a:rPr lang="hu-HU" dirty="0"/>
              <a:t> Bem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E09F777-1820-48C3-AF35-8C37955183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63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1EA5C1-240B-4931-BC66-A13A43BA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latin typeface="Abadi" panose="020B0604020104020204" pitchFamily="34" charset="0"/>
              </a:rPr>
              <a:t>World </a:t>
            </a:r>
            <a:r>
              <a:rPr lang="hu-HU" sz="3600" dirty="0" err="1">
                <a:latin typeface="Abadi" panose="020B0604020104020204" pitchFamily="34" charset="0"/>
              </a:rPr>
              <a:t>War</a:t>
            </a:r>
            <a:r>
              <a:rPr lang="hu-HU" sz="3600" dirty="0">
                <a:latin typeface="Abadi" panose="020B0604020104020204" pitchFamily="34" charset="0"/>
              </a:rPr>
              <a:t> II and </a:t>
            </a:r>
            <a:r>
              <a:rPr lang="hu-HU" sz="3600" dirty="0" err="1">
                <a:latin typeface="Abadi" panose="020B0604020104020204" pitchFamily="34" charset="0"/>
              </a:rPr>
              <a:t>the</a:t>
            </a:r>
            <a:r>
              <a:rPr lang="hu-HU" sz="3600" dirty="0">
                <a:latin typeface="Abadi" panose="020B0604020104020204" pitchFamily="34" charset="0"/>
              </a:rPr>
              <a:t> </a:t>
            </a:r>
            <a:r>
              <a:rPr lang="hu-HU" sz="3600" dirty="0" err="1">
                <a:latin typeface="Abadi" panose="020B0604020104020204" pitchFamily="34" charset="0"/>
              </a:rPr>
              <a:t>Soviet</a:t>
            </a:r>
            <a:r>
              <a:rPr lang="hu-HU" sz="3600" dirty="0">
                <a:latin typeface="Abadi" panose="020B0604020104020204" pitchFamily="34" charset="0"/>
              </a:rPr>
              <a:t> Union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E79052-C89F-48F7-8B17-5DD58687F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Polish - Bolshevik war Hungarian aid</a:t>
            </a:r>
            <a:endParaRPr lang="hu-HU" dirty="0"/>
          </a:p>
          <a:p>
            <a:r>
              <a:rPr lang="hu-HU" dirty="0"/>
              <a:t>World </a:t>
            </a:r>
            <a:r>
              <a:rPr lang="hu-HU" dirty="0" err="1"/>
              <a:t>War</a:t>
            </a:r>
            <a:r>
              <a:rPr lang="hu-HU" dirty="0"/>
              <a:t> II</a:t>
            </a:r>
          </a:p>
          <a:p>
            <a:pPr lvl="1"/>
            <a:r>
              <a:rPr lang="hu-HU" dirty="0"/>
              <a:t>Reception of </a:t>
            </a:r>
            <a:r>
              <a:rPr lang="hu-HU" dirty="0" err="1"/>
              <a:t>Polish</a:t>
            </a:r>
            <a:r>
              <a:rPr lang="hu-HU" dirty="0"/>
              <a:t> </a:t>
            </a:r>
            <a:r>
              <a:rPr lang="hu-HU" dirty="0" err="1"/>
              <a:t>refugees</a:t>
            </a:r>
            <a:endParaRPr lang="hu-HU" dirty="0"/>
          </a:p>
          <a:p>
            <a:r>
              <a:rPr lang="en-US" dirty="0"/>
              <a:t>1939 Opening of the border for Polish refugees</a:t>
            </a:r>
            <a:endParaRPr lang="hu-HU" dirty="0"/>
          </a:p>
          <a:p>
            <a:r>
              <a:rPr lang="hu-HU" dirty="0" err="1"/>
              <a:t>Hungarian-Polish</a:t>
            </a:r>
            <a:r>
              <a:rPr lang="hu-HU" dirty="0"/>
              <a:t> </a:t>
            </a:r>
            <a:r>
              <a:rPr lang="hu-HU" dirty="0" err="1"/>
              <a:t>Refugee</a:t>
            </a:r>
            <a:r>
              <a:rPr lang="hu-HU" dirty="0"/>
              <a:t> </a:t>
            </a:r>
            <a:r>
              <a:rPr lang="hu-HU" dirty="0" err="1"/>
              <a:t>Committee</a:t>
            </a:r>
            <a:endParaRPr lang="hu-HU" dirty="0"/>
          </a:p>
          <a:p>
            <a:r>
              <a:rPr lang="hu-HU" dirty="0" err="1"/>
              <a:t>Revolution</a:t>
            </a:r>
            <a:r>
              <a:rPr lang="hu-HU" dirty="0"/>
              <a:t> 56 </a:t>
            </a:r>
            <a:r>
              <a:rPr lang="hu-HU" dirty="0" err="1"/>
              <a:t>Polish</a:t>
            </a:r>
            <a:r>
              <a:rPr lang="hu-HU" dirty="0"/>
              <a:t> </a:t>
            </a:r>
            <a:r>
              <a:rPr lang="hu-HU" dirty="0" err="1"/>
              <a:t>donations</a:t>
            </a:r>
            <a:endParaRPr lang="hu-HU" dirty="0"/>
          </a:p>
          <a:p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Visegrad</a:t>
            </a:r>
            <a:r>
              <a:rPr lang="hu-HU" dirty="0"/>
              <a:t> Summit</a:t>
            </a:r>
          </a:p>
          <a:p>
            <a:r>
              <a:rPr lang="en-US" dirty="0"/>
              <a:t>Both countries are members of the EU and NATO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71B6AF0-B7C8-4770-B78D-E4359477C48E}"/>
              </a:ext>
            </a:extLst>
          </p:cNvPr>
          <p:cNvSpPr txBox="1"/>
          <p:nvPr/>
        </p:nvSpPr>
        <p:spPr>
          <a:xfrm>
            <a:off x="8086989" y="557827"/>
            <a:ext cx="410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</a:rPr>
              <a:t>„</a:t>
            </a:r>
            <a:r>
              <a:rPr lang="hu-HU" sz="1800" i="1" dirty="0">
                <a:solidFill>
                  <a:srgbClr val="C00000"/>
                </a:solidFill>
              </a:rPr>
              <a:t>The </a:t>
            </a:r>
            <a:r>
              <a:rPr lang="en-US" sz="1800" i="1" dirty="0">
                <a:solidFill>
                  <a:srgbClr val="C00000"/>
                </a:solidFill>
              </a:rPr>
              <a:t>Pol</a:t>
            </a:r>
            <a:r>
              <a:rPr lang="hu-HU" sz="1800" i="1" dirty="0" err="1">
                <a:solidFill>
                  <a:srgbClr val="C00000"/>
                </a:solidFill>
              </a:rPr>
              <a:t>ish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hu-HU" sz="1800" i="1" dirty="0" err="1">
                <a:solidFill>
                  <a:srgbClr val="C00000"/>
                </a:solidFill>
              </a:rPr>
              <a:t>people</a:t>
            </a:r>
            <a:r>
              <a:rPr lang="hu-HU" sz="1800" i="1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go shopping in Hungary and Hungarians go to Poland for a holiday and a cinema"</a:t>
            </a:r>
            <a:endParaRPr lang="hu-HU" dirty="0"/>
          </a:p>
        </p:txBody>
      </p:sp>
      <p:pic>
        <p:nvPicPr>
          <p:cNvPr id="6146" name="Picture 2" descr="V4-találkozó Budapesten: „nem vagyunk fekete bárányok” | Felvidék.ma">
            <a:extLst>
              <a:ext uri="{FF2B5EF4-FFF2-40B4-BE49-F238E27FC236}">
                <a16:creationId xmlns:a16="http://schemas.microsoft.com/office/drawing/2014/main" id="{409D2D30-87E0-40BB-B8FC-3778F2BD3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121" y="2146663"/>
            <a:ext cx="3448823" cy="22999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zek most a legnagyobb kérdések az Európai Unióban: kemény évek várnak ránk">
            <a:extLst>
              <a:ext uri="{FF2B5EF4-FFF2-40B4-BE49-F238E27FC236}">
                <a16:creationId xmlns:a16="http://schemas.microsoft.com/office/drawing/2014/main" id="{0779BC12-39DC-4045-9373-53C7A9C9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35" y="4673702"/>
            <a:ext cx="3077596" cy="17303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5792F0F-2D80-4D43-A4F9-A125C7C728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92512" y="5439328"/>
            <a:ext cx="2296365" cy="14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14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lish-Hungarian friendship day celebration postponed – EURACTIV.com">
            <a:extLst>
              <a:ext uri="{FF2B5EF4-FFF2-40B4-BE49-F238E27FC236}">
                <a16:creationId xmlns:a16="http://schemas.microsoft.com/office/drawing/2014/main" id="{D804C4A0-2B83-4968-80A2-E6872568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EA343B2-14A0-47B0-9112-09474BC89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21629"/>
          <a:stretch/>
        </p:blipFill>
        <p:spPr>
          <a:xfrm>
            <a:off x="3022947" y="1767414"/>
            <a:ext cx="5951926" cy="3677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2737EA-8DE5-484D-ABA1-F4CA5CDF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lumMod val="85000"/>
              <a:alpha val="67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Thank you for your attention!</a:t>
            </a:r>
            <a:endParaRPr lang="hu-HU" b="1" dirty="0">
              <a:latin typeface="Abadi" panose="020B0604020104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628D1DA-5079-4D5E-A1A1-368710D9A607}"/>
              </a:ext>
            </a:extLst>
          </p:cNvPr>
          <p:cNvSpPr txBox="1"/>
          <p:nvPr/>
        </p:nvSpPr>
        <p:spPr>
          <a:xfrm>
            <a:off x="0" y="6251738"/>
            <a:ext cx="1129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u="sng" dirty="0">
                <a:solidFill>
                  <a:schemeClr val="accent5"/>
                </a:solidFill>
              </a:rPr>
              <a:t>https://hu.</a:t>
            </a:r>
            <a:r>
              <a:rPr lang="hu-HU" sz="2000" u="sng" dirty="0">
                <a:solidFill>
                  <a:schemeClr val="accent5"/>
                </a:solidFill>
              </a:rPr>
              <a:t>wikipedia</a:t>
            </a:r>
            <a:r>
              <a:rPr lang="hu-HU" sz="1600" u="sng" dirty="0">
                <a:solidFill>
                  <a:schemeClr val="accent5"/>
                </a:solidFill>
              </a:rPr>
              <a:t>.org/wiki/Magyarorsz%C3%A1g_%C3%A9s_Lengyelorsz%C3%A1g_kapcsolatai#A_magyar_reformnemzed%C3%A9k_lengyelbar%C3%A1ts%C3%A1ga</a:t>
            </a:r>
          </a:p>
        </p:txBody>
      </p:sp>
    </p:spTree>
    <p:extLst>
      <p:ext uri="{BB962C8B-B14F-4D97-AF65-F5344CB8AC3E}">
        <p14:creationId xmlns:p14="http://schemas.microsoft.com/office/powerpoint/2010/main" val="333788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 invX="1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320</Words>
  <Application>Microsoft Office PowerPoint</Application>
  <PresentationFormat>Szélesvásznú</PresentationFormat>
  <Paragraphs>59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Abadi</vt:lpstr>
      <vt:lpstr>Algerian</vt:lpstr>
      <vt:lpstr>Arial</vt:lpstr>
      <vt:lpstr>Calibri</vt:lpstr>
      <vt:lpstr>Calibri Light</vt:lpstr>
      <vt:lpstr>Office-téma</vt:lpstr>
      <vt:lpstr>Polish and Hungarian relations in history</vt:lpstr>
      <vt:lpstr>Árpád era</vt:lpstr>
      <vt:lpstr>Age of Anjou</vt:lpstr>
      <vt:lpstr>Era of Jagelló</vt:lpstr>
      <vt:lpstr>Ottoman Hungary</vt:lpstr>
      <vt:lpstr>War of Independence of 1848–1849</vt:lpstr>
      <vt:lpstr>World War II and the Soviet Union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Lengyel és Magyar kapcsolatok a történelemben</dc:title>
  <dc:creator>Bálint60</dc:creator>
  <cp:lastModifiedBy>O365 felhasználó</cp:lastModifiedBy>
  <cp:revision>12</cp:revision>
  <dcterms:created xsi:type="dcterms:W3CDTF">2022-04-17T09:51:27Z</dcterms:created>
  <dcterms:modified xsi:type="dcterms:W3CDTF">2022-05-20T09:15:44Z</dcterms:modified>
</cp:coreProperties>
</file>