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C6B6"/>
    <a:srgbClr val="D2D0C3"/>
    <a:srgbClr val="9EC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7C3226-A322-48E1-A55D-1F07DB271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08D9085-CB9B-4FFE-A239-D40B5E71A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DD886F-A7C3-4CE1-9D6E-33E711FD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0FA64B-886C-4547-91AA-82AA2D12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E0FB2AC-09F8-41B0-BA5A-5F3496BC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329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2C81AB-0BBC-46A3-BB18-ADEC56A7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C05BB46-3909-486E-A990-4BEEA77F4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8AA3562-4397-47E4-91D3-6CBC21F1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3AACF71-4A8A-4057-BD56-8889FEB0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4886964-3B03-45A5-A607-1A20CBAE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740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4E6D22E-AD12-4AC5-8B3F-BD4E74217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0F67A7F-BA99-4B94-A697-49B4CBCD7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335679-E1EF-4F93-BD8B-1E3B3C14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6ECC21-3C89-4169-8526-A76547EC7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29E116-6C62-4A48-A5CF-47968A74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092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91F7E-B3E3-4F0C-B181-EDBDAE61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F7D9EE-498B-4B4C-AC2A-CA78FA5CA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548F5D1-7087-4888-9305-5B810F57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AE9C5BB-2BF1-42D0-B377-DCBC7677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8F46F4-2BCA-4EAB-AF1B-42366623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054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1B0946-C04C-4407-9D87-2245B7484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EB8C6E8-D576-4DE6-BCF5-1CD59651A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787014-D181-48C4-9E36-A1009CB1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6E4816-3E9E-4EBD-A56F-3ACBFCEC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6D78955-0168-4678-9442-1D4A8A7C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81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964534-2CA6-48D7-8DEF-994D02BF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6F2DFF-EFDB-49B6-890D-49C514C4E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631FEEA-476F-43D8-A61F-D2B4973D3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5D2C25B-6542-440E-AF23-7543E15EA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A819DAC-F393-4731-A1AE-4D9B68B8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5D16D92-FE7B-4C2D-9787-A77437E7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540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043E6F-AAF7-4D00-9AFC-B760A80D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744A3E5-036F-48AE-ABF4-D59B394CA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2056DF2-ADD9-4FDD-A579-F95ED9C7F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B9E824A-B6DC-4C60-B179-6F90A6AF6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A3F6A32-4538-49EC-843C-ABB42721E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7DD923E-60DA-4E94-B202-786A54BF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87609B7-343E-43E0-AE92-7C0A7606B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786087A-E6DD-421B-9996-737ACFC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899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0FEF26-D321-41D4-97A2-54282AAA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21644F2-7DB8-4A7B-9B73-8778C87C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F292128-A980-4561-A81A-D128373D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3F83065-99BF-4BFE-B448-E226BBFD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41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A78C5A0-7602-4E16-BD45-8A1F2E7F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7F59534-97CE-4A9C-9CA7-20AD243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5D10F4-2B73-4FE5-AAD3-BA7C8D03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844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F05A43-DBF4-4CB9-9ECB-B4C6FF21E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0391D6-C1F4-4394-882F-60057E321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52EC7F-4A4A-4829-B0DE-CB0C0A2C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AD2C8C3-69BA-4570-A3F7-13A72F84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BEE950C-3359-4879-AC4B-BF87ABD7D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DF327A-4A60-474C-B611-422E01D2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951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085FBB-0D37-48C9-A889-64EB0978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162A841-1815-4219-A6A4-60FBCD4D2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1063EB2-396E-45F5-8047-C488A145D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A95FDCD-4C7D-4B62-AA99-B77932EE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3C0703-1BAB-40CE-A3CA-3D317DF6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8DC190D-D858-4949-93D6-60307EA3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71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A9F">
            <a:alpha val="4078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08B9141-4F03-49B2-9733-61E3D040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2CD3EB-7E47-42C9-9128-3172AA430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D4F99C-9409-4633-881E-DABDEA3E8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F672E-5E48-4F11-9CE3-5464F40F2735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D55CF4-0BC7-4272-9818-E2D95212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B9D752-228C-404D-9014-CAE5FC0AD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639CB-3007-4B37-900B-2523EAEE3A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430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hu.pinterest.com/search/pins/?q=outlander%20aesthetic&amp;rs=typed&amp;term_meta%5b%5d=outlander|typed&amp;term_meta%5b%5d=aesthetic|typed" TargetMode="External"/><Relationship Id="rId3" Type="http://schemas.openxmlformats.org/officeDocument/2006/relationships/hyperlink" Target="https://www.amazon.com/Outlander-Novel-Book-1-ebook/dp/B000FC2L1O" TargetMode="External"/><Relationship Id="rId7" Type="http://schemas.openxmlformats.org/officeDocument/2006/relationships/hyperlink" Target="https://en.wikipedia.org/wiki/Outlander_(novel)" TargetMode="External"/><Relationship Id="rId2" Type="http://schemas.openxmlformats.org/officeDocument/2006/relationships/hyperlink" Target="https://www.audible.co.uk/series/Outlander-Audiobooks/B075FWY5FL?source_code=M2M30DFT1Bk12109222102RZ&amp;gclid=CjwKCAiAtouOBhA6EiwA2nLKH9R-Mip90dGzdrPQSjflhNvGLr7nGPi5uhewwZuihRorCOP-wuboqBoCNvcQAvD_BwE&amp;gclsrc=aw.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mnyilatkozom.wordpress.com/2018/02/07/outlander-az-idegen/" TargetMode="External"/><Relationship Id="rId5" Type="http://schemas.openxmlformats.org/officeDocument/2006/relationships/hyperlink" Target="https://hetediksor.hu/2017/09/08/outlander-az-idegen-1-2-evad-kritika/" TargetMode="External"/><Relationship Id="rId4" Type="http://schemas.openxmlformats.org/officeDocument/2006/relationships/hyperlink" Target="https://novels80.com/2434452-outlander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477EC2-6639-45B4-AF1A-A1D6B5B49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7661" y="-180305"/>
            <a:ext cx="9144000" cy="2387600"/>
          </a:xfrm>
        </p:spPr>
        <p:txBody>
          <a:bodyPr>
            <a:normAutofit/>
          </a:bodyPr>
          <a:lstStyle/>
          <a:p>
            <a:r>
              <a:rPr lang="hu-HU" sz="7200" err="1">
                <a:latin typeface="Bahnschrift Condensed" panose="020B0502040204020203" pitchFamily="34" charset="0"/>
              </a:rPr>
              <a:t>Outlander</a:t>
            </a:r>
            <a:endParaRPr lang="hu-HU">
              <a:latin typeface="Bahnschrift Condensed" panose="020B0502040204020203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4453709-94D6-434B-B38C-41B3D727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04" y="476250"/>
            <a:ext cx="53721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DB9B7E5-2962-43B8-AA07-13D7B3EC9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"/>
          <a:stretch/>
        </p:blipFill>
        <p:spPr bwMode="auto">
          <a:xfrm>
            <a:off x="6519527" y="3039414"/>
            <a:ext cx="5160269" cy="34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06DF734-B475-4158-9074-F57696A03F82}"/>
              </a:ext>
            </a:extLst>
          </p:cNvPr>
          <p:cNvSpPr txBox="1"/>
          <p:nvPr/>
        </p:nvSpPr>
        <p:spPr>
          <a:xfrm>
            <a:off x="6004561" y="1103647"/>
            <a:ext cx="5251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7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Outlander</a:t>
            </a:r>
            <a:endParaRPr lang="hu-HU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62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2D49FE-5BAC-4DE6-8C66-546FF7C31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268"/>
            <a:ext cx="10515600" cy="408146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https://www.audible.co.uk/series/Outlander-Audiobooks/B075FWY5FL?source_code=M2M30DFT1Bk12109222102RZ&amp;gclid=CjwKCAiAtouOBhA6EiwA2nLKH9R-Mip90dGzdrPQSjflhNvGLr7nGPi5uhewwZuihRorCOP-wuboqBoCNvcQAvD_BwE&amp;gclsrc=aw.ds</a:t>
            </a:r>
            <a:endParaRPr lang="hu-H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https://www.amazon.com/Outlander-Novel-Book-1-ebook/dp/B000FC2L1O</a:t>
            </a:r>
            <a:endParaRPr lang="hu-H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https://novels80.com/2434452-outlander.html</a:t>
            </a:r>
            <a:endParaRPr lang="hu-H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https://hetediksor.hu/2017/09/08/outlander-az-idegen-1-2-evad-kritika/</a:t>
            </a:r>
            <a:endParaRPr lang="hu-H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https://nemnyilatkozom.wordpress.com/2018/02/07/outlander-az-idegen/</a:t>
            </a:r>
            <a:endParaRPr lang="hu-H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https://en.wikipedia.org/wiki/Outlander_(novel)#Main_characters</a:t>
            </a:r>
            <a:endParaRPr lang="hu-HU" sz="2800" u="sng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https://hu.pinterest.com/search/pins/?q=outlander%20aesthetic&amp;rs=typed&amp;term_meta[]=outlander%7Ctyped&amp;term_meta[]=aesthetic%7Ctyped</a:t>
            </a:r>
            <a:endParaRPr lang="hu-H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u-H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02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65341A-1F21-4312-BA85-1305E9EE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63791"/>
            <a:ext cx="5128260" cy="2900060"/>
          </a:xfrm>
        </p:spPr>
        <p:txBody>
          <a:bodyPr>
            <a:normAutofit/>
          </a:bodyPr>
          <a:lstStyle/>
          <a:p>
            <a:r>
              <a:rPr lang="hu-HU" dirty="0" err="1">
                <a:latin typeface="Bahnschrift Condensed" panose="020B0502040204020203" pitchFamily="34" charset="0"/>
              </a:rPr>
              <a:t>This</a:t>
            </a:r>
            <a:r>
              <a:rPr lang="hu-HU" dirty="0">
                <a:latin typeface="Bahnschrift Condensed" panose="020B0502040204020203" pitchFamily="34" charset="0"/>
              </a:rPr>
              <a:t> </a:t>
            </a:r>
            <a:r>
              <a:rPr lang="hu-HU" dirty="0" err="1">
                <a:latin typeface="Bahnschrift Condensed" panose="020B0502040204020203" pitchFamily="34" charset="0"/>
              </a:rPr>
              <a:t>book</a:t>
            </a:r>
            <a:r>
              <a:rPr lang="hu-HU" dirty="0">
                <a:latin typeface="Bahnschrift Condensed" panose="020B0502040204020203" pitchFamily="34" charset="0"/>
              </a:rPr>
              <a:t> has </a:t>
            </a:r>
            <a:r>
              <a:rPr lang="hu-HU" dirty="0" err="1">
                <a:latin typeface="Bahnschrift Condensed" panose="020B0502040204020203" pitchFamily="34" charset="0"/>
              </a:rPr>
              <a:t>been</a:t>
            </a:r>
            <a:r>
              <a:rPr lang="hu-HU" dirty="0">
                <a:latin typeface="Bahnschrift Condensed" panose="020B0502040204020203" pitchFamily="34" charset="0"/>
              </a:rPr>
              <a:t> filmed </a:t>
            </a:r>
            <a:r>
              <a:rPr lang="hu-HU" dirty="0" err="1">
                <a:latin typeface="Bahnschrift Condensed" panose="020B0502040204020203" pitchFamily="34" charset="0"/>
              </a:rPr>
              <a:t>as</a:t>
            </a:r>
            <a:r>
              <a:rPr lang="hu-HU" dirty="0">
                <a:latin typeface="Bahnschrift Condensed" panose="020B0502040204020203" pitchFamily="34" charset="0"/>
              </a:rPr>
              <a:t> a series.</a:t>
            </a:r>
            <a:br>
              <a:rPr lang="en-US" dirty="0">
                <a:latin typeface="Bahnschrift Condensed" panose="020B0502040204020203" pitchFamily="34" charset="0"/>
              </a:rPr>
            </a:br>
            <a:endParaRPr lang="hu-HU" dirty="0"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***Spoiler Alert: If you have not read Drums of Autumn or you just don’t want to be spoiled about this period of the show, it is best to skip this post!*** Filming finally started in Dunure for Out…">
            <a:extLst>
              <a:ext uri="{FF2B5EF4-FFF2-40B4-BE49-F238E27FC236}">
                <a16:creationId xmlns:a16="http://schemas.microsoft.com/office/drawing/2014/main" id="{271F7FC9-7CBB-441B-9C40-96AA1DDF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51" y="3326368"/>
            <a:ext cx="22383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hind the scened">
            <a:extLst>
              <a:ext uri="{FF2B5EF4-FFF2-40B4-BE49-F238E27FC236}">
                <a16:creationId xmlns:a16="http://schemas.microsoft.com/office/drawing/2014/main" id="{59210E5A-3001-4E72-A98D-B59AA76EB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50" y="606790"/>
            <a:ext cx="3179196" cy="564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*NEW* Pics of Sam and Cait filming Outlander S2 in Prague (9/12/15) – SamCaitLife">
            <a:extLst>
              <a:ext uri="{FF2B5EF4-FFF2-40B4-BE49-F238E27FC236}">
                <a16:creationId xmlns:a16="http://schemas.microsoft.com/office/drawing/2014/main" id="{EAA1C759-6672-4E04-AB8E-526AE753C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1" b="1"/>
          <a:stretch/>
        </p:blipFill>
        <p:spPr bwMode="auto">
          <a:xfrm>
            <a:off x="9254270" y="0"/>
            <a:ext cx="2238375" cy="354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01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065A60-DDD6-4154-941F-66828597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472" y="167425"/>
            <a:ext cx="5005857" cy="6320314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These are the hallmarks of Diana </a:t>
            </a:r>
            <a:r>
              <a:rPr lang="en-US" dirty="0" err="1">
                <a:latin typeface="Bahnschrift Condensed" panose="020B0502040204020203" pitchFamily="34" charset="0"/>
              </a:rPr>
              <a:t>Gabaldon’s</a:t>
            </a:r>
            <a:r>
              <a:rPr lang="en-US" dirty="0">
                <a:latin typeface="Bahnschrift Condensed" panose="020B0502040204020203" pitchFamily="34" charset="0"/>
              </a:rPr>
              <a:t> work. Her New York Times bestselling Outlander novels have earned the praise of critics and captured the hearts of millions of fans</a:t>
            </a:r>
            <a:r>
              <a:rPr lang="hu-HU" dirty="0">
                <a:latin typeface="Bahnschrift Condensed" panose="020B0502040204020203" pitchFamily="34" charset="0"/>
              </a:rPr>
              <a:t>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A0784B1-AFE7-4861-BCDA-D51EE0C8A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7342D"/>
              </a:clrFrom>
              <a:clrTo>
                <a:srgbClr val="37342D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4" y="-308563"/>
            <a:ext cx="4843574" cy="85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OOK A NOVEL VACATION IN 2020 - Avalon Waterways Blog">
            <a:extLst>
              <a:ext uri="{FF2B5EF4-FFF2-40B4-BE49-F238E27FC236}">
                <a16:creationId xmlns:a16="http://schemas.microsoft.com/office/drawing/2014/main" id="{B89481D2-3D92-46B9-9054-902BE86E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1" y="1517832"/>
            <a:ext cx="58293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9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2CD149-7F78-4C8B-A8B9-E79679D3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54" y="114888"/>
            <a:ext cx="6593983" cy="3425615"/>
          </a:xfrm>
        </p:spPr>
        <p:txBody>
          <a:bodyPr>
            <a:normAutofit fontScale="90000"/>
          </a:bodyPr>
          <a:lstStyle/>
          <a:p>
            <a:pPr algn="just"/>
            <a:r>
              <a:rPr lang="en-US">
                <a:latin typeface="Gabriola" panose="04040605051002020D02" pitchFamily="82" charset="0"/>
              </a:rPr>
              <a:t>Here is the story that started it all, introducing two remarkable characters, Claire Beauchamp Randall and Jamie Fraser, in a spellbinding novel of passion and history that combines exhilarating adventure with a love story for the ages.</a:t>
            </a:r>
            <a:endParaRPr lang="hu-HU">
              <a:latin typeface="Gabriola" panose="04040605051002020D02" pitchFamily="82" charset="0"/>
            </a:endParaRPr>
          </a:p>
        </p:txBody>
      </p:sp>
      <p:pic>
        <p:nvPicPr>
          <p:cNvPr id="4098" name="Picture 2" descr="Ez a következő képét tartalmazza: {{ pinTitle }}">
            <a:extLst>
              <a:ext uri="{FF2B5EF4-FFF2-40B4-BE49-F238E27FC236}">
                <a16:creationId xmlns:a16="http://schemas.microsoft.com/office/drawing/2014/main" id="{CF084595-2FB9-4865-B5F2-581DAE90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4262" y="1986329"/>
            <a:ext cx="2998461" cy="62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76517C7D-FC80-4E66-AF14-0E6DE12C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711" y="-1469158"/>
            <a:ext cx="4407157" cy="948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8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BBE8B6-3BAE-4C87-8B89-36A28479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502" y="545746"/>
            <a:ext cx="5522030" cy="2240915"/>
          </a:xfrm>
        </p:spPr>
        <p:txBody>
          <a:bodyPr>
            <a:normAutofit fontScale="90000"/>
          </a:bodyPr>
          <a:lstStyle/>
          <a:p>
            <a:r>
              <a:rPr lang="hu-HU" dirty="0" err="1">
                <a:latin typeface="Bahnschrift Condensed" panose="020B0502040204020203" pitchFamily="34" charset="0"/>
              </a:rPr>
              <a:t>Scottish</a:t>
            </a:r>
            <a:r>
              <a:rPr lang="hu-HU" dirty="0">
                <a:latin typeface="Bahnschrift Condensed" panose="020B0502040204020203" pitchFamily="34" charset="0"/>
              </a:rPr>
              <a:t> </a:t>
            </a:r>
            <a:r>
              <a:rPr lang="hu-HU" dirty="0" err="1">
                <a:latin typeface="Bahnschrift Condensed" panose="020B0502040204020203" pitchFamily="34" charset="0"/>
              </a:rPr>
              <a:t>Highlands</a:t>
            </a:r>
            <a:r>
              <a:rPr lang="hu-HU" dirty="0">
                <a:latin typeface="Bahnschrift Condensed" panose="020B0502040204020203" pitchFamily="34" charset="0"/>
              </a:rPr>
              <a:t> (1945) </a:t>
            </a:r>
            <a:r>
              <a:rPr lang="hu-HU" dirty="0" err="1">
                <a:latin typeface="Bahnschrift Condensed" panose="020B0502040204020203" pitchFamily="34" charset="0"/>
              </a:rPr>
              <a:t>Claire</a:t>
            </a:r>
            <a:r>
              <a:rPr lang="hu-HU" dirty="0">
                <a:latin typeface="Bahnschrift Condensed" panose="020B0502040204020203" pitchFamily="34" charset="0"/>
              </a:rPr>
              <a:t> </a:t>
            </a:r>
            <a:r>
              <a:rPr lang="hu-HU" dirty="0" err="1">
                <a:latin typeface="Bahnschrift Condensed" panose="020B0502040204020203" pitchFamily="34" charset="0"/>
              </a:rPr>
              <a:t>suddenly</a:t>
            </a:r>
            <a:r>
              <a:rPr lang="hu-HU" dirty="0">
                <a:latin typeface="Bahnschrift Condensed" panose="020B0502040204020203" pitchFamily="34" charset="0"/>
              </a:rPr>
              <a:t> </a:t>
            </a:r>
            <a:r>
              <a:rPr lang="hu-HU" dirty="0" err="1">
                <a:latin typeface="Bahnschrift Condensed" panose="020B0502040204020203" pitchFamily="34" charset="0"/>
              </a:rPr>
              <a:t>disappeared</a:t>
            </a:r>
            <a:r>
              <a:rPr lang="hu-HU" dirty="0">
                <a:latin typeface="Bahnschrift Condensed" panose="020B0502040204020203" pitchFamily="34" charset="0"/>
              </a:rPr>
              <a:t> and </a:t>
            </a:r>
            <a:r>
              <a:rPr lang="hu-HU" dirty="0" err="1">
                <a:latin typeface="Bahnschrift Condensed" panose="020B0502040204020203" pitchFamily="34" charset="0"/>
              </a:rPr>
              <a:t>woke</a:t>
            </a:r>
            <a:r>
              <a:rPr lang="hu-HU" dirty="0">
                <a:latin typeface="Bahnschrift Condensed" panose="020B0502040204020203" pitchFamily="34" charset="0"/>
              </a:rPr>
              <a:t> </a:t>
            </a:r>
            <a:r>
              <a:rPr lang="hu-HU" dirty="0" err="1">
                <a:latin typeface="Bahnschrift Condensed" panose="020B0502040204020203" pitchFamily="34" charset="0"/>
              </a:rPr>
              <a:t>up</a:t>
            </a:r>
            <a:r>
              <a:rPr lang="hu-HU" dirty="0">
                <a:latin typeface="Bahnschrift Condensed" panose="020B0502040204020203" pitchFamily="34" charset="0"/>
              </a:rPr>
              <a:t> </a:t>
            </a:r>
            <a:r>
              <a:rPr lang="hu-HU" dirty="0" err="1">
                <a:latin typeface="Bahnschrift Condensed" panose="020B0502040204020203" pitchFamily="34" charset="0"/>
              </a:rPr>
              <a:t>in</a:t>
            </a:r>
            <a:r>
              <a:rPr lang="hu-HU" dirty="0">
                <a:latin typeface="Bahnschrift Condensed" panose="020B0502040204020203" pitchFamily="34" charset="0"/>
              </a:rPr>
              <a:t> 1743.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4C4459DF-4A5B-4D4E-ABD9-5EF44484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2" y="210288"/>
            <a:ext cx="379095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FF90FEE-12F7-4250-B813-19D18383DB11}"/>
              </a:ext>
            </a:extLst>
          </p:cNvPr>
          <p:cNvSpPr txBox="1"/>
          <p:nvPr/>
        </p:nvSpPr>
        <p:spPr>
          <a:xfrm>
            <a:off x="446468" y="5338603"/>
            <a:ext cx="504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>
                <a:latin typeface="Gabriola" panose="04040605051002020D02" pitchFamily="82" charset="0"/>
              </a:rPr>
              <a:t>„You are blood of my blood, and Bone of my Bone. I give you my body, than we Two might be one”</a:t>
            </a:r>
          </a:p>
        </p:txBody>
      </p:sp>
      <p:pic>
        <p:nvPicPr>
          <p:cNvPr id="5136" name="Picture 16">
            <a:extLst>
              <a:ext uri="{FF2B5EF4-FFF2-40B4-BE49-F238E27FC236}">
                <a16:creationId xmlns:a16="http://schemas.microsoft.com/office/drawing/2014/main" id="{F40308AF-2CD6-4883-8203-0D4F9A03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72" y="3150175"/>
            <a:ext cx="53721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9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1C9B5A-43DB-4309-BB8F-8F2CDCF6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88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latin typeface="Bahnschrift Condensed" panose="020B0502040204020203" pitchFamily="34" charset="0"/>
              </a:rPr>
              <a:t>James Mackenzie </a:t>
            </a:r>
            <a:r>
              <a:rPr lang="hu-HU" sz="4800" dirty="0" err="1">
                <a:latin typeface="Bahnschrift Condensed" panose="020B0502040204020203" pitchFamily="34" charset="0"/>
              </a:rPr>
              <a:t>Fraser</a:t>
            </a:r>
            <a:endParaRPr lang="hu-HU" sz="4800" dirty="0">
              <a:latin typeface="Bahnschrift Condensed" panose="020B0502040204020203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181D891-2B9E-476B-A1C7-1C4CA7D11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err="1">
                <a:latin typeface="Gabriola" panose="04040605051002020D02" pitchFamily="82" charset="0"/>
              </a:rPr>
              <a:t>Strapping</a:t>
            </a:r>
            <a:r>
              <a:rPr lang="hu-HU">
                <a:latin typeface="Gabriola" panose="04040605051002020D02" pitchFamily="82" charset="0"/>
              </a:rPr>
              <a:t> </a:t>
            </a:r>
            <a:r>
              <a:rPr lang="hu-HU" err="1">
                <a:latin typeface="Gabriola" panose="04040605051002020D02" pitchFamily="82" charset="0"/>
              </a:rPr>
              <a:t>young</a:t>
            </a:r>
            <a:r>
              <a:rPr lang="hu-HU">
                <a:latin typeface="Gabriola" panose="04040605051002020D02" pitchFamily="82" charset="0"/>
              </a:rPr>
              <a:t> </a:t>
            </a:r>
            <a:r>
              <a:rPr lang="hu-HU" err="1">
                <a:latin typeface="Gabriola" panose="04040605051002020D02" pitchFamily="82" charset="0"/>
              </a:rPr>
              <a:t>Scottish</a:t>
            </a:r>
            <a:r>
              <a:rPr lang="hu-HU">
                <a:latin typeface="Gabriola" panose="04040605051002020D02" pitchFamily="82" charset="0"/>
              </a:rPr>
              <a:t> </a:t>
            </a:r>
            <a:r>
              <a:rPr lang="hu-HU" err="1">
                <a:latin typeface="Gabriola" panose="04040605051002020D02" pitchFamily="82" charset="0"/>
              </a:rPr>
              <a:t>redhead</a:t>
            </a:r>
            <a:endParaRPr lang="hu-HU">
              <a:latin typeface="Gabriola" panose="04040605051002020D02" pitchFamily="82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E5AD90D-38A7-4680-9910-7088089D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17" y="0"/>
            <a:ext cx="4564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9A502FB-6561-4A2F-89D0-3F136EB2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b="25663"/>
          <a:stretch/>
        </p:blipFill>
        <p:spPr bwMode="auto">
          <a:xfrm>
            <a:off x="1020114" y="2150772"/>
            <a:ext cx="5372100" cy="41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98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F161EC-6AFD-4384-AF69-745EE971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>
                <a:latin typeface="Bahnschrift Condensed" panose="020B0502040204020203" pitchFamily="34" charset="0"/>
              </a:rPr>
              <a:t>Claire </a:t>
            </a:r>
            <a:r>
              <a:rPr lang="hu-HU" sz="4800" err="1">
                <a:latin typeface="Bahnschrift Condensed" panose="020B0502040204020203" pitchFamily="34" charset="0"/>
              </a:rPr>
              <a:t>Beauchamp</a:t>
            </a:r>
            <a:endParaRPr lang="hu-HU" sz="4800">
              <a:latin typeface="Bahnschrift Condensed" panose="020B0502040204020203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FB414C-0892-47C0-BB44-8111CF97F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9723"/>
            <a:ext cx="10515600" cy="481012"/>
          </a:xfrm>
        </p:spPr>
        <p:txBody>
          <a:bodyPr/>
          <a:lstStyle/>
          <a:p>
            <a:pPr marL="0" indent="0">
              <a:buNone/>
            </a:pPr>
            <a:r>
              <a:rPr lang="hu-HU">
                <a:latin typeface="Gabriola" panose="04040605051002020D02" pitchFamily="82" charset="0"/>
              </a:rPr>
              <a:t>British </a:t>
            </a:r>
            <a:r>
              <a:rPr lang="hu-HU" err="1">
                <a:latin typeface="Gabriola" panose="04040605051002020D02" pitchFamily="82" charset="0"/>
              </a:rPr>
              <a:t>nurse</a:t>
            </a:r>
            <a:endParaRPr lang="hu-HU">
              <a:latin typeface="Gabriola" panose="04040605051002020D02" pitchFamily="82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674E2A5-132F-4C42-9E80-31BE4D1D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66" y="-967341"/>
            <a:ext cx="4604912" cy="817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44ACE90D-23D0-4E92-97F7-3C37F8ED9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60" b="31452"/>
          <a:stretch/>
        </p:blipFill>
        <p:spPr bwMode="auto">
          <a:xfrm>
            <a:off x="838200" y="2073275"/>
            <a:ext cx="589745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15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61AAB5-8BA1-472A-B36E-881001E7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822485"/>
            <a:ext cx="10515600" cy="777875"/>
          </a:xfrm>
        </p:spPr>
        <p:txBody>
          <a:bodyPr>
            <a:noAutofit/>
          </a:bodyPr>
          <a:lstStyle/>
          <a:p>
            <a:r>
              <a:rPr lang="hu-HU" sz="4800">
                <a:latin typeface="Bahnschrift Condensed" panose="020B0502040204020203" pitchFamily="34" charset="0"/>
              </a:rPr>
              <a:t>Jonathan </a:t>
            </a:r>
            <a:r>
              <a:rPr lang="hu-HU" sz="4800" err="1">
                <a:latin typeface="Bahnschrift Condensed" panose="020B0502040204020203" pitchFamily="34" charset="0"/>
              </a:rPr>
              <a:t>Randall</a:t>
            </a:r>
            <a:r>
              <a:rPr lang="hu-HU" sz="4800">
                <a:latin typeface="Bahnschrift Condensed" panose="020B0502040204020203" pitchFamily="34" charset="0"/>
              </a:rPr>
              <a:t> </a:t>
            </a:r>
            <a:br>
              <a:rPr lang="hu-HU" sz="4800"/>
            </a:br>
            <a:endParaRPr lang="hu-HU" sz="480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4E2686-5731-45DC-BB3A-5A2420F7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294871"/>
            <a:ext cx="10515600" cy="4146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err="1">
                <a:latin typeface="Gabriola" panose="04040605051002020D02" pitchFamily="82" charset="0"/>
              </a:rPr>
              <a:t>Primary</a:t>
            </a:r>
            <a:r>
              <a:rPr lang="hu-HU">
                <a:latin typeface="Gabriola" panose="04040605051002020D02" pitchFamily="82" charset="0"/>
              </a:rPr>
              <a:t> villian(„Black Jack”)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03831F1-6506-46AA-AD7B-4A57DBE06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95" y="-86903"/>
            <a:ext cx="5619621" cy="703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utlander: Tobias Menzies Explains Black Jack&amp;#39;s Violent Reaction - IGN">
            <a:extLst>
              <a:ext uri="{FF2B5EF4-FFF2-40B4-BE49-F238E27FC236}">
                <a16:creationId xmlns:a16="http://schemas.microsoft.com/office/drawing/2014/main" id="{CCFBE944-52AF-4087-82C3-660B25861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16298"/>
          <a:stretch/>
        </p:blipFill>
        <p:spPr bwMode="auto">
          <a:xfrm>
            <a:off x="438150" y="1877270"/>
            <a:ext cx="4838700" cy="45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65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9B577A-2ECE-4962-AB09-1A422A5D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2461419"/>
            <a:ext cx="863346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n-US">
                <a:latin typeface="+mn-lt"/>
              </a:rPr>
              <a:t>The story is not over yet so far 9 books are ready but there will be a sequel. I hope you like the story that caught me.</a:t>
            </a:r>
            <a:br>
              <a:rPr lang="en-US"/>
            </a:br>
            <a:br>
              <a:rPr lang="en-US"/>
            </a:br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FEB7839-F48A-48F6-9737-267EE5B0421B}"/>
              </a:ext>
            </a:extLst>
          </p:cNvPr>
          <p:cNvSpPr txBox="1"/>
          <p:nvPr/>
        </p:nvSpPr>
        <p:spPr>
          <a:xfrm>
            <a:off x="2571750" y="4396581"/>
            <a:ext cx="7048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latin typeface="Bahnschrift Condensed" panose="020B0502040204020203" pitchFamily="34" charset="0"/>
              </a:rPr>
              <a:t>Thank you for your attention!</a:t>
            </a:r>
            <a:endParaRPr lang="hu-HU" sz="4800">
              <a:latin typeface="Bahnschrift Condensed" panose="020B0502040204020203" pitchFamily="34" charset="0"/>
            </a:endParaRPr>
          </a:p>
        </p:txBody>
      </p:sp>
      <p:pic>
        <p:nvPicPr>
          <p:cNvPr id="4" name="Kép 3" descr="248394295_4348118658603706_312232371265913140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87257" y="5394960"/>
            <a:ext cx="3170886" cy="1178559"/>
          </a:xfrm>
          <a:prstGeom prst="rect">
            <a:avLst/>
          </a:prstGeom>
        </p:spPr>
      </p:pic>
      <p:pic>
        <p:nvPicPr>
          <p:cNvPr id="6" name="Kép 5" descr="erasmus+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" y="4130040"/>
            <a:ext cx="216408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08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313</Words>
  <Application>Microsoft Office PowerPoint</Application>
  <PresentationFormat>Szélesvásznú</PresentationFormat>
  <Paragraphs>22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Arial</vt:lpstr>
      <vt:lpstr>Bahnschrift Condensed</vt:lpstr>
      <vt:lpstr>Calibri</vt:lpstr>
      <vt:lpstr>Calibri Light</vt:lpstr>
      <vt:lpstr>Gabriola</vt:lpstr>
      <vt:lpstr>Office-téma</vt:lpstr>
      <vt:lpstr>Outlander</vt:lpstr>
      <vt:lpstr>This book has been filmed as a series. </vt:lpstr>
      <vt:lpstr>These are the hallmarks of Diana Gabaldon’s work. Her New York Times bestselling Outlander novels have earned the praise of critics and captured the hearts of millions of fans.</vt:lpstr>
      <vt:lpstr>Here is the story that started it all, introducing two remarkable characters, Claire Beauchamp Randall and Jamie Fraser, in a spellbinding novel of passion and history that combines exhilarating adventure with a love story for the ages.</vt:lpstr>
      <vt:lpstr>Scottish Highlands (1945) Claire suddenly disappeared and woke up in 1743.</vt:lpstr>
      <vt:lpstr>James Mackenzie Fraser</vt:lpstr>
      <vt:lpstr>Claire Beauchamp</vt:lpstr>
      <vt:lpstr>Jonathan Randall  </vt:lpstr>
      <vt:lpstr>The story is not over yet so far 9 books are ready but there will be a sequel. I hope you like the story that caught me. 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Outlander</dc:title>
  <dc:creator>Reni Kis</dc:creator>
  <cp:lastModifiedBy>O365 felhasználó</cp:lastModifiedBy>
  <cp:revision>5</cp:revision>
  <dcterms:created xsi:type="dcterms:W3CDTF">2022-01-08T08:38:48Z</dcterms:created>
  <dcterms:modified xsi:type="dcterms:W3CDTF">2022-05-20T07:16:10Z</dcterms:modified>
</cp:coreProperties>
</file>