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8" autoAdjust="0"/>
    <p:restoredTop sz="94660"/>
  </p:normalViewPr>
  <p:slideViewPr>
    <p:cSldViewPr snapToGrid="0">
      <p:cViewPr varScale="1">
        <p:scale>
          <a:sx n="50" d="100"/>
          <a:sy n="50" d="100"/>
        </p:scale>
        <p:origin x="-566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9BF00F9-B072-D6A6-6843-1E99A8CF5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996CADCF-9B2A-1BC8-EAD3-D1CB0A7E7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201602D0-BD3A-763F-4C7B-4AD8F1A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D199D273-D05A-9498-00B1-BD92B9BE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4076DB86-EFE9-6598-8138-3C227394C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0155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FD4A4C3F-B879-5331-289C-DEAFC4E0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CD9B5205-353D-11F4-A494-09C7868EF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89AF66E9-7E55-9F87-A9B0-CF5C103B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2CC913C1-0820-CC94-9AEF-27469302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C6DC69ED-716B-EE08-6871-BE274A1C8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50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xmlns="" id="{476771AB-27B2-290D-9AC5-A722C0427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xmlns="" id="{0A8C1861-A8C9-ECC1-B01E-D4160F435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D7821AFF-4F95-E8C9-4309-6CCAC2DD1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7765D52C-CE81-42B5-552C-61FF02762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423124EC-1920-07E3-C541-608233FA1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3999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DE8B7D4-F152-9BF3-D0AE-B032A3594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15F899F5-5369-023F-BFDD-98C70A1ED8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944A029F-CE26-3468-DC3E-473757762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779374BE-5298-6727-72BD-635B35B05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E03606B2-53BE-62F6-21C5-6EACF6965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1936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86D59BF-81BD-B788-9D0A-CA53E9C50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69720D26-3A22-5D84-95CA-A088226B9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B0B74E15-2F16-B2F5-A51A-A4E5FD0E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F4580B3E-526E-CD54-145F-04CDC3889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FB4C0E1E-345D-6307-F2D4-B6FCB9F8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65894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9201C62-BFDE-8435-5440-BD78631D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3B228377-A4BB-DB7D-2C4C-D3A149514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7D93F5F6-ECC2-956E-13B7-A0763C964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17749144-B585-B4B3-DE86-62EF2AEA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59697B5C-8FC1-E95F-62E6-B9EBD847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CD994C2E-F4DE-B455-1954-531B6A72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2341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58DC2D3-C9C2-A033-A0C3-8FEFE936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F907CFE6-D118-250F-227C-3F2255543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xmlns="" id="{9DDB183A-0475-10E6-8FA9-A8812757B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xmlns="" id="{9F113E28-2B39-EE3E-47D6-24BF7BE92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xmlns="" id="{EF19C125-F0B6-5BA6-1D51-145EBFBE4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54C569FF-AC16-CB68-75B0-60F56C6F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E0C21F23-AFE6-32CE-F2E5-9CC4ABB3F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4F208571-2C9F-857E-7067-D07DD5D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5881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EA705C96-AE2D-08D2-8832-2877458B4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59D1D259-539C-3BF0-649C-3C85A57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40D411FD-1475-BFBD-BE5B-CD416CFC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670EA661-8DE0-15DB-1B10-815D1F1D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56918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1E7CA2CB-9818-2D15-99D3-84380B3F4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7FDF6B6D-B2CF-557C-C36B-769405B9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2077B50A-FDEC-80D5-C4F2-8456AF36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78896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BD5D83A-A8D6-A710-D184-D12B4A415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630D5162-A9C8-1C5E-31D6-5E861BF25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E3C3B4FF-D7A3-C86B-AB5E-82F3BBD2D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57C244FF-6145-822F-53A3-574C28E82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DFE46913-F6B7-15E5-1C54-A15C53D1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08E86C00-9738-370A-BB79-663A6F88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0195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128DEA45-784F-73D7-74D6-4DF2EB4F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xmlns="" id="{87A3AA63-53AF-EA97-EC55-77000BD0F1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xmlns="" id="{66EB5044-5A77-C125-C596-4E056FE24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4E693F2A-3042-EF80-D882-3A715D9E2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AA19FD81-A230-C533-8468-A4939F9F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878556C6-2018-1BE3-FE37-5DCCA83A6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997720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xmlns="" id="{D4B6AB47-C6D2-C1D5-EA1E-C60D7CA6A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xmlns="" id="{23355958-5A76-95E3-AE1F-005265A51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032D9394-3574-AF31-8549-6322048EC3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52DCA-A5A0-4F56-B7A2-2865FAE2981B}" type="datetimeFigureOut">
              <a:rPr lang="hu-HU" smtClean="0"/>
              <a:pPr/>
              <a:t>2022.05.19.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4D1ABD0C-48BC-69AE-BCBB-CC1550ADB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38B67871-FED2-D62D-E158-C68D99FDC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03C70-67AB-448F-82AA-15A34CA0547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52115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ltic region Archives - Page 12 of 12 - Daily News Hungary">
            <a:extLst>
              <a:ext uri="{FF2B5EF4-FFF2-40B4-BE49-F238E27FC236}">
                <a16:creationId xmlns:a16="http://schemas.microsoft.com/office/drawing/2014/main" xmlns="" id="{99586C29-E39B-640F-CFC4-FAFFAF375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992" b="89924" l="5291" r="91323">
                        <a14:foregroundMark x1="40952" y1="32515" x2="38360" y2="13633"/>
                        <a14:foregroundMark x1="38360" y1="13633" x2="45344" y2="12532"/>
                        <a14:foregroundMark x1="84662" y1="28338" x2="89365" y2="30229"/>
                        <a14:foregroundMark x1="45344" y1="12532" x2="65224" y2="20524"/>
                        <a14:foregroundMark x1="89365" y1="30229" x2="93069" y2="36410"/>
                        <a14:foregroundMark x1="93069" y1="36410" x2="91429" y2="42845"/>
                        <a14:foregroundMark x1="91429" y1="42845" x2="92698" y2="55292"/>
                        <a14:foregroundMark x1="92698" y1="55292" x2="91323" y2="81880"/>
                        <a14:foregroundMark x1="91323" y1="81880" x2="88769" y2="84263"/>
                        <a14:foregroundMark x1="82229" y1="81396" x2="54868" y2="77900"/>
                        <a14:foregroundMark x1="52646" y1="36240" x2="91111" y2="48349"/>
                        <a14:foregroundMark x1="91111" y1="48349" x2="91217" y2="63760"/>
                        <a14:foregroundMark x1="91217" y1="63760" x2="79841" y2="68163"/>
                        <a14:foregroundMark x1="79841" y1="68163" x2="56296" y2="58510"/>
                        <a14:foregroundMark x1="56296" y1="58510" x2="52910" y2="42845"/>
                        <a14:foregroundMark x1="52910" y1="42845" x2="53280" y2="36494"/>
                        <a14:foregroundMark x1="89630" y1="49619" x2="71270" y2="62066"/>
                        <a14:foregroundMark x1="71270" y1="62066" x2="70899" y2="62066"/>
                        <a14:foregroundMark x1="58624" y1="39797" x2="73069" y2="60796"/>
                        <a14:foregroundMark x1="69735" y1="43522" x2="79365" y2="65453"/>
                        <a14:foregroundMark x1="79365" y1="65453" x2="80000" y2="65792"/>
                        <a14:foregroundMark x1="84286" y1="45216" x2="79206" y2="55123"/>
                        <a14:foregroundMark x1="79206" y1="55123" x2="60317" y2="55546"/>
                        <a14:foregroundMark x1="60317" y1="55546" x2="55767" y2="38781"/>
                        <a14:foregroundMark x1="5397" y1="15665" x2="10053" y2="37426"/>
                        <a14:foregroundMark x1="10053" y1="37426" x2="9577" y2="49280"/>
                        <a14:foregroundMark x1="5872" y1="72236" x2="5450" y2="74852"/>
                        <a14:foregroundMark x1="8362" y1="56808" x2="8042" y2="58793"/>
                        <a14:foregroundMark x1="9577" y1="49280" x2="8446" y2="56286"/>
                        <a14:foregroundMark x1="5155" y1="74685" x2="9947" y2="77392"/>
                        <a14:foregroundMark x1="5450" y1="74852" x2="5148" y2="74681"/>
                        <a14:foregroundMark x1="9947" y1="77392" x2="12646" y2="66977"/>
                        <a14:foregroundMark x1="12646" y1="66977" x2="11905" y2="29551"/>
                        <a14:foregroundMark x1="11905" y1="29551" x2="9683" y2="21423"/>
                        <a14:foregroundMark x1="9683" y1="21423" x2="5767" y2="16173"/>
                        <a14:foregroundMark x1="5767" y1="16173" x2="5291" y2="16003"/>
                        <a14:foregroundMark x1="89259" y1="70449" x2="88942" y2="60373"/>
                        <a14:foregroundMark x1="88942" y1="60373" x2="84444" y2="51566"/>
                        <a14:foregroundMark x1="84444" y1="51566" x2="78148" y2="64860"/>
                        <a14:foregroundMark x1="78148" y1="64860" x2="81164" y2="69179"/>
                        <a14:foregroundMark x1="87672" y1="48772" x2="43545" y2="29297"/>
                        <a14:foregroundMark x1="43545" y1="29297" x2="42116" y2="21931"/>
                        <a14:foregroundMark x1="42116" y1="21931" x2="66917" y2="22413"/>
                        <a14:foregroundMark x1="78267" y1="27605" x2="88095" y2="36410"/>
                        <a14:foregroundMark x1="88095" y1="36410" x2="88995" y2="44877"/>
                        <a14:foregroundMark x1="88995" y1="44877" x2="87937" y2="49619"/>
                        <a14:backgroundMark x1="65820" y1="19136" x2="77143" y2="26080"/>
                        <a14:backgroundMark x1="77143" y1="26080" x2="84021" y2="27519"/>
                        <a14:backgroundMark x1="70476" y1="23709" x2="65132" y2="20237"/>
                        <a14:backgroundMark x1="82751" y1="27688" x2="84921" y2="27688"/>
                        <a14:backgroundMark x1="81799" y1="82896" x2="86772" y2="84081"/>
                        <a14:backgroundMark x1="86772" y1="84081" x2="89365" y2="86452"/>
                        <a14:backgroundMark x1="88995" y1="85436" x2="82593" y2="82472"/>
                        <a14:backgroundMark x1="5026" y1="74598" x2="7989" y2="58510"/>
                        <a14:backgroundMark x1="7989" y1="58764" x2="4762" y2="72904"/>
                        <a14:backgroundMark x1="5397" y1="73582" x2="5767" y2="71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0956" y="1226166"/>
            <a:ext cx="7050087" cy="44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xmlns="" id="{7916D8C8-6784-A731-A387-1C75F7031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7775"/>
            <a:ext cx="9144000" cy="1822450"/>
          </a:xfrm>
        </p:spPr>
        <p:txBody>
          <a:bodyPr/>
          <a:lstStyle/>
          <a:p>
            <a:r>
              <a:rPr lang="en-US" b="1" dirty="0">
                <a:latin typeface="Papyrus" panose="03070502060502030205" pitchFamily="66" charset="0"/>
              </a:rPr>
              <a:t>Lithuanian Hungarian relations in the past</a:t>
            </a:r>
            <a:endParaRPr lang="hu-HU" b="1" dirty="0">
              <a:latin typeface="Papyrus" panose="03070502060502030205" pitchFamily="66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AF9ECA2-F884-F2C9-A921-12E880856E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7021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8CAC647-6092-5E35-9144-B4080880D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apyrus" panose="03070502060502030205" pitchFamily="66" charset="0"/>
              </a:rPr>
              <a:t>Before the real creation of the two countries</a:t>
            </a:r>
            <a:endParaRPr lang="hu-HU" b="1" dirty="0">
              <a:latin typeface="Papyrus" panose="03070502060502030205" pitchFamily="66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70A5EFE-ACF3-BD93-785B-EFEA0A89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91275" cy="4351338"/>
          </a:xfrm>
        </p:spPr>
        <p:txBody>
          <a:bodyPr/>
          <a:lstStyle/>
          <a:p>
            <a:r>
              <a:rPr lang="en-US" dirty="0">
                <a:latin typeface="Papyrus" panose="03070502060502030205" pitchFamily="66" charset="0"/>
              </a:rPr>
              <a:t>Trade relations between the two countries</a:t>
            </a:r>
            <a:endParaRPr lang="hu-HU" dirty="0">
              <a:latin typeface="Papyrus" panose="03070502060502030205" pitchFamily="66" charset="0"/>
            </a:endParaRPr>
          </a:p>
          <a:p>
            <a:pPr lvl="1"/>
            <a:r>
              <a:rPr lang="hu-HU" dirty="0" err="1">
                <a:latin typeface="Papyrus" panose="03070502060502030205" pitchFamily="66" charset="0"/>
              </a:rPr>
              <a:t>Amber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Road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en-US" dirty="0">
                <a:latin typeface="Papyrus" panose="03070502060502030205" pitchFamily="66" charset="0"/>
              </a:rPr>
              <a:t>Military alliance in the time of Charles Robert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en-US" dirty="0">
                <a:latin typeface="Papyrus" panose="03070502060502030205" pitchFamily="66" charset="0"/>
              </a:rPr>
              <a:t>Christian State In the time of</a:t>
            </a:r>
            <a:r>
              <a:rPr lang="hu-HU" dirty="0">
                <a:latin typeface="Papyrus" panose="03070502060502030205" pitchFamily="66" charset="0"/>
              </a:rPr>
              <a:t> II.</a:t>
            </a:r>
            <a:r>
              <a:rPr lang="en-US" dirty="0">
                <a:latin typeface="Papyrus" panose="03070502060502030205" pitchFamily="66" charset="0"/>
              </a:rPr>
              <a:t> </a:t>
            </a:r>
            <a:r>
              <a:rPr lang="en-US" dirty="0" err="1">
                <a:latin typeface="Papyrus" panose="03070502060502030205" pitchFamily="66" charset="0"/>
              </a:rPr>
              <a:t>Ulászló</a:t>
            </a:r>
            <a:endParaRPr lang="hu-HU" dirty="0">
              <a:latin typeface="Papyrus" panose="03070502060502030205" pitchFamily="66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4BCFEA1B-B892-237A-9204-1B063C900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2390" y="1410135"/>
            <a:ext cx="3486148" cy="508274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29EA7CED-DB16-6AF5-C867-6147ECB67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97694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948CE90A-4E75-0152-6735-848F3B581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>
                <a:latin typeface="Papyrus" panose="03070502060502030205" pitchFamily="66" charset="0"/>
              </a:rPr>
              <a:t>Jagiellonian</a:t>
            </a:r>
            <a:r>
              <a:rPr lang="hu-HU" b="1" dirty="0">
                <a:latin typeface="Papyrus" panose="03070502060502030205" pitchFamily="66" charset="0"/>
              </a:rPr>
              <a:t> </a:t>
            </a:r>
            <a:r>
              <a:rPr lang="hu-HU" b="1" dirty="0" err="1">
                <a:latin typeface="Papyrus" panose="03070502060502030205" pitchFamily="66" charset="0"/>
              </a:rPr>
              <a:t>dynasty</a:t>
            </a:r>
            <a:endParaRPr lang="hu-HU" b="1" dirty="0">
              <a:latin typeface="Papyrus" panose="03070502060502030205" pitchFamily="66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1ED4FC8-1079-AFDF-BBE1-DE5615496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1250" cy="4351338"/>
          </a:xfrm>
        </p:spPr>
        <p:txBody>
          <a:bodyPr/>
          <a:lstStyle/>
          <a:p>
            <a:r>
              <a:rPr lang="en-US" dirty="0">
                <a:latin typeface="Papyrus" panose="03070502060502030205" pitchFamily="66" charset="0"/>
              </a:rPr>
              <a:t>“Eternal peace and covenant” between kings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en-US" dirty="0">
                <a:latin typeface="Papyrus" panose="03070502060502030205" pitchFamily="66" charset="0"/>
              </a:rPr>
              <a:t>During the Turkish occupation, a mass of Hungarians emigrated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en-US" dirty="0">
                <a:latin typeface="Papyrus" panose="03070502060502030205" pitchFamily="66" charset="0"/>
              </a:rPr>
              <a:t>Bathory neutralizes the Grand Duchy of Moscow</a:t>
            </a:r>
            <a:endParaRPr lang="hu-HU" dirty="0">
              <a:latin typeface="Papyrus" panose="03070502060502030205" pitchFamily="66" charset="0"/>
            </a:endParaRPr>
          </a:p>
        </p:txBody>
      </p:sp>
      <p:pic>
        <p:nvPicPr>
          <p:cNvPr id="2052" name="Picture 4" descr="Báthory István erdélyi fejedelem – Wikipédia">
            <a:extLst>
              <a:ext uri="{FF2B5EF4-FFF2-40B4-BE49-F238E27FC236}">
                <a16:creationId xmlns:a16="http://schemas.microsoft.com/office/drawing/2014/main" xmlns="" id="{83A260BB-37B1-0E95-5AF1-DF41AA9F5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7954" y="835818"/>
            <a:ext cx="4161096" cy="518636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362E99BE-6C4F-BAFD-1F43-065E564FC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6295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B8C3E573-5702-4E9E-97D8-0BD2D8203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>
                <a:latin typeface="Papyrus" panose="03070502060502030205" pitchFamily="66" charset="0"/>
              </a:rPr>
              <a:t>Hungarian</a:t>
            </a:r>
            <a:r>
              <a:rPr lang="hu-HU" b="1" dirty="0">
                <a:latin typeface="Papyrus" panose="03070502060502030205" pitchFamily="66" charset="0"/>
              </a:rPr>
              <a:t> </a:t>
            </a:r>
            <a:r>
              <a:rPr lang="hu-HU" b="1" dirty="0" err="1">
                <a:latin typeface="Papyrus" panose="03070502060502030205" pitchFamily="66" charset="0"/>
              </a:rPr>
              <a:t>War</a:t>
            </a:r>
            <a:r>
              <a:rPr lang="hu-HU" b="1" dirty="0">
                <a:latin typeface="Papyrus" panose="03070502060502030205" pitchFamily="66" charset="0"/>
              </a:rPr>
              <a:t> of </a:t>
            </a:r>
            <a:r>
              <a:rPr lang="hu-HU" b="1" dirty="0" err="1">
                <a:latin typeface="Papyrus" panose="03070502060502030205" pitchFamily="66" charset="0"/>
              </a:rPr>
              <a:t>Independence</a:t>
            </a:r>
            <a:endParaRPr lang="hu-HU" b="1" dirty="0">
              <a:latin typeface="Papyrus" panose="03070502060502030205" pitchFamily="66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E064B61-CC0E-C901-9D46-2D2969AB7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latin typeface="Papyrus" panose="03070502060502030205" pitchFamily="66" charset="0"/>
              </a:rPr>
              <a:t>Lithuanian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help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hu-HU" dirty="0" err="1">
                <a:latin typeface="Papyrus" panose="03070502060502030205" pitchFamily="66" charset="0"/>
              </a:rPr>
              <a:t>Led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by</a:t>
            </a:r>
            <a:r>
              <a:rPr lang="hu-HU" dirty="0">
                <a:latin typeface="Papyrus" panose="03070502060502030205" pitchFamily="66" charset="0"/>
              </a:rPr>
              <a:t> János Sobieski</a:t>
            </a:r>
          </a:p>
        </p:txBody>
      </p:sp>
      <p:pic>
        <p:nvPicPr>
          <p:cNvPr id="3074" name="Picture 2" descr="Március 15. - 1848-49-es forradalom és szabadságharc - Képes Géza Városi  Könyvtár">
            <a:extLst>
              <a:ext uri="{FF2B5EF4-FFF2-40B4-BE49-F238E27FC236}">
                <a16:creationId xmlns:a16="http://schemas.microsoft.com/office/drawing/2014/main" xmlns="" id="{63132E98-0F67-B4C3-B89F-01B539E2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050" y="3181352"/>
            <a:ext cx="4427693" cy="299561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II. János lengyel király – Wikipédia">
            <a:extLst>
              <a:ext uri="{FF2B5EF4-FFF2-40B4-BE49-F238E27FC236}">
                <a16:creationId xmlns:a16="http://schemas.microsoft.com/office/drawing/2014/main" xmlns="" id="{67085AA4-1A8E-E850-057C-F3DE6D73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7086" y="1690688"/>
            <a:ext cx="3473013" cy="43513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50D6B460-05E1-9FFE-930F-AD9B875A0B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5980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AD3049BB-23AC-77A8-2F2A-98D0978CF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>
                <a:latin typeface="Papyrus" panose="03070502060502030205" pitchFamily="66" charset="0"/>
              </a:rPr>
              <a:t>Between</a:t>
            </a:r>
            <a:r>
              <a:rPr lang="hu-HU" b="1" dirty="0">
                <a:latin typeface="Papyrus" panose="03070502060502030205" pitchFamily="66" charset="0"/>
              </a:rPr>
              <a:t> </a:t>
            </a:r>
            <a:r>
              <a:rPr lang="hu-HU" b="1" dirty="0" err="1">
                <a:latin typeface="Papyrus" panose="03070502060502030205" pitchFamily="66" charset="0"/>
              </a:rPr>
              <a:t>two</a:t>
            </a:r>
            <a:r>
              <a:rPr lang="hu-HU" b="1" dirty="0">
                <a:latin typeface="Papyrus" panose="03070502060502030205" pitchFamily="66" charset="0"/>
              </a:rPr>
              <a:t> </a:t>
            </a:r>
            <a:r>
              <a:rPr lang="hu-HU" b="1" dirty="0" err="1">
                <a:latin typeface="Papyrus" panose="03070502060502030205" pitchFamily="66" charset="0"/>
              </a:rPr>
              <a:t>world</a:t>
            </a:r>
            <a:r>
              <a:rPr lang="hu-HU" b="1" dirty="0">
                <a:latin typeface="Papyrus" panose="03070502060502030205" pitchFamily="66" charset="0"/>
              </a:rPr>
              <a:t> </a:t>
            </a:r>
            <a:r>
              <a:rPr lang="hu-HU" b="1" dirty="0" err="1">
                <a:latin typeface="Papyrus" panose="03070502060502030205" pitchFamily="66" charset="0"/>
              </a:rPr>
              <a:t>wars</a:t>
            </a:r>
            <a:endParaRPr lang="hu-HU" b="1" dirty="0">
              <a:latin typeface="Papyrus" panose="03070502060502030205" pitchFamily="66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9E852695-E20D-5C94-B9A2-C76C0F076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latin typeface="Papyrus" panose="03070502060502030205" pitchFamily="66" charset="0"/>
              </a:rPr>
              <a:t>Land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losses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hu-HU" dirty="0" err="1">
                <a:latin typeface="Papyrus" panose="03070502060502030205" pitchFamily="66" charset="0"/>
              </a:rPr>
              <a:t>Continuous</a:t>
            </a:r>
            <a:r>
              <a:rPr lang="hu-HU" dirty="0">
                <a:latin typeface="Papyrus" panose="03070502060502030205" pitchFamily="66" charset="0"/>
              </a:rPr>
              <a:t> trade</a:t>
            </a:r>
          </a:p>
          <a:p>
            <a:pPr lvl="1"/>
            <a:r>
              <a:rPr lang="hu-HU" dirty="0" err="1">
                <a:latin typeface="Papyrus" panose="03070502060502030205" pitchFamily="66" charset="0"/>
              </a:rPr>
              <a:t>Hungarian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wine</a:t>
            </a:r>
            <a:endParaRPr lang="hu-HU" dirty="0">
              <a:latin typeface="Papyrus" panose="03070502060502030205" pitchFamily="66" charset="0"/>
            </a:endParaRPr>
          </a:p>
        </p:txBody>
      </p:sp>
      <p:pic>
        <p:nvPicPr>
          <p:cNvPr id="4098" name="Picture 2" descr="12 Wines You Must Try on Your Trip to Hungary">
            <a:extLst>
              <a:ext uri="{FF2B5EF4-FFF2-40B4-BE49-F238E27FC236}">
                <a16:creationId xmlns:a16="http://schemas.microsoft.com/office/drawing/2014/main" xmlns="" id="{D8295881-4C7F-8C91-AC36-05D662A2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934" y="3429000"/>
            <a:ext cx="4383400" cy="291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ithuania | Holocaust Encyclopedia">
            <a:extLst>
              <a:ext uri="{FF2B5EF4-FFF2-40B4-BE49-F238E27FC236}">
                <a16:creationId xmlns:a16="http://schemas.microsoft.com/office/drawing/2014/main" xmlns="" id="{A12EE7A0-E41C-6D4E-2F7E-0DDC81E5D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6517" y="1027906"/>
            <a:ext cx="4243097" cy="31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DF964A34-0C94-FA96-57C6-4EFCC233A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31690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5FAF67D7-7AFD-0157-2657-A0E441E0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latin typeface="Papyrus" panose="03070502060502030205" pitchFamily="66" charset="0"/>
              </a:rPr>
              <a:t>1856 </a:t>
            </a:r>
            <a:r>
              <a:rPr lang="hu-HU" b="1" dirty="0" err="1">
                <a:latin typeface="Papyrus" panose="03070502060502030205" pitchFamily="66" charset="0"/>
              </a:rPr>
              <a:t>revolution</a:t>
            </a:r>
            <a:endParaRPr lang="hu-HU" b="1" dirty="0">
              <a:latin typeface="Papyrus" panose="03070502060502030205" pitchFamily="66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43BAD7DA-E585-5677-5ED8-ED4241BE9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>
                <a:latin typeface="Papyrus" panose="03070502060502030205" pitchFamily="66" charset="0"/>
              </a:rPr>
              <a:t>Lithuanian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demonstrations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hu-HU" dirty="0">
                <a:latin typeface="Papyrus" panose="03070502060502030205" pitchFamily="66" charset="0"/>
              </a:rPr>
              <a:t>Expressing </a:t>
            </a:r>
            <a:r>
              <a:rPr lang="hu-HU" dirty="0" err="1">
                <a:latin typeface="Papyrus" panose="03070502060502030205" pitchFamily="66" charset="0"/>
              </a:rPr>
              <a:t>their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solidarity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hu-HU" dirty="0" err="1">
                <a:latin typeface="Papyrus" panose="03070502060502030205" pitchFamily="66" charset="0"/>
              </a:rPr>
              <a:t>Annual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commemoration</a:t>
            </a:r>
            <a:endParaRPr lang="hu-HU" dirty="0">
              <a:latin typeface="Papyrus" panose="03070502060502030205" pitchFamily="66" charset="0"/>
            </a:endParaRPr>
          </a:p>
        </p:txBody>
      </p:sp>
      <p:pic>
        <p:nvPicPr>
          <p:cNvPr id="5122" name="Picture 2" descr="Az 1956-os forradalom a korabeli amerikai magyar lapok tükrében | Honismeret">
            <a:extLst>
              <a:ext uri="{FF2B5EF4-FFF2-40B4-BE49-F238E27FC236}">
                <a16:creationId xmlns:a16="http://schemas.microsoft.com/office/drawing/2014/main" xmlns="" id="{47DEC691-CCCA-D73B-4E74-3EC9F7E78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8737" y="3563937"/>
            <a:ext cx="4276725" cy="316794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Ünnepi kvíz az 1956-os forradalom emlékére | Új Szó | A szlovákiai magyar  napilap és hírportál">
            <a:extLst>
              <a:ext uri="{FF2B5EF4-FFF2-40B4-BE49-F238E27FC236}">
                <a16:creationId xmlns:a16="http://schemas.microsoft.com/office/drawing/2014/main" xmlns="" id="{EC6534A8-E95A-D5C0-C87F-FDD1E5A7E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1463" y="581025"/>
            <a:ext cx="3648968" cy="284797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994741FE-7CBB-86F3-1A7C-D52284250B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53596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DF68FE95-3278-11BA-C154-D56D1C30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Papyrus" panose="03070502060502030205" pitchFamily="66" charset="0"/>
              </a:rPr>
              <a:t>From regime change to the present</a:t>
            </a:r>
            <a:endParaRPr lang="hu-HU" b="1" dirty="0">
              <a:latin typeface="Papyrus" panose="03070502060502030205" pitchFamily="66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xmlns="" id="{C8604F04-20A2-2F94-85DA-0FD8BFF99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8338" cy="4351338"/>
          </a:xfrm>
        </p:spPr>
        <p:txBody>
          <a:bodyPr/>
          <a:lstStyle/>
          <a:p>
            <a:r>
              <a:rPr lang="en-US" dirty="0">
                <a:latin typeface="Papyrus" panose="03070502060502030205" pitchFamily="66" charset="0"/>
              </a:rPr>
              <a:t>Both countries are members of the EU and NATO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en-US" dirty="0" err="1">
                <a:latin typeface="Papyrus" panose="03070502060502030205" pitchFamily="66" charset="0"/>
              </a:rPr>
              <a:t>István</a:t>
            </a:r>
            <a:r>
              <a:rPr lang="en-US" dirty="0">
                <a:latin typeface="Papyrus" panose="03070502060502030205" pitchFamily="66" charset="0"/>
              </a:rPr>
              <a:t> </a:t>
            </a:r>
            <a:r>
              <a:rPr lang="en-US" dirty="0" err="1">
                <a:latin typeface="Papyrus" panose="03070502060502030205" pitchFamily="66" charset="0"/>
              </a:rPr>
              <a:t>Báthory</a:t>
            </a:r>
            <a:r>
              <a:rPr lang="en-US" dirty="0">
                <a:latin typeface="Papyrus" panose="03070502060502030205" pitchFamily="66" charset="0"/>
              </a:rPr>
              <a:t> Lithuanian-Hungarian Youth Cooperation Fund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hu-HU" dirty="0">
                <a:latin typeface="Papyrus" panose="03070502060502030205" pitchFamily="66" charset="0"/>
              </a:rPr>
              <a:t>Center </a:t>
            </a:r>
            <a:r>
              <a:rPr lang="hu-HU" dirty="0" err="1">
                <a:latin typeface="Papyrus" panose="03070502060502030205" pitchFamily="66" charset="0"/>
              </a:rPr>
              <a:t>for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Hungarian</a:t>
            </a:r>
            <a:r>
              <a:rPr lang="hu-HU" dirty="0">
                <a:latin typeface="Papyrus" panose="03070502060502030205" pitchFamily="66" charset="0"/>
              </a:rPr>
              <a:t> </a:t>
            </a:r>
            <a:r>
              <a:rPr lang="hu-HU" dirty="0" err="1">
                <a:latin typeface="Papyrus" panose="03070502060502030205" pitchFamily="66" charset="0"/>
              </a:rPr>
              <a:t>Studies</a:t>
            </a:r>
            <a:endParaRPr lang="hu-HU" dirty="0">
              <a:latin typeface="Papyrus" panose="03070502060502030205" pitchFamily="66" charset="0"/>
            </a:endParaRPr>
          </a:p>
          <a:p>
            <a:r>
              <a:rPr lang="en-US" dirty="0">
                <a:latin typeface="Papyrus" panose="03070502060502030205" pitchFamily="66" charset="0"/>
              </a:rPr>
              <a:t>Annual scientific and cultural conference</a:t>
            </a:r>
            <a:endParaRPr lang="hu-HU" dirty="0">
              <a:latin typeface="Papyrus" panose="03070502060502030205" pitchFamily="66" charset="0"/>
            </a:endParaRPr>
          </a:p>
        </p:txBody>
      </p:sp>
      <p:pic>
        <p:nvPicPr>
          <p:cNvPr id="6146" name="Picture 2" descr="Europe's security is a shared interest of Lithuania and Hungary | President  of the Republic of Lithuania">
            <a:extLst>
              <a:ext uri="{FF2B5EF4-FFF2-40B4-BE49-F238E27FC236}">
                <a16:creationId xmlns:a16="http://schemas.microsoft.com/office/drawing/2014/main" xmlns="" id="{8561F651-386A-0834-33E0-30D63F147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1338" y="1507117"/>
            <a:ext cx="4329112" cy="300816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zervezetek zászlói - NATO zászló">
            <a:extLst>
              <a:ext uri="{FF2B5EF4-FFF2-40B4-BE49-F238E27FC236}">
                <a16:creationId xmlns:a16="http://schemas.microsoft.com/office/drawing/2014/main" xmlns="" id="{EC09289E-5CA8-81C6-3858-D668B1B8A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1908" y="4937704"/>
            <a:ext cx="2063592" cy="155517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European Union - Wikipedia">
            <a:extLst>
              <a:ext uri="{FF2B5EF4-FFF2-40B4-BE49-F238E27FC236}">
                <a16:creationId xmlns:a16="http://schemas.microsoft.com/office/drawing/2014/main" xmlns="" id="{FF7C6708-6837-D866-2C99-54CAC60C9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9549" y="4748504"/>
            <a:ext cx="2846183" cy="1898938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239ED9CB-4346-3D26-0650-8559DA7539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0753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ithuanian basketball fans off to Poland and Hungary to support their team  - the Lithuania Tribune">
            <a:extLst>
              <a:ext uri="{FF2B5EF4-FFF2-40B4-BE49-F238E27FC236}">
                <a16:creationId xmlns:a16="http://schemas.microsoft.com/office/drawing/2014/main" xmlns="" id="{12C2FC25-3541-8807-5131-2964E04A2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xmlns="" id="{5FA9ECDA-D90A-F0DF-BF59-83311FCEC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781"/>
            <a:ext cx="12192000" cy="1325563"/>
          </a:xfrm>
          <a:solidFill>
            <a:schemeClr val="bg1">
              <a:lumMod val="75000"/>
              <a:alpha val="7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Thank you for your attention!</a:t>
            </a:r>
            <a:endParaRPr lang="hu-HU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xmlns="" id="{50BF1425-97BB-AE9B-29D7-C35EFB9DF7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08" r="21629"/>
          <a:stretch/>
        </p:blipFill>
        <p:spPr>
          <a:xfrm>
            <a:off x="92512" y="5439328"/>
            <a:ext cx="2296365" cy="1418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églalap 4"/>
          <p:cNvSpPr/>
          <p:nvPr/>
        </p:nvSpPr>
        <p:spPr>
          <a:xfrm>
            <a:off x="6096000" y="58642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Távol, mégis közel: Litvánia és Magyarország történelmi kapcsolatai - Vilnius, 2018 (fordította: Tölgyesi Beatrix) (</a:t>
            </a:r>
            <a:r>
              <a:rPr lang="hu-HU" dirty="0" err="1" smtClean="0">
                <a:solidFill>
                  <a:schemeClr val="bg1"/>
                </a:solidFill>
              </a:rPr>
              <a:t>pdf</a:t>
            </a:r>
            <a:r>
              <a:rPr lang="hu-HU" dirty="0" smtClean="0">
                <a:solidFill>
                  <a:schemeClr val="bg1"/>
                </a:solidFill>
              </a:rPr>
              <a:t>)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2717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154</Words>
  <Application>Microsoft Office PowerPoint</Application>
  <PresentationFormat>Egyéni</PresentationFormat>
  <Paragraphs>28</Paragraphs>
  <Slides>8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9" baseType="lpstr">
      <vt:lpstr>Office-téma</vt:lpstr>
      <vt:lpstr>Lithuanian Hungarian relations in the past</vt:lpstr>
      <vt:lpstr>Before the real creation of the two countries</vt:lpstr>
      <vt:lpstr>Jagiellonian dynasty</vt:lpstr>
      <vt:lpstr>Hungarian War of Independence</vt:lpstr>
      <vt:lpstr>Between two world wars</vt:lpstr>
      <vt:lpstr>1856 revolution</vt:lpstr>
      <vt:lpstr>From regime change to the present</vt:lpstr>
      <vt:lpstr>Thank you for your attention!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Litván Magyar kapcsolatok a múltban</dc:title>
  <dc:creator>Bálint60</dc:creator>
  <cp:lastModifiedBy>Eszter</cp:lastModifiedBy>
  <cp:revision>4</cp:revision>
  <dcterms:created xsi:type="dcterms:W3CDTF">2022-05-16T19:26:45Z</dcterms:created>
  <dcterms:modified xsi:type="dcterms:W3CDTF">2022-05-19T19:25:48Z</dcterms:modified>
</cp:coreProperties>
</file>