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59" r:id="rId7"/>
    <p:sldId id="271" r:id="rId8"/>
    <p:sldId id="272" r:id="rId9"/>
    <p:sldId id="274" r:id="rId10"/>
    <p:sldId id="275" r:id="rId11"/>
    <p:sldId id="260" r:id="rId12"/>
    <p:sldId id="261" r:id="rId13"/>
    <p:sldId id="262" r:id="rId14"/>
    <p:sldId id="264" r:id="rId15"/>
    <p:sldId id="263" r:id="rId16"/>
    <p:sldId id="265" r:id="rId17"/>
    <p:sldId id="267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 varScale="1">
        <p:scale>
          <a:sx n="50" d="100"/>
          <a:sy n="50" d="100"/>
        </p:scale>
        <p:origin x="-701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0036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4339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209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677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2959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8049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0487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030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1663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1171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3474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E338-8F06-4836-8608-9CBE5485BE7C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1F464-C017-4AD3-9C45-7F8C9DFFF8A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7616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0">
              <a:srgbClr val="FF0000"/>
            </a:gs>
            <a:gs pos="50688">
              <a:schemeClr val="bg1"/>
            </a:gs>
            <a:gs pos="2000">
              <a:schemeClr val="accent1">
                <a:lumMod val="5000"/>
                <a:lumOff val="95000"/>
              </a:schemeClr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15000" dirty="0" smtClean="0">
                <a:latin typeface="Bell MT" panose="02020503060305020303" pitchFamily="18" charset="0"/>
              </a:rPr>
              <a:t>Hungary</a:t>
            </a:r>
            <a:endParaRPr lang="hu-HU" sz="150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825" y="5421847"/>
            <a:ext cx="1628775" cy="11188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6450" y="5981262"/>
            <a:ext cx="2257425" cy="4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80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F0000"/>
            </a:gs>
            <a:gs pos="52000">
              <a:schemeClr val="bg1"/>
            </a:gs>
            <a:gs pos="79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8475"/>
          </a:xfrm>
        </p:spPr>
        <p:txBody>
          <a:bodyPr>
            <a:normAutofit/>
          </a:bodyPr>
          <a:lstStyle/>
          <a:p>
            <a:pPr algn="ctr"/>
            <a:r>
              <a:rPr lang="hu-HU" sz="3600" dirty="0" err="1" smtClean="0">
                <a:latin typeface="Bell MT" panose="02020503060305020303" pitchFamily="18" charset="0"/>
              </a:rPr>
              <a:t>Liberty</a:t>
            </a:r>
            <a:r>
              <a:rPr lang="hu-HU" sz="3600" dirty="0" smtClean="0">
                <a:latin typeface="Bell MT" panose="02020503060305020303" pitchFamily="18" charset="0"/>
              </a:rPr>
              <a:t> </a:t>
            </a:r>
            <a:r>
              <a:rPr lang="hu-HU" sz="3600" dirty="0" err="1" smtClean="0">
                <a:latin typeface="Bell MT" panose="02020503060305020303" pitchFamily="18" charset="0"/>
              </a:rPr>
              <a:t>bridge</a:t>
            </a:r>
            <a:endParaRPr lang="hu-HU" sz="36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16741" cy="306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6251" y="0"/>
            <a:ext cx="4865749" cy="3017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5097" y="3703320"/>
            <a:ext cx="4335565" cy="289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814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 err="1" smtClean="0">
                <a:latin typeface="Bell MT" panose="02020503060305020303" pitchFamily="18" charset="0"/>
              </a:rPr>
              <a:t>Nature</a:t>
            </a:r>
            <a:endParaRPr lang="hu-HU" sz="4000" b="1" dirty="0"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400" dirty="0" smtClean="0">
                <a:latin typeface="Bell MT" panose="02020503060305020303" pitchFamily="18" charset="0"/>
              </a:rPr>
              <a:t>The </a:t>
            </a:r>
            <a:r>
              <a:rPr lang="hu-HU" sz="1400" dirty="0" err="1">
                <a:latin typeface="Bell MT" panose="02020503060305020303" pitchFamily="18" charset="0"/>
              </a:rPr>
              <a:t>h</a:t>
            </a:r>
            <a:r>
              <a:rPr lang="hu-HU" sz="1400" dirty="0" err="1" smtClean="0">
                <a:latin typeface="Bell MT" panose="02020503060305020303" pitchFamily="18" charset="0"/>
              </a:rPr>
              <a:t>eighest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point</a:t>
            </a:r>
            <a:r>
              <a:rPr lang="hu-HU" sz="1400" dirty="0" smtClean="0">
                <a:latin typeface="Bell MT" panose="02020503060305020303" pitchFamily="18" charset="0"/>
              </a:rPr>
              <a:t> is </a:t>
            </a:r>
            <a:r>
              <a:rPr lang="hu-HU" sz="1400" dirty="0" err="1" smtClean="0">
                <a:latin typeface="Bell MT" panose="02020503060305020303" pitchFamily="18" charset="0"/>
              </a:rPr>
              <a:t>the</a:t>
            </a:r>
            <a:r>
              <a:rPr lang="hu-HU" sz="1400" dirty="0" smtClean="0">
                <a:latin typeface="Bell MT" panose="02020503060305020303" pitchFamily="18" charset="0"/>
              </a:rPr>
              <a:t> Kékes (1014 </a:t>
            </a:r>
            <a:r>
              <a:rPr lang="hu-HU" sz="1400" dirty="0" err="1" smtClean="0">
                <a:latin typeface="Bell MT" panose="02020503060305020303" pitchFamily="18" charset="0"/>
              </a:rPr>
              <a:t>metres</a:t>
            </a:r>
            <a:r>
              <a:rPr lang="hu-HU" sz="1400" dirty="0" smtClean="0">
                <a:latin typeface="Bell MT" panose="02020503060305020303" pitchFamily="18" charset="0"/>
              </a:rPr>
              <a:t>)</a:t>
            </a:r>
          </a:p>
          <a:p>
            <a:r>
              <a:rPr lang="hu-HU" sz="1400" dirty="0" err="1" smtClean="0">
                <a:latin typeface="Bell MT" panose="02020503060305020303" pitchFamily="18" charset="0"/>
              </a:rPr>
              <a:t>Largest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rivers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are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the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Danube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smtClean="0">
                <a:latin typeface="Bell MT" panose="02020503060305020303" pitchFamily="18" charset="0"/>
              </a:rPr>
              <a:t>and Tisza</a:t>
            </a:r>
          </a:p>
          <a:p>
            <a:r>
              <a:rPr lang="hu-HU" sz="1400" dirty="0" smtClean="0">
                <a:latin typeface="Bell MT" panose="02020503060305020303" pitchFamily="18" charset="0"/>
              </a:rPr>
              <a:t>Lake Balaton is </a:t>
            </a:r>
            <a:r>
              <a:rPr lang="hu-HU" sz="1400" dirty="0" err="1" smtClean="0">
                <a:latin typeface="Bell MT" panose="02020503060305020303" pitchFamily="18" charset="0"/>
              </a:rPr>
              <a:t>the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largest</a:t>
            </a:r>
            <a:r>
              <a:rPr lang="hu-HU" sz="1400" dirty="0" smtClean="0">
                <a:latin typeface="Bell MT" panose="02020503060305020303" pitchFamily="18" charset="0"/>
              </a:rPr>
              <a:t> </a:t>
            </a:r>
            <a:r>
              <a:rPr lang="hu-HU" sz="1400" dirty="0" err="1" smtClean="0">
                <a:latin typeface="Bell MT" panose="02020503060305020303" pitchFamily="18" charset="0"/>
              </a:rPr>
              <a:t>lake</a:t>
            </a:r>
            <a:r>
              <a:rPr lang="hu-HU" sz="1400" dirty="0" smtClean="0">
                <a:latin typeface="Bell MT" panose="02020503060305020303" pitchFamily="18" charset="0"/>
              </a:rPr>
              <a:t> in </a:t>
            </a:r>
            <a:r>
              <a:rPr lang="hu-HU" sz="1400" dirty="0" err="1" smtClean="0">
                <a:latin typeface="Bell MT" panose="02020503060305020303" pitchFamily="18" charset="0"/>
              </a:rPr>
              <a:t>Central</a:t>
            </a:r>
            <a:r>
              <a:rPr lang="hu-HU" sz="1400" dirty="0" smtClean="0">
                <a:latin typeface="Bell MT" panose="02020503060305020303" pitchFamily="18" charset="0"/>
              </a:rPr>
              <a:t> Europe (592 km)</a:t>
            </a:r>
          </a:p>
          <a:p>
            <a:r>
              <a:rPr lang="hu-HU" sz="1400" dirty="0" smtClean="0">
                <a:latin typeface="Bell MT" panose="02020503060305020303" pitchFamily="18" charset="0"/>
              </a:rPr>
              <a:t>10 National Park</a:t>
            </a:r>
          </a:p>
          <a:p>
            <a:endParaRPr lang="hu-HU" sz="14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0734" y="213648"/>
            <a:ext cx="2260766" cy="147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6077" y="1825625"/>
            <a:ext cx="2271348" cy="148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09784" y="102265"/>
            <a:ext cx="2416777" cy="158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92502" y="3448050"/>
            <a:ext cx="2428048" cy="145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0858" y="3619865"/>
            <a:ext cx="3717167" cy="23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31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84885"/>
          </a:xfrm>
        </p:spPr>
        <p:txBody>
          <a:bodyPr>
            <a:normAutofit/>
          </a:bodyPr>
          <a:lstStyle/>
          <a:p>
            <a:pPr algn="ctr"/>
            <a:r>
              <a:rPr lang="hu-HU" sz="6600" dirty="0" err="1" smtClean="0">
                <a:latin typeface="Bell MT" panose="02020503060305020303" pitchFamily="18" charset="0"/>
              </a:rPr>
              <a:t>Hungaricums</a:t>
            </a:r>
            <a:endParaRPr lang="hu-HU" sz="66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01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4645025"/>
          </a:xfrm>
        </p:spPr>
        <p:txBody>
          <a:bodyPr>
            <a:normAutofit/>
          </a:bodyPr>
          <a:lstStyle/>
          <a:p>
            <a:pPr algn="ctr"/>
            <a:r>
              <a:rPr lang="hu-HU" sz="4000" dirty="0" smtClean="0">
                <a:latin typeface="Bell MT" panose="02020503060305020303" pitchFamily="18" charset="0"/>
              </a:rPr>
              <a:t>Pálinka</a:t>
            </a:r>
            <a:br>
              <a:rPr lang="hu-HU" sz="4000" dirty="0" smtClean="0">
                <a:latin typeface="Bell MT" panose="02020503060305020303" pitchFamily="18" charset="0"/>
              </a:rPr>
            </a:br>
            <a:r>
              <a:rPr lang="hu-HU" sz="2000" dirty="0" smtClean="0">
                <a:latin typeface="Bell MT" panose="02020503060305020303" pitchFamily="18" charset="0"/>
              </a:rPr>
              <a:t>In English: brandy</a:t>
            </a:r>
            <a:endParaRPr lang="hu-HU" sz="20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7944" y="2171700"/>
            <a:ext cx="3107267" cy="1747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2875" y="1864519"/>
            <a:ext cx="3152775" cy="188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9576" y="4248150"/>
            <a:ext cx="3067049" cy="1942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143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550" y="365125"/>
            <a:ext cx="10763250" cy="4911725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latin typeface="Bell MT" panose="02020503060305020303" pitchFamily="18" charset="0"/>
              </a:rPr>
              <a:t>Téliszalámi </a:t>
            </a:r>
            <a:br>
              <a:rPr lang="hu-HU" sz="3200" dirty="0" smtClean="0">
                <a:latin typeface="Bell MT" panose="02020503060305020303" pitchFamily="18" charset="0"/>
              </a:rPr>
            </a:br>
            <a:r>
              <a:rPr lang="hu-HU" sz="1800" dirty="0" smtClean="0">
                <a:latin typeface="Bell MT" panose="02020503060305020303" pitchFamily="18" charset="0"/>
              </a:rPr>
              <a:t>In English: </a:t>
            </a:r>
            <a:r>
              <a:rPr lang="hu-HU" sz="1800" dirty="0" err="1" smtClean="0">
                <a:latin typeface="Bell MT" panose="02020503060305020303" pitchFamily="18" charset="0"/>
              </a:rPr>
              <a:t>winter</a:t>
            </a:r>
            <a:r>
              <a:rPr lang="hu-HU" sz="1800" dirty="0" smtClean="0">
                <a:latin typeface="Bell MT" panose="02020503060305020303" pitchFamily="18" charset="0"/>
              </a:rPr>
              <a:t> </a:t>
            </a:r>
            <a:r>
              <a:rPr lang="hu-HU" sz="1800" dirty="0" err="1" smtClean="0">
                <a:latin typeface="Bell MT" panose="02020503060305020303" pitchFamily="18" charset="0"/>
              </a:rPr>
              <a:t>salami</a:t>
            </a:r>
            <a:endParaRPr lang="hu-HU" sz="18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7516" y="1971675"/>
            <a:ext cx="2796259" cy="2014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0525" y="4776787"/>
            <a:ext cx="3067050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7676" y="2076450"/>
            <a:ext cx="3124200" cy="1909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8376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59375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latin typeface="Bell MT" panose="02020503060305020303" pitchFamily="18" charset="0"/>
              </a:rPr>
              <a:t>Kürtöskalács</a:t>
            </a:r>
            <a:br>
              <a:rPr lang="hu-HU" sz="3200" dirty="0" smtClean="0">
                <a:latin typeface="Bell MT" panose="02020503060305020303" pitchFamily="18" charset="0"/>
              </a:rPr>
            </a:br>
            <a:r>
              <a:rPr lang="hu-HU" sz="1800" dirty="0" smtClean="0">
                <a:latin typeface="Bell MT" panose="02020503060305020303" pitchFamily="18" charset="0"/>
              </a:rPr>
              <a:t>In English: </a:t>
            </a:r>
            <a:r>
              <a:rPr lang="hu-HU" sz="1800" dirty="0" err="1" smtClean="0">
                <a:latin typeface="Bell MT" panose="02020503060305020303" pitchFamily="18" charset="0"/>
              </a:rPr>
              <a:t>Chimney</a:t>
            </a:r>
            <a:r>
              <a:rPr lang="hu-HU" sz="1800" dirty="0" smtClean="0">
                <a:latin typeface="Bell MT" panose="02020503060305020303" pitchFamily="18" charset="0"/>
              </a:rPr>
              <a:t> </a:t>
            </a:r>
            <a:r>
              <a:rPr lang="hu-HU" sz="1800" dirty="0" err="1" smtClean="0">
                <a:latin typeface="Bell MT" panose="02020503060305020303" pitchFamily="18" charset="0"/>
              </a:rPr>
              <a:t>cake</a:t>
            </a:r>
            <a:endParaRPr lang="hu-HU" sz="18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643" y="2181225"/>
            <a:ext cx="3170908" cy="1947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50" y="4550568"/>
            <a:ext cx="3238499" cy="1947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0566" y="2009515"/>
            <a:ext cx="3523792" cy="19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54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9875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Bell MT" panose="02020503060305020303" pitchFamily="18" charset="0"/>
              </a:rPr>
              <a:t>Matyó </a:t>
            </a:r>
            <a:r>
              <a:rPr lang="hu-HU" sz="2800" dirty="0" err="1" smtClean="0">
                <a:latin typeface="Bell MT" panose="02020503060305020303" pitchFamily="18" charset="0"/>
              </a:rPr>
              <a:t>embriodery</a:t>
            </a:r>
            <a:endParaRPr lang="hu-HU" sz="28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81225"/>
            <a:ext cx="3019424" cy="1938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4901" y="1969294"/>
            <a:ext cx="2533650" cy="236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8675" y="4331492"/>
            <a:ext cx="3114675" cy="1859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981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68950"/>
          </a:xfrm>
        </p:spPr>
        <p:txBody>
          <a:bodyPr/>
          <a:lstStyle/>
          <a:p>
            <a:pPr algn="ctr"/>
            <a:r>
              <a:rPr lang="hu-HU" dirty="0" err="1" smtClean="0">
                <a:latin typeface="Bell MT" panose="02020503060305020303" pitchFamily="18" charset="0"/>
              </a:rPr>
              <a:t>Thank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 err="1" smtClean="0">
                <a:latin typeface="Bell MT" panose="02020503060305020303" pitchFamily="18" charset="0"/>
              </a:rPr>
              <a:t>you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 err="1" smtClean="0">
                <a:latin typeface="Bell MT" panose="02020503060305020303" pitchFamily="18" charset="0"/>
              </a:rPr>
              <a:t>for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 err="1" smtClean="0">
                <a:latin typeface="Bell MT" panose="02020503060305020303" pitchFamily="18" charset="0"/>
              </a:rPr>
              <a:t>your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 err="1" smtClean="0">
                <a:latin typeface="Bell MT" panose="02020503060305020303" pitchFamily="18" charset="0"/>
              </a:rPr>
              <a:t>attention</a:t>
            </a:r>
            <a:r>
              <a:rPr lang="hu-HU" dirty="0" smtClean="0">
                <a:latin typeface="Bell MT" panose="02020503060305020303" pitchFamily="18" charset="0"/>
              </a:rPr>
              <a:t>!</a:t>
            </a:r>
            <a:endParaRPr lang="hu-HU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8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234 0.00139 L -0.00234 -0.0708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F0000"/>
            </a:gs>
            <a:gs pos="50688">
              <a:schemeClr val="bg1"/>
            </a:gs>
            <a:gs pos="2000">
              <a:schemeClr val="accent1">
                <a:lumMod val="5000"/>
                <a:lumOff val="95000"/>
              </a:schemeClr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err="1" smtClean="0">
                <a:latin typeface="Bell MT" panose="02020503060305020303" pitchFamily="18" charset="0"/>
              </a:rPr>
              <a:t>Let’s</a:t>
            </a:r>
            <a:r>
              <a:rPr lang="hu-HU" sz="2800" b="1" dirty="0" smtClean="0">
                <a:latin typeface="Bell MT" panose="02020503060305020303" pitchFamily="18" charset="0"/>
              </a:rPr>
              <a:t> </a:t>
            </a:r>
            <a:r>
              <a:rPr lang="hu-HU" sz="2800" b="1" dirty="0" err="1" smtClean="0">
                <a:latin typeface="Bell MT" panose="02020503060305020303" pitchFamily="18" charset="0"/>
              </a:rPr>
              <a:t>get</a:t>
            </a:r>
            <a:r>
              <a:rPr lang="hu-HU" sz="2800" b="1" dirty="0" smtClean="0">
                <a:latin typeface="Bell MT" panose="02020503060305020303" pitchFamily="18" charset="0"/>
              </a:rPr>
              <a:t> </a:t>
            </a:r>
            <a:r>
              <a:rPr lang="hu-HU" sz="2800" b="1" dirty="0" err="1" smtClean="0">
                <a:latin typeface="Bell MT" panose="02020503060305020303" pitchFamily="18" charset="0"/>
              </a:rPr>
              <a:t>to</a:t>
            </a:r>
            <a:r>
              <a:rPr lang="hu-HU" sz="2800" b="1" dirty="0" smtClean="0">
                <a:latin typeface="Bell MT" panose="02020503060305020303" pitchFamily="18" charset="0"/>
              </a:rPr>
              <a:t> </a:t>
            </a:r>
            <a:r>
              <a:rPr lang="hu-HU" sz="2800" b="1" dirty="0" err="1" smtClean="0">
                <a:latin typeface="Bell MT" panose="02020503060305020303" pitchFamily="18" charset="0"/>
              </a:rPr>
              <a:t>know</a:t>
            </a:r>
            <a:r>
              <a:rPr lang="hu-HU" sz="2800" b="1" dirty="0" smtClean="0">
                <a:latin typeface="Bell MT" panose="02020503060305020303" pitchFamily="18" charset="0"/>
              </a:rPr>
              <a:t> Hungary!</a:t>
            </a:r>
            <a:endParaRPr lang="hu-HU" sz="2800" b="1" dirty="0"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33576"/>
            <a:ext cx="10515600" cy="4351338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Bell MT" panose="02020503060305020303" pitchFamily="18" charset="0"/>
              </a:rPr>
              <a:t> </a:t>
            </a:r>
            <a:r>
              <a:rPr lang="en-US" sz="1800" dirty="0" smtClean="0">
                <a:latin typeface="Bell MT" panose="02020503060305020303" pitchFamily="18" charset="0"/>
              </a:rPr>
              <a:t>Democratic Republic in Central Europe, Carpathian Basin.</a:t>
            </a:r>
          </a:p>
          <a:p>
            <a:r>
              <a:rPr lang="en-US" sz="1800" dirty="0" smtClean="0">
                <a:latin typeface="Bell MT" panose="02020503060305020303" pitchFamily="18" charset="0"/>
              </a:rPr>
              <a:t>Bordered to: Slovakia, Romania, Serbia, Slovenia, Croatia, Austria and Ukraine </a:t>
            </a:r>
          </a:p>
          <a:p>
            <a:r>
              <a:rPr lang="en-US" sz="1800" dirty="0" smtClean="0">
                <a:latin typeface="Bell MT" panose="02020503060305020303" pitchFamily="18" charset="0"/>
              </a:rPr>
              <a:t>Member of</a:t>
            </a:r>
            <a:r>
              <a:rPr lang="hu-HU" sz="1800" dirty="0" smtClean="0">
                <a:latin typeface="Bell MT" panose="02020503060305020303" pitchFamily="18" charset="0"/>
              </a:rPr>
              <a:t> </a:t>
            </a:r>
            <a:r>
              <a:rPr lang="hu-HU" sz="1800" dirty="0" err="1" smtClean="0">
                <a:latin typeface="Bell MT" panose="02020503060305020303" pitchFamily="18" charset="0"/>
              </a:rPr>
              <a:t>the</a:t>
            </a:r>
            <a:r>
              <a:rPr lang="en-US" sz="1800" dirty="0" smtClean="0">
                <a:latin typeface="Bell MT" panose="02020503060305020303" pitchFamily="18" charset="0"/>
              </a:rPr>
              <a:t> European Union</a:t>
            </a:r>
          </a:p>
          <a:p>
            <a:r>
              <a:rPr lang="en-US" sz="1800" dirty="0" smtClean="0">
                <a:latin typeface="Bell MT" panose="02020503060305020303" pitchFamily="18" charset="0"/>
              </a:rPr>
              <a:t>Hungary’s population </a:t>
            </a:r>
            <a:r>
              <a:rPr lang="hu-HU" sz="1800" dirty="0" smtClean="0">
                <a:latin typeface="Bell MT" panose="02020503060305020303" pitchFamily="18" charset="0"/>
              </a:rPr>
              <a:t>:</a:t>
            </a:r>
            <a:r>
              <a:rPr lang="en-US" sz="1800" dirty="0" smtClean="0">
                <a:latin typeface="Bell MT" panose="02020503060305020303" pitchFamily="18" charset="0"/>
              </a:rPr>
              <a:t>10 000 million</a:t>
            </a:r>
          </a:p>
          <a:p>
            <a:r>
              <a:rPr lang="en-US" sz="1800" dirty="0" smtClean="0">
                <a:latin typeface="Bell MT" panose="02020503060305020303" pitchFamily="18" charset="0"/>
              </a:rPr>
              <a:t>Its territory : 93 036 km</a:t>
            </a:r>
            <a:r>
              <a:rPr lang="en-US" sz="1800" baseline="30000" dirty="0" smtClean="0">
                <a:latin typeface="Bell MT" panose="02020503060305020303" pitchFamily="18" charset="0"/>
              </a:rPr>
              <a:t>2</a:t>
            </a:r>
          </a:p>
          <a:p>
            <a:r>
              <a:rPr lang="en-US" sz="1800" dirty="0" smtClean="0">
                <a:latin typeface="Bell MT" panose="02020503060305020303" pitchFamily="18" charset="0"/>
              </a:rPr>
              <a:t>Its currency </a:t>
            </a:r>
            <a:r>
              <a:rPr lang="hu-HU" sz="1800" dirty="0" smtClean="0">
                <a:latin typeface="Bell MT" panose="02020503060305020303" pitchFamily="18" charset="0"/>
              </a:rPr>
              <a:t>: </a:t>
            </a:r>
            <a:r>
              <a:rPr lang="en-US" sz="1800" dirty="0" smtClean="0">
                <a:latin typeface="Bell MT" panose="02020503060305020303" pitchFamily="18" charset="0"/>
              </a:rPr>
              <a:t>Forint </a:t>
            </a:r>
            <a:endParaRPr lang="en-US" sz="18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1925" y="1421131"/>
            <a:ext cx="2932159" cy="18097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1" y="3861231"/>
            <a:ext cx="3907404" cy="2417649"/>
          </a:xfrm>
          <a:prstGeom prst="rect">
            <a:avLst/>
          </a:prstGeom>
        </p:spPr>
      </p:pic>
      <p:pic>
        <p:nvPicPr>
          <p:cNvPr id="6" name="Kép 5" descr="Szabadesésben a magyar forint – Már azok is jól jártak, akik 370-ért vettek  euró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360" y="4297680"/>
            <a:ext cx="4404360" cy="2255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247428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FF0000"/>
            </a:gs>
            <a:gs pos="50000">
              <a:schemeClr val="bg1"/>
            </a:gs>
            <a:gs pos="82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err="1" smtClean="0">
                <a:latin typeface="Bell MT" panose="02020503060305020303" pitchFamily="18" charset="0"/>
              </a:rPr>
              <a:t>Climate</a:t>
            </a:r>
            <a:endParaRPr lang="hu-HU" sz="4000" dirty="0"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 err="1" smtClean="0">
                <a:latin typeface="Bell MT" panose="02020503060305020303" pitchFamily="18" charset="0"/>
              </a:rPr>
              <a:t>Continental</a:t>
            </a:r>
            <a:endParaRPr lang="hu-HU" sz="2000" b="1" dirty="0" smtClean="0">
              <a:latin typeface="Bell MT" panose="02020503060305020303" pitchFamily="18" charset="0"/>
            </a:endParaRPr>
          </a:p>
          <a:p>
            <a:r>
              <a:rPr lang="hu-HU" sz="1800" dirty="0" err="1" smtClean="0">
                <a:latin typeface="Bell MT" panose="02020503060305020303" pitchFamily="18" charset="0"/>
              </a:rPr>
              <a:t>Cold</a:t>
            </a:r>
            <a:r>
              <a:rPr lang="hu-HU" sz="1800" dirty="0" smtClean="0">
                <a:latin typeface="Bell MT" panose="02020503060305020303" pitchFamily="18" charset="0"/>
              </a:rPr>
              <a:t> </a:t>
            </a:r>
            <a:r>
              <a:rPr lang="hu-HU" sz="1800" dirty="0" err="1" smtClean="0">
                <a:latin typeface="Bell MT" panose="02020503060305020303" pitchFamily="18" charset="0"/>
              </a:rPr>
              <a:t>winters</a:t>
            </a:r>
            <a:r>
              <a:rPr lang="hu-HU" sz="1800" dirty="0" smtClean="0">
                <a:latin typeface="Bell MT" panose="02020503060305020303" pitchFamily="18" charset="0"/>
              </a:rPr>
              <a:t> and </a:t>
            </a:r>
            <a:r>
              <a:rPr lang="hu-HU" sz="1800" dirty="0" err="1" smtClean="0">
                <a:latin typeface="Bell MT" panose="02020503060305020303" pitchFamily="18" charset="0"/>
              </a:rPr>
              <a:t>warm</a:t>
            </a:r>
            <a:r>
              <a:rPr lang="hu-HU" sz="1800" dirty="0" smtClean="0">
                <a:latin typeface="Bell MT" panose="02020503060305020303" pitchFamily="18" charset="0"/>
              </a:rPr>
              <a:t> </a:t>
            </a:r>
            <a:r>
              <a:rPr lang="hu-HU" sz="1800" dirty="0" err="1" smtClean="0">
                <a:latin typeface="Bell MT" panose="02020503060305020303" pitchFamily="18" charset="0"/>
              </a:rPr>
              <a:t>summers</a:t>
            </a:r>
            <a:endParaRPr lang="hu-HU" sz="1800" dirty="0" smtClean="0">
              <a:latin typeface="Bell MT" panose="02020503060305020303" pitchFamily="18" charset="0"/>
            </a:endParaRPr>
          </a:p>
          <a:p>
            <a:endParaRPr lang="hu-HU" sz="2000" dirty="0">
              <a:latin typeface="Bell MT" panose="020205030603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59790" flipH="1">
            <a:off x="740243" y="2677727"/>
            <a:ext cx="4796851" cy="4806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0660" y="410844"/>
            <a:ext cx="5286970" cy="3155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3074" y="3286124"/>
            <a:ext cx="4883646" cy="2992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64428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FF0000"/>
            </a:gs>
            <a:gs pos="50000">
              <a:schemeClr val="bg1"/>
            </a:gs>
            <a:gs pos="82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err="1" smtClean="0">
                <a:latin typeface="Bell MT" panose="02020503060305020303" pitchFamily="18" charset="0"/>
              </a:rPr>
              <a:t>Customs</a:t>
            </a:r>
            <a:r>
              <a:rPr lang="hu-HU" sz="3200" dirty="0" smtClean="0">
                <a:latin typeface="Bell MT" panose="02020503060305020303" pitchFamily="18" charset="0"/>
              </a:rPr>
              <a:t> </a:t>
            </a:r>
            <a:r>
              <a:rPr lang="hu-HU" sz="3200" dirty="0" smtClean="0">
                <a:latin typeface="Bell MT" panose="02020503060305020303" pitchFamily="18" charset="0"/>
              </a:rPr>
              <a:t>of </a:t>
            </a:r>
            <a:r>
              <a:rPr lang="hu-HU" sz="3200" dirty="0" err="1" smtClean="0">
                <a:latin typeface="Bell MT" panose="02020503060305020303" pitchFamily="18" charset="0"/>
              </a:rPr>
              <a:t>the</a:t>
            </a:r>
            <a:r>
              <a:rPr lang="hu-HU" sz="3200" dirty="0" smtClean="0">
                <a:latin typeface="Bell MT" panose="02020503060305020303" pitchFamily="18" charset="0"/>
              </a:rPr>
              <a:t> </a:t>
            </a:r>
            <a:r>
              <a:rPr lang="hu-HU" sz="3200" dirty="0" err="1" smtClean="0">
                <a:latin typeface="Bell MT" panose="02020503060305020303" pitchFamily="18" charset="0"/>
              </a:rPr>
              <a:t>Hungarian</a:t>
            </a:r>
            <a:r>
              <a:rPr lang="hu-HU" sz="3200" dirty="0" smtClean="0">
                <a:latin typeface="Bell MT" panose="02020503060305020303" pitchFamily="18" charset="0"/>
              </a:rPr>
              <a:t> </a:t>
            </a:r>
            <a:r>
              <a:rPr lang="hu-HU" sz="3200" dirty="0" err="1" smtClean="0">
                <a:latin typeface="Bell MT" panose="02020503060305020303" pitchFamily="18" charset="0"/>
              </a:rPr>
              <a:t>society</a:t>
            </a:r>
            <a:endParaRPr lang="hu-HU" sz="3200" dirty="0"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240" y="2267585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3200" b="1" u="sng" dirty="0" err="1" smtClean="0">
                <a:latin typeface="Bell MT" panose="02020503060305020303" pitchFamily="18" charset="0"/>
              </a:rPr>
              <a:t>Giving</a:t>
            </a:r>
            <a:r>
              <a:rPr lang="hu-HU" sz="3200" b="1" u="sng" dirty="0" smtClean="0">
                <a:latin typeface="Bell MT" panose="02020503060305020303" pitchFamily="18" charset="0"/>
              </a:rPr>
              <a:t> </a:t>
            </a:r>
            <a:r>
              <a:rPr lang="hu-HU" sz="3200" b="1" u="sng" dirty="0" err="1" smtClean="0">
                <a:latin typeface="Bell MT" panose="02020503060305020303" pitchFamily="18" charset="0"/>
              </a:rPr>
              <a:t>tip</a:t>
            </a:r>
            <a:endParaRPr lang="hu-HU" sz="3200" b="1" u="sng" dirty="0" smtClean="0">
              <a:latin typeface="Bell MT" panose="020205030603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hu-HU" sz="3200" b="1" u="sng" dirty="0" smtClean="0">
              <a:latin typeface="Bell MT" panose="020205030603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3200" b="1" u="sng" dirty="0" err="1" smtClean="0">
                <a:latin typeface="Bell MT" panose="02020503060305020303" pitchFamily="18" charset="0"/>
              </a:rPr>
              <a:t>Clinking</a:t>
            </a:r>
            <a:endParaRPr lang="hu-HU" sz="3200" b="1" u="sng" dirty="0" smtClean="0">
              <a:latin typeface="Bell MT" panose="020205030603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hu-HU" sz="3200" b="1" u="sng" dirty="0" smtClean="0">
              <a:latin typeface="Bell MT" panose="020205030603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3200" b="1" u="sng" dirty="0" err="1" smtClean="0">
                <a:latin typeface="Bell MT" panose="02020503060305020303" pitchFamily="18" charset="0"/>
              </a:rPr>
              <a:t>Other</a:t>
            </a:r>
            <a:r>
              <a:rPr lang="hu-HU" sz="3200" b="1" u="sng" dirty="0" smtClean="0">
                <a:latin typeface="Bell MT" panose="02020503060305020303" pitchFamily="18" charset="0"/>
              </a:rPr>
              <a:t> </a:t>
            </a:r>
            <a:r>
              <a:rPr lang="hu-HU" sz="3200" b="1" u="sng" dirty="0" err="1" smtClean="0">
                <a:latin typeface="Bell MT" panose="02020503060305020303" pitchFamily="18" charset="0"/>
              </a:rPr>
              <a:t>customs</a:t>
            </a:r>
            <a:endParaRPr lang="hu-HU" sz="3200" b="1" u="sng" dirty="0" smtClean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90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FF0000"/>
            </a:gs>
            <a:gs pos="50000">
              <a:schemeClr val="bg1"/>
            </a:gs>
            <a:gs pos="82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3360" y="1322705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3200" b="1" dirty="0" err="1" smtClean="0">
                <a:latin typeface="Bell MT" panose="02020503060305020303" pitchFamily="18" charset="0"/>
              </a:rPr>
              <a:t>People</a:t>
            </a:r>
            <a:r>
              <a:rPr lang="hu-HU" sz="3200" b="1" dirty="0" smtClean="0">
                <a:latin typeface="Bell MT" panose="02020503060305020303" pitchFamily="18" charset="0"/>
              </a:rPr>
              <a:t> in Hungary </a:t>
            </a:r>
          </a:p>
          <a:p>
            <a:pPr marL="0" indent="0">
              <a:buNone/>
            </a:pPr>
            <a:r>
              <a:rPr lang="hu-HU" sz="3200" b="1" dirty="0" err="1" smtClean="0">
                <a:latin typeface="Bell MT" panose="02020503060305020303" pitchFamily="18" charset="0"/>
              </a:rPr>
              <a:t>are</a:t>
            </a:r>
            <a:r>
              <a:rPr lang="hu-HU" sz="3200" b="1" dirty="0" smtClean="0">
                <a:latin typeface="Bell MT" panose="02020503060305020303" pitchFamily="18" charset="0"/>
              </a:rPr>
              <a:t> </a:t>
            </a:r>
            <a:r>
              <a:rPr lang="hu-HU" sz="3200" b="1" dirty="0" err="1" smtClean="0">
                <a:latin typeface="Bell MT" panose="02020503060305020303" pitchFamily="18" charset="0"/>
              </a:rPr>
              <a:t>very</a:t>
            </a:r>
            <a:r>
              <a:rPr lang="hu-HU" sz="3200" b="1" dirty="0" smtClean="0">
                <a:latin typeface="Bell MT" panose="02020503060305020303" pitchFamily="18" charset="0"/>
              </a:rPr>
              <a:t> </a:t>
            </a:r>
            <a:r>
              <a:rPr lang="hu-HU" sz="3200" b="1" dirty="0" err="1" smtClean="0">
                <a:latin typeface="Bell MT" panose="02020503060305020303" pitchFamily="18" charset="0"/>
              </a:rPr>
              <a:t>kind</a:t>
            </a:r>
            <a:r>
              <a:rPr lang="hu-HU" sz="3200" b="1" dirty="0" smtClean="0">
                <a:latin typeface="Bell MT" panose="02020503060305020303" pitchFamily="18" charset="0"/>
              </a:rPr>
              <a:t> </a:t>
            </a:r>
            <a:r>
              <a:rPr lang="hu-HU" sz="3200" b="1" dirty="0" err="1" smtClean="0">
                <a:latin typeface="Bell MT" panose="02020503060305020303" pitchFamily="18" charset="0"/>
              </a:rPr>
              <a:t>with</a:t>
            </a:r>
            <a:r>
              <a:rPr lang="hu-HU" sz="3200" b="1" dirty="0" smtClean="0">
                <a:latin typeface="Bell MT" panose="02020503060305020303" pitchFamily="18" charset="0"/>
              </a:rPr>
              <a:t> </a:t>
            </a:r>
            <a:r>
              <a:rPr lang="hu-HU" sz="3200" b="1" dirty="0" err="1" smtClean="0">
                <a:latin typeface="Bell MT" panose="02020503060305020303" pitchFamily="18" charset="0"/>
              </a:rPr>
              <a:t>tourists</a:t>
            </a:r>
            <a:endParaRPr lang="hu-HU" sz="3200" b="1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2100" y="108744"/>
            <a:ext cx="2943224" cy="183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3101" y="212600"/>
            <a:ext cx="3028950" cy="194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2549" y="2312359"/>
            <a:ext cx="3152775" cy="186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9676" y="2321280"/>
            <a:ext cx="3248023" cy="192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82134" y="4480560"/>
            <a:ext cx="3891052" cy="214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23726" y="4434840"/>
            <a:ext cx="3767059" cy="211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95092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err="1" smtClean="0">
                <a:latin typeface="Bell MT" panose="02020503060305020303" pitchFamily="18" charset="0"/>
              </a:rPr>
              <a:t>Europe’s</a:t>
            </a:r>
            <a:r>
              <a:rPr lang="hu-HU" sz="2000" b="1" dirty="0" smtClean="0">
                <a:latin typeface="Bell MT" panose="02020503060305020303" pitchFamily="18" charset="0"/>
              </a:rPr>
              <a:t> </a:t>
            </a:r>
            <a:r>
              <a:rPr lang="hu-HU" sz="2000" b="1" dirty="0" err="1" smtClean="0">
                <a:latin typeface="Bell MT" panose="02020503060305020303" pitchFamily="18" charset="0"/>
              </a:rPr>
              <a:t>heart</a:t>
            </a:r>
            <a:r>
              <a:rPr lang="hu-HU" sz="2000" b="1" dirty="0" smtClean="0">
                <a:latin typeface="Bell MT" panose="02020503060305020303" pitchFamily="18" charset="0"/>
              </a:rPr>
              <a:t>: Budapest</a:t>
            </a:r>
            <a:endParaRPr lang="hu-HU" sz="2000" b="1" dirty="0"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160" y="2590799"/>
            <a:ext cx="10515600" cy="4012883"/>
          </a:xfrm>
        </p:spPr>
        <p:txBody>
          <a:bodyPr>
            <a:normAutofit/>
          </a:bodyPr>
          <a:lstStyle/>
          <a:p>
            <a:r>
              <a:rPr lang="hu-HU" sz="2400" dirty="0" smtClean="0">
                <a:latin typeface="Bell MT" panose="02020503060305020303" pitchFamily="18" charset="0"/>
              </a:rPr>
              <a:t>Budapest is </a:t>
            </a:r>
            <a:r>
              <a:rPr lang="hu-HU" sz="2400" dirty="0" err="1" smtClean="0">
                <a:latin typeface="Bell MT" panose="02020503060305020303" pitchFamily="18" charset="0"/>
              </a:rPr>
              <a:t>the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  <a:r>
              <a:rPr lang="hu-HU" sz="2400" dirty="0" err="1" smtClean="0">
                <a:latin typeface="Bell MT" panose="02020503060305020303" pitchFamily="18" charset="0"/>
              </a:rPr>
              <a:t>capital</a:t>
            </a:r>
            <a:r>
              <a:rPr lang="hu-HU" sz="2400" dirty="0" smtClean="0">
                <a:latin typeface="Bell MT" panose="02020503060305020303" pitchFamily="18" charset="0"/>
              </a:rPr>
              <a:t> city of Hungary</a:t>
            </a:r>
          </a:p>
          <a:p>
            <a:r>
              <a:rPr lang="hu-HU" sz="2400" dirty="0" err="1" smtClean="0">
                <a:latin typeface="Bell MT" panose="02020503060305020303" pitchFamily="18" charset="0"/>
              </a:rPr>
              <a:t>population</a:t>
            </a:r>
            <a:r>
              <a:rPr lang="hu-HU" sz="2400" dirty="0" smtClean="0">
                <a:latin typeface="Bell MT" panose="02020503060305020303" pitchFamily="18" charset="0"/>
              </a:rPr>
              <a:t> 1,7 </a:t>
            </a:r>
            <a:r>
              <a:rPr lang="hu-HU" sz="2400" dirty="0" err="1" smtClean="0">
                <a:latin typeface="Bell MT" panose="02020503060305020303" pitchFamily="18" charset="0"/>
              </a:rPr>
              <a:t>million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  <a:r>
              <a:rPr lang="hu-HU" sz="2400" dirty="0" err="1" smtClean="0">
                <a:latin typeface="Bell MT" panose="02020503060305020303" pitchFamily="18" charset="0"/>
              </a:rPr>
              <a:t>people</a:t>
            </a:r>
            <a:endParaRPr lang="hu-HU" sz="2400" dirty="0" smtClean="0">
              <a:latin typeface="Bell MT" panose="02020503060305020303" pitchFamily="18" charset="0"/>
            </a:endParaRPr>
          </a:p>
          <a:p>
            <a:r>
              <a:rPr lang="hu-HU" sz="2400" dirty="0" err="1" smtClean="0">
                <a:latin typeface="Bell MT" panose="02020503060305020303" pitchFamily="18" charset="0"/>
              </a:rPr>
              <a:t>Politics</a:t>
            </a:r>
            <a:r>
              <a:rPr lang="hu-HU" sz="2400" dirty="0" smtClean="0">
                <a:latin typeface="Bell MT" panose="02020503060305020303" pitchFamily="18" charset="0"/>
              </a:rPr>
              <a:t>, </a:t>
            </a:r>
            <a:r>
              <a:rPr lang="hu-HU" sz="2400" dirty="0" err="1" smtClean="0">
                <a:latin typeface="Bell MT" panose="02020503060305020303" pitchFamily="18" charset="0"/>
              </a:rPr>
              <a:t>cultural</a:t>
            </a:r>
            <a:r>
              <a:rPr lang="hu-HU" sz="2400" dirty="0" smtClean="0">
                <a:latin typeface="Bell MT" panose="02020503060305020303" pitchFamily="18" charset="0"/>
              </a:rPr>
              <a:t>, </a:t>
            </a:r>
            <a:r>
              <a:rPr lang="hu-HU" sz="2400" dirty="0" err="1" smtClean="0">
                <a:latin typeface="Bell MT" panose="02020503060305020303" pitchFamily="18" charset="0"/>
              </a:rPr>
              <a:t>induatrial</a:t>
            </a:r>
            <a:r>
              <a:rPr lang="hu-HU" sz="2400" dirty="0" smtClean="0">
                <a:latin typeface="Bell MT" panose="02020503060305020303" pitchFamily="18" charset="0"/>
              </a:rPr>
              <a:t>, </a:t>
            </a:r>
            <a:r>
              <a:rPr lang="hu-HU" sz="2400" dirty="0" err="1" smtClean="0">
                <a:latin typeface="Bell MT" panose="02020503060305020303" pitchFamily="18" charset="0"/>
              </a:rPr>
              <a:t>commericial</a:t>
            </a:r>
            <a:r>
              <a:rPr lang="hu-HU" sz="2400" dirty="0" smtClean="0">
                <a:latin typeface="Bell MT" panose="02020503060305020303" pitchFamily="18" charset="0"/>
              </a:rPr>
              <a:t>, </a:t>
            </a:r>
          </a:p>
          <a:p>
            <a:pPr marL="0" indent="0">
              <a:buNone/>
            </a:pPr>
            <a:r>
              <a:rPr lang="hu-HU" sz="2400" dirty="0">
                <a:latin typeface="Bell MT" panose="02020503060305020303" pitchFamily="18" charset="0"/>
              </a:rPr>
              <a:t> </a:t>
            </a:r>
            <a:r>
              <a:rPr lang="hu-HU" sz="2400" dirty="0" smtClean="0">
                <a:latin typeface="Bell MT" panose="02020503060305020303" pitchFamily="18" charset="0"/>
              </a:rPr>
              <a:t>    and </a:t>
            </a:r>
            <a:r>
              <a:rPr lang="hu-HU" sz="2400" dirty="0" err="1" smtClean="0">
                <a:latin typeface="Bell MT" panose="02020503060305020303" pitchFamily="18" charset="0"/>
              </a:rPr>
              <a:t>transport</a:t>
            </a:r>
            <a:r>
              <a:rPr lang="hu-HU" sz="2400" dirty="0" smtClean="0">
                <a:latin typeface="Bell MT" panose="02020503060305020303" pitchFamily="18" charset="0"/>
              </a:rPr>
              <a:t> center, </a:t>
            </a:r>
            <a:r>
              <a:rPr lang="hu-HU" sz="2400" dirty="0" err="1" smtClean="0">
                <a:latin typeface="Bell MT" panose="02020503060305020303" pitchFamily="18" charset="0"/>
              </a:rPr>
              <a:t>famous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  <a:r>
              <a:rPr lang="hu-HU" sz="2400" dirty="0" err="1" smtClean="0">
                <a:latin typeface="Bell MT" panose="02020503060305020303" pitchFamily="18" charset="0"/>
              </a:rPr>
              <a:t>Spa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  <a:r>
              <a:rPr lang="hu-HU" sz="2400" dirty="0" err="1" smtClean="0">
                <a:latin typeface="Bell MT" panose="02020503060305020303" pitchFamily="18" charset="0"/>
              </a:rPr>
              <a:t>town</a:t>
            </a:r>
            <a:endParaRPr lang="hu-HU" sz="2400" dirty="0">
              <a:latin typeface="Bell MT" panose="02020503060305020303" pitchFamily="18" charset="0"/>
            </a:endParaRPr>
          </a:p>
          <a:p>
            <a:r>
              <a:rPr lang="hu-HU" sz="2400" dirty="0" smtClean="0">
                <a:latin typeface="Bell MT" panose="02020503060305020303" pitchFamily="18" charset="0"/>
              </a:rPr>
              <a:t>It is </a:t>
            </a:r>
            <a:r>
              <a:rPr lang="hu-HU" sz="2400" dirty="0" err="1" smtClean="0">
                <a:latin typeface="Bell MT" panose="02020503060305020303" pitchFamily="18" charset="0"/>
              </a:rPr>
              <a:t>rich</a:t>
            </a:r>
            <a:r>
              <a:rPr lang="hu-HU" sz="2400" dirty="0" smtClean="0">
                <a:latin typeface="Bell MT" panose="02020503060305020303" pitchFamily="18" charset="0"/>
              </a:rPr>
              <a:t> in </a:t>
            </a:r>
            <a:r>
              <a:rPr lang="hu-HU" sz="2400" dirty="0" err="1" smtClean="0">
                <a:latin typeface="Bell MT" panose="02020503060305020303" pitchFamily="18" charset="0"/>
              </a:rPr>
              <a:t>world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  <a:r>
              <a:rPr lang="hu-HU" sz="2400" dirty="0" err="1" smtClean="0">
                <a:latin typeface="Bell MT" panose="02020503060305020303" pitchFamily="18" charset="0"/>
              </a:rPr>
              <a:t>heritage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  <a:r>
              <a:rPr lang="hu-HU" sz="2400" dirty="0" err="1" smtClean="0">
                <a:latin typeface="Bell MT" panose="02020503060305020303" pitchFamily="18" charset="0"/>
              </a:rPr>
              <a:t>sites</a:t>
            </a:r>
            <a:r>
              <a:rPr lang="hu-HU" sz="2400" dirty="0" smtClean="0">
                <a:latin typeface="Bell MT" panose="02020503060305020303" pitchFamily="18" charset="0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1539" y="1127124"/>
            <a:ext cx="2971266" cy="198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589210" y="4632961"/>
            <a:ext cx="2602790" cy="178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0160" y="3429000"/>
            <a:ext cx="2676937" cy="189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3848" y="273299"/>
            <a:ext cx="3144871" cy="193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837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F0000"/>
            </a:gs>
            <a:gs pos="52000">
              <a:schemeClr val="bg1"/>
            </a:gs>
            <a:gs pos="79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3851"/>
            <a:ext cx="10172700" cy="61150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ll MT" panose="02020503060305020303" pitchFamily="18" charset="0"/>
              </a:rPr>
              <a:t>Hero</a:t>
            </a:r>
            <a:r>
              <a:rPr lang="hu-HU" sz="3600" dirty="0" smtClean="0">
                <a:latin typeface="Bell MT" panose="02020503060305020303" pitchFamily="18" charset="0"/>
              </a:rPr>
              <a:t>es</a:t>
            </a:r>
            <a:r>
              <a:rPr lang="en-US" sz="3600" dirty="0" smtClean="0">
                <a:latin typeface="Bell MT" panose="02020503060305020303" pitchFamily="18" charset="0"/>
              </a:rPr>
              <a:t>’</a:t>
            </a:r>
            <a:r>
              <a:rPr lang="hu-HU" sz="3600" dirty="0" smtClean="0">
                <a:latin typeface="Bell MT" panose="02020503060305020303" pitchFamily="18" charset="0"/>
              </a:rPr>
              <a:t> </a:t>
            </a:r>
            <a:r>
              <a:rPr lang="hu-HU" sz="3600" dirty="0" err="1" smtClean="0">
                <a:latin typeface="Bell MT" panose="02020503060305020303" pitchFamily="18" charset="0"/>
              </a:rPr>
              <a:t>square</a:t>
            </a:r>
            <a:endParaRPr lang="hu-HU" sz="3600" dirty="0">
              <a:latin typeface="Bell MT" panose="020205030603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1267" y="4069081"/>
            <a:ext cx="4472573" cy="252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499193"/>
            <a:ext cx="4008120" cy="235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2721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F0000"/>
            </a:gs>
            <a:gs pos="52000">
              <a:schemeClr val="bg1"/>
            </a:gs>
            <a:gs pos="79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66675"/>
            <a:ext cx="10972800" cy="5581650"/>
          </a:xfrm>
        </p:spPr>
        <p:txBody>
          <a:bodyPr>
            <a:normAutofit/>
          </a:bodyPr>
          <a:lstStyle/>
          <a:p>
            <a:pPr algn="ctr"/>
            <a:r>
              <a:rPr lang="hu-HU" sz="3600" dirty="0" err="1" smtClean="0">
                <a:latin typeface="Bell MT" panose="02020503060305020303" pitchFamily="18" charset="0"/>
              </a:rPr>
              <a:t>Parliament</a:t>
            </a:r>
            <a:endParaRPr lang="hu-HU" sz="36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81"/>
            <a:ext cx="4651150" cy="285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/>
          <a:srcRect l="6237" t="7964" r="6797" b="7044"/>
          <a:stretch/>
        </p:blipFill>
        <p:spPr>
          <a:xfrm>
            <a:off x="6928762" y="0"/>
            <a:ext cx="5263238" cy="315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2836" y="3261360"/>
            <a:ext cx="5066731" cy="337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148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F0000"/>
            </a:gs>
            <a:gs pos="52000">
              <a:schemeClr val="bg1"/>
            </a:gs>
            <a:gs pos="79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0"/>
          </a:xfrm>
        </p:spPr>
        <p:txBody>
          <a:bodyPr>
            <a:normAutofit/>
          </a:bodyPr>
          <a:lstStyle/>
          <a:p>
            <a:pPr algn="ctr"/>
            <a:r>
              <a:rPr lang="hu-HU" sz="3600" smtClean="0">
                <a:latin typeface="Bell MT" panose="02020503060305020303" pitchFamily="18" charset="0"/>
              </a:rPr>
              <a:t>The royal place</a:t>
            </a:r>
            <a:endParaRPr lang="hu-HU" sz="36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663440" cy="301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3363" y="0"/>
            <a:ext cx="4708637" cy="294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55" y="3749041"/>
            <a:ext cx="4270924" cy="272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279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173</Words>
  <Application>Microsoft Office PowerPoint</Application>
  <PresentationFormat>Egyéni</PresentationFormat>
  <Paragraphs>40</Paragraphs>
  <Slides>17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Office-téma</vt:lpstr>
      <vt:lpstr>Hungary</vt:lpstr>
      <vt:lpstr>Let’s get to know Hungary!</vt:lpstr>
      <vt:lpstr>Climate</vt:lpstr>
      <vt:lpstr>Customs of the Hungarian society</vt:lpstr>
      <vt:lpstr>5. dia</vt:lpstr>
      <vt:lpstr>Europe’s heart: Budapest</vt:lpstr>
      <vt:lpstr>Heroes’ square</vt:lpstr>
      <vt:lpstr>Parliament</vt:lpstr>
      <vt:lpstr>The royal place</vt:lpstr>
      <vt:lpstr>Liberty bridge</vt:lpstr>
      <vt:lpstr>Nature</vt:lpstr>
      <vt:lpstr>Hungaricums</vt:lpstr>
      <vt:lpstr>Pálinka In English: brandy</vt:lpstr>
      <vt:lpstr>Téliszalámi  In English: winter salami</vt:lpstr>
      <vt:lpstr>Kürtöskalács In English: Chimney cake</vt:lpstr>
      <vt:lpstr>Matyó embriodery</vt:lpstr>
      <vt:lpstr>Thank you for your attention!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Hungary</dc:title>
  <dc:creator>Windows-felhasználó</dc:creator>
  <cp:lastModifiedBy>Eszter</cp:lastModifiedBy>
  <cp:revision>67</cp:revision>
  <dcterms:created xsi:type="dcterms:W3CDTF">2022-04-24T15:26:24Z</dcterms:created>
  <dcterms:modified xsi:type="dcterms:W3CDTF">2022-05-19T19:14:24Z</dcterms:modified>
</cp:coreProperties>
</file>