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63" r:id="rId3"/>
    <p:sldId id="267" r:id="rId4"/>
    <p:sldId id="262" r:id="rId5"/>
    <p:sldId id="260" r:id="rId6"/>
    <p:sldId id="261" r:id="rId7"/>
    <p:sldId id="272" r:id="rId8"/>
    <p:sldId id="257" r:id="rId9"/>
    <p:sldId id="269" r:id="rId10"/>
    <p:sldId id="270" r:id="rId11"/>
    <p:sldId id="271" r:id="rId12"/>
    <p:sldId id="28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66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használó" initials="F" lastIdx="3" clrIdx="0">
    <p:extLst>
      <p:ext uri="{19B8F6BF-5375-455C-9EA6-DF929625EA0E}">
        <p15:presenceInfo xmlns:p15="http://schemas.microsoft.com/office/powerpoint/2012/main" userId="Felhasznál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FD2"/>
    <a:srgbClr val="F2F2F2"/>
    <a:srgbClr val="D2D2D2"/>
    <a:srgbClr val="E9E9E7"/>
    <a:srgbClr val="C69B98"/>
    <a:srgbClr val="C39390"/>
    <a:srgbClr val="CAC5C2"/>
    <a:srgbClr val="EFEEEA"/>
    <a:srgbClr val="E5E4E6"/>
    <a:srgbClr val="E7D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06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1T00:12:20.170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8D316-025C-49FB-A966-D2C7F5877104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C2793-2F0E-4398-94C1-DEB08A958B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1641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Megkérdezni a magyartanárt, hogy kiket gondol</a:t>
            </a:r>
            <a:r>
              <a:rPr lang="hu-HU" baseline="0" dirty="0" smtClean="0"/>
              <a:t> a legfontosabbaknak?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C2793-2F0E-4398-94C1-DEB08A958BAD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08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1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949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688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7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60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503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39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14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74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844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76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D092E69-C9D8-4AB7-8704-A74A2B8C84AD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3F30E23-585E-41E4-A536-C27A41B552CB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65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ffbeatbudapest.com/budapest-city-guide/best-traditional-hungarian-dishes/" TargetMode="External"/><Relationship Id="rId3" Type="http://schemas.openxmlformats.org/officeDocument/2006/relationships/hyperlink" Target="https://www.magyarorszagom.hu/hires-magyar-etelek.html" TargetMode="External"/><Relationship Id="rId7" Type="http://schemas.openxmlformats.org/officeDocument/2006/relationships/hyperlink" Target="https://www.google.com/search?q=hungary+traditional+costume&amp;source=lmns&amp;bih=568&amp;biw=1366&amp;hl=hu&amp;sa=X&amp;ved=2ahUKEwif4O7r7dX3AhUNgKQKHSN9CeoQ_AUoAHoECAEQAA" TargetMode="External"/><Relationship Id="rId2" Type="http://schemas.openxmlformats.org/officeDocument/2006/relationships/hyperlink" Target="https://www.szeretlekmagyarorszag.hu/utazz/15-magyar-nevezetesseg-amit-latnod-kel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allas.hu/programok/magyarorszag" TargetMode="External"/><Relationship Id="rId11" Type="http://schemas.openxmlformats.org/officeDocument/2006/relationships/hyperlink" Target="https://www.szeretlekmagyarorszag.hu/gasztro/33-tipikus-magyar-etel-ami-meghodithatja-a-vilagot/" TargetMode="External"/><Relationship Id="rId5" Type="http://schemas.openxmlformats.org/officeDocument/2006/relationships/hyperlink" Target="https://www.otptravel.hu/inspiraciok/magyarorszag-kis-magyar-divattortenet-szines-nepviseletek" TargetMode="External"/><Relationship Id="rId10" Type="http://schemas.openxmlformats.org/officeDocument/2006/relationships/hyperlink" Target="http://www.hungarikum.hu/hu/k%C3%BCrt%C5%91skal%C3%A1cs" TargetMode="External"/><Relationship Id="rId4" Type="http://schemas.openxmlformats.org/officeDocument/2006/relationships/hyperlink" Target="https://furir.blog.hu/2012/10/30/x_hires_magyar_kolto_versei_szuletese_halala" TargetMode="External"/><Relationship Id="rId9" Type="http://schemas.openxmlformats.org/officeDocument/2006/relationships/hyperlink" Target="https://www.google.com/search?q=Hungarian+folk+music&amp;tbm=isch&amp;hl=hu&amp;chips=q:hungarian+folk+music,online_chips:folk+dance:a64FdFCRfcM=&amp;sa=X&amp;ved=2ahUKEwjFtaqK7dX3AhWVgKQKHZ7cDpcQ4lYoAHoECAEQHQ&amp;biw=1349&amp;bih=62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>
                <a:latin typeface="Franklin Gothic Demi Cond" panose="020B0706030402020204" pitchFamily="34" charset="0"/>
              </a:rPr>
              <a:t>Hungarian</a:t>
            </a:r>
            <a:r>
              <a:rPr lang="hu-HU" dirty="0" smtClean="0">
                <a:latin typeface="Franklin Gothic Demi Cond" panose="020B0706030402020204" pitchFamily="34" charset="0"/>
              </a:rPr>
              <a:t> </a:t>
            </a:r>
            <a:r>
              <a:rPr lang="hu-HU" dirty="0" err="1" smtClean="0">
                <a:latin typeface="Franklin Gothic Demi Cond" panose="020B0706030402020204" pitchFamily="34" charset="0"/>
              </a:rPr>
              <a:t>culture</a:t>
            </a:r>
            <a:endParaRPr lang="hu-HU" dirty="0">
              <a:latin typeface="Franklin Gothic Demi Cond" panose="020B0706030402020204" pitchFamily="34" charset="0"/>
            </a:endParaRPr>
          </a:p>
        </p:txBody>
      </p:sp>
      <p:pic>
        <p:nvPicPr>
          <p:cNvPr id="3" name="Kép 2" descr="248394295_4348118658603706_312232371265913140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8516" y="5286895"/>
            <a:ext cx="2057601" cy="764772"/>
          </a:xfrm>
          <a:prstGeom prst="rect">
            <a:avLst/>
          </a:prstGeom>
        </p:spPr>
      </p:pic>
      <p:pic>
        <p:nvPicPr>
          <p:cNvPr id="4" name="Kép 3" descr="erasmus+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895" y="0"/>
            <a:ext cx="1312025" cy="13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7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177645"/>
            <a:ext cx="3571701" cy="939074"/>
          </a:xfrm>
          <a:solidFill>
            <a:srgbClr val="E0CFD2"/>
          </a:solidFill>
        </p:spPr>
        <p:txBody>
          <a:bodyPr>
            <a:normAutofit/>
          </a:bodyPr>
          <a:lstStyle/>
          <a:p>
            <a:r>
              <a:rPr lang="hu-HU" dirty="0"/>
              <a:t>M</a:t>
            </a:r>
            <a:r>
              <a:rPr lang="hu-HU" dirty="0" smtClean="0"/>
              <a:t>ain </a:t>
            </a:r>
            <a:r>
              <a:rPr lang="hu-HU" dirty="0" err="1" smtClean="0"/>
              <a:t>courses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5987" y="4069862"/>
            <a:ext cx="3199210" cy="213228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258446" y="5790050"/>
            <a:ext cx="1828800" cy="369332"/>
          </a:xfrm>
          <a:prstGeom prst="rect">
            <a:avLst/>
          </a:prstGeom>
          <a:solidFill>
            <a:srgbClr val="F2F2F2">
              <a:alpha val="88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Stuffed</a:t>
            </a:r>
            <a:r>
              <a:rPr lang="hu-HU" b="1" dirty="0"/>
              <a:t> </a:t>
            </a:r>
            <a:r>
              <a:rPr lang="hu-HU" b="1" dirty="0" err="1"/>
              <a:t>cabbage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0081" y="3752730"/>
            <a:ext cx="3642033" cy="2428021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159668" y="5666616"/>
            <a:ext cx="1146628" cy="646331"/>
          </a:xfrm>
          <a:prstGeom prst="rect">
            <a:avLst/>
          </a:prstGeom>
          <a:solidFill>
            <a:srgbClr val="F2F2F2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Fried</a:t>
            </a:r>
            <a:r>
              <a:rPr lang="hu-HU" b="1" dirty="0" smtClean="0"/>
              <a:t> </a:t>
            </a:r>
            <a:r>
              <a:rPr lang="hu-HU" b="1" dirty="0" err="1" smtClean="0"/>
              <a:t>meatl</a:t>
            </a:r>
            <a:endParaRPr lang="hu-HU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6" cstate="print"/>
          <a:srcRect r="6355"/>
          <a:stretch/>
        </p:blipFill>
        <p:spPr>
          <a:xfrm>
            <a:off x="535476" y="4027069"/>
            <a:ext cx="3023655" cy="2153682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2083243" y="5727281"/>
            <a:ext cx="1399176" cy="369332"/>
          </a:xfrm>
          <a:prstGeom prst="rect">
            <a:avLst/>
          </a:prstGeom>
          <a:solidFill>
            <a:srgbClr val="F2F2F2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Fried</a:t>
            </a:r>
            <a:r>
              <a:rPr lang="hu-HU" b="1" dirty="0"/>
              <a:t> </a:t>
            </a:r>
            <a:r>
              <a:rPr lang="hu-HU" b="1" dirty="0" err="1"/>
              <a:t>cheese</a:t>
            </a:r>
            <a:endParaRPr lang="hu-HU" dirty="0"/>
          </a:p>
        </p:txBody>
      </p:sp>
      <p:pic>
        <p:nvPicPr>
          <p:cNvPr id="1026" name="Picture 2" descr="Forráskép megtekinté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61" y="1248176"/>
            <a:ext cx="3655963" cy="24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9631681" y="3230558"/>
            <a:ext cx="1698171" cy="369332"/>
          </a:xfrm>
          <a:prstGeom prst="rect">
            <a:avLst/>
          </a:prstGeom>
          <a:solidFill>
            <a:srgbClr val="F2F2F2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Stew</a:t>
            </a:r>
            <a:endParaRPr lang="hu-HU" dirty="0"/>
          </a:p>
        </p:txBody>
      </p:sp>
      <p:pic>
        <p:nvPicPr>
          <p:cNvPr id="1028" name="Picture 4" descr="Forráskép megtekintése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41" y="1219998"/>
            <a:ext cx="3444310" cy="24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812729" y="3247760"/>
            <a:ext cx="1745672" cy="36933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smtClean="0"/>
              <a:t>Lecsó</a:t>
            </a:r>
            <a:endParaRPr lang="hu-HU" dirty="0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026" y="1245825"/>
            <a:ext cx="3588331" cy="2389754"/>
          </a:xfrm>
          <a:prstGeom prst="rect">
            <a:avLst/>
          </a:prstGeom>
          <a:effectLst>
            <a:outerShdw blurRad="685800" dist="50800" dir="5400000" algn="ctr" rotWithShape="0">
              <a:srgbClr val="000000">
                <a:alpha val="61000"/>
              </a:srgbClr>
            </a:outerShdw>
          </a:effectLst>
        </p:spPr>
      </p:pic>
      <p:sp>
        <p:nvSpPr>
          <p:cNvPr id="15" name="Szövegdoboz 14"/>
          <p:cNvSpPr txBox="1"/>
          <p:nvPr/>
        </p:nvSpPr>
        <p:spPr>
          <a:xfrm>
            <a:off x="1877525" y="3003468"/>
            <a:ext cx="1995226" cy="646331"/>
          </a:xfrm>
          <a:prstGeom prst="rect">
            <a:avLst/>
          </a:prstGeom>
          <a:solidFill>
            <a:srgbClr val="E0CFD2">
              <a:alpha val="89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Hungarian</a:t>
            </a:r>
            <a:r>
              <a:rPr lang="hu-HU" b="1" dirty="0" smtClean="0"/>
              <a:t> </a:t>
            </a:r>
            <a:r>
              <a:rPr lang="hu-HU" b="1" dirty="0" err="1" smtClean="0"/>
              <a:t>flat</a:t>
            </a:r>
            <a:r>
              <a:rPr lang="hu-HU" b="1" dirty="0" smtClean="0"/>
              <a:t> </a:t>
            </a:r>
            <a:r>
              <a:rPr lang="hu-HU" b="1" dirty="0" err="1" smtClean="0"/>
              <a:t>bread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62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420914"/>
            <a:ext cx="2792549" cy="851989"/>
          </a:xfrm>
          <a:solidFill>
            <a:srgbClr val="E0CFD2">
              <a:alpha val="86000"/>
            </a:srgbClr>
          </a:solidFill>
        </p:spPr>
        <p:txBody>
          <a:bodyPr/>
          <a:lstStyle/>
          <a:p>
            <a:r>
              <a:rPr lang="hu-HU" dirty="0" err="1" smtClean="0"/>
              <a:t>Desserts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1497391"/>
            <a:ext cx="10049691" cy="4642151"/>
          </a:xfrm>
          <a:solidFill>
            <a:srgbClr val="E0CFD2">
              <a:alpha val="49000"/>
            </a:srgbClr>
          </a:solidFill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280" y="1497391"/>
            <a:ext cx="3668684" cy="206363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812655" y="2889624"/>
            <a:ext cx="1853366" cy="646331"/>
          </a:xfrm>
          <a:prstGeom prst="rect">
            <a:avLst/>
          </a:prstGeom>
          <a:solidFill>
            <a:srgbClr val="E0CFD2">
              <a:alpha val="83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Hungarian</a:t>
            </a:r>
            <a:r>
              <a:rPr lang="hu-HU" b="1" dirty="0"/>
              <a:t> </a:t>
            </a:r>
            <a:r>
              <a:rPr lang="hu-HU" b="1" dirty="0" err="1" smtClean="0"/>
              <a:t>pancakes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764" y="1481641"/>
            <a:ext cx="3185839" cy="212498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522373" y="3245172"/>
            <a:ext cx="1647408" cy="369332"/>
          </a:xfrm>
          <a:prstGeom prst="rect">
            <a:avLst/>
          </a:prstGeom>
          <a:solidFill>
            <a:srgbClr val="E0CFD2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/>
              <a:t>Túró Rudi </a:t>
            </a:r>
            <a:endParaRPr lang="hu-HU" dirty="0"/>
          </a:p>
        </p:txBody>
      </p:sp>
      <p:pic>
        <p:nvPicPr>
          <p:cNvPr id="4098" name="Picture 2" descr="Dobostorta házilag készítve: hogy lesz a legjobb a roppanós tető? -  Receptek | Sóbor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-1510" r="15863" b="1510"/>
          <a:stretch/>
        </p:blipFill>
        <p:spPr bwMode="auto">
          <a:xfrm>
            <a:off x="1097280" y="3743523"/>
            <a:ext cx="3705313" cy="239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615082" y="5750783"/>
            <a:ext cx="1376682" cy="369332"/>
          </a:xfrm>
          <a:prstGeom prst="rect">
            <a:avLst/>
          </a:prstGeom>
          <a:solidFill>
            <a:srgbClr val="E0CFD2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Dobos </a:t>
            </a:r>
            <a:r>
              <a:rPr lang="hu-HU" b="1" dirty="0" err="1" smtClean="0"/>
              <a:t>cake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 cstate="print"/>
          <a:srcRect l="13000" r="7949"/>
          <a:stretch/>
        </p:blipFill>
        <p:spPr>
          <a:xfrm>
            <a:off x="5091846" y="3864247"/>
            <a:ext cx="3197651" cy="227529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502802" y="5750783"/>
            <a:ext cx="766730" cy="369332"/>
          </a:xfrm>
          <a:prstGeom prst="rect">
            <a:avLst/>
          </a:prstGeom>
          <a:solidFill>
            <a:srgbClr val="E0CFD2">
              <a:alpha val="89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Beigli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 cstate="print"/>
          <a:srcRect t="6323" b="11685"/>
          <a:stretch/>
        </p:blipFill>
        <p:spPr>
          <a:xfrm>
            <a:off x="8515298" y="1497391"/>
            <a:ext cx="2594356" cy="2366856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9961988" y="3217916"/>
            <a:ext cx="1184983" cy="646331"/>
          </a:xfrm>
          <a:prstGeom prst="rect">
            <a:avLst/>
          </a:prstGeom>
          <a:solidFill>
            <a:srgbClr val="E0CFD2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Chimney</a:t>
            </a:r>
            <a:r>
              <a:rPr lang="hu-HU" b="1" dirty="0" smtClean="0"/>
              <a:t> </a:t>
            </a:r>
            <a:r>
              <a:rPr lang="hu-HU" b="1" dirty="0" err="1" smtClean="0"/>
              <a:t>cake</a:t>
            </a:r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9" cstate="print"/>
          <a:srcRect r="7553"/>
          <a:stretch/>
        </p:blipFill>
        <p:spPr>
          <a:xfrm>
            <a:off x="8433567" y="4128655"/>
            <a:ext cx="2760906" cy="201088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9584976" y="5770210"/>
            <a:ext cx="1609497" cy="369332"/>
          </a:xfrm>
          <a:prstGeom prst="rect">
            <a:avLst/>
          </a:prstGeom>
          <a:solidFill>
            <a:srgbClr val="E0CFD2">
              <a:alpha val="94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Chocolate</a:t>
            </a:r>
            <a:r>
              <a:rPr lang="hu-HU" b="1" dirty="0"/>
              <a:t> </a:t>
            </a:r>
            <a:r>
              <a:rPr lang="hu-HU" b="1" dirty="0" err="1"/>
              <a:t>bun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77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V. Places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visit</a:t>
            </a:r>
            <a:endParaRPr lang="hu-HU" dirty="0"/>
          </a:p>
        </p:txBody>
      </p:sp>
      <p:pic>
        <p:nvPicPr>
          <p:cNvPr id="2050" name="Picture 2" descr="Forráskép megtekinté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74" y="1871663"/>
            <a:ext cx="8228012" cy="43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5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24251" y="5706852"/>
            <a:ext cx="1718491" cy="736282"/>
          </a:xfrm>
        </p:spPr>
        <p:txBody>
          <a:bodyPr/>
          <a:lstStyle/>
          <a:p>
            <a:r>
              <a:rPr lang="hu-HU" dirty="0" err="1" smtClean="0"/>
              <a:t>parliament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96963" y="2619370"/>
            <a:ext cx="4938712" cy="3305186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9347199" y="5924556"/>
            <a:ext cx="2345509" cy="535820"/>
          </a:xfrm>
        </p:spPr>
        <p:txBody>
          <a:bodyPr/>
          <a:lstStyle/>
          <a:p>
            <a:r>
              <a:rPr lang="hu-HU" dirty="0" smtClean="0"/>
              <a:t>Gellért </a:t>
            </a:r>
            <a:r>
              <a:rPr lang="hu-HU" dirty="0" err="1"/>
              <a:t>statue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6049" t="-523" r="10459" b="523"/>
          <a:stretch/>
        </p:blipFill>
        <p:spPr>
          <a:xfrm>
            <a:off x="6217920" y="2582334"/>
            <a:ext cx="4960814" cy="3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Balaton Lake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4449" y="2582334"/>
            <a:ext cx="4938712" cy="3292474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905298" y="2582334"/>
            <a:ext cx="5853289" cy="3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Siófok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67599" y="5772029"/>
            <a:ext cx="7142805" cy="562947"/>
          </a:xfrm>
        </p:spPr>
        <p:txBody>
          <a:bodyPr>
            <a:normAutofit/>
          </a:bodyPr>
          <a:lstStyle/>
          <a:p>
            <a:r>
              <a:rPr lang="hu-HU" dirty="0" smtClean="0"/>
              <a:t>	</a:t>
            </a:r>
            <a:r>
              <a:rPr lang="hu-HU" dirty="0" err="1" smtClean="0"/>
              <a:t>upside</a:t>
            </a:r>
            <a:r>
              <a:rPr lang="hu-HU" dirty="0" smtClean="0"/>
              <a:t> </a:t>
            </a:r>
            <a:r>
              <a:rPr lang="hu-HU" dirty="0"/>
              <a:t>down </a:t>
            </a:r>
            <a:r>
              <a:rPr lang="hu-HU" dirty="0" smtClean="0"/>
              <a:t>house 	 </a:t>
            </a:r>
            <a:r>
              <a:rPr lang="en-US" dirty="0" smtClean="0"/>
              <a:t>water </a:t>
            </a:r>
            <a:r>
              <a:rPr lang="en-US" dirty="0"/>
              <a:t>and lookout tower</a:t>
            </a:r>
            <a:r>
              <a:rPr lang="en-US" u="sng" dirty="0"/>
              <a:t> 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8048" y="2883397"/>
            <a:ext cx="4938712" cy="2888632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1950621" y="5961760"/>
            <a:ext cx="1373565" cy="531181"/>
          </a:xfrm>
        </p:spPr>
        <p:txBody>
          <a:bodyPr/>
          <a:lstStyle/>
          <a:p>
            <a:r>
              <a:rPr lang="hu-HU" dirty="0"/>
              <a:t>Big Wheel</a:t>
            </a:r>
          </a:p>
          <a:p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12118" r="5013"/>
          <a:stretch/>
        </p:blipFill>
        <p:spPr>
          <a:xfrm>
            <a:off x="5167599" y="2883397"/>
            <a:ext cx="4242265" cy="288863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0704" y="1578302"/>
            <a:ext cx="2563415" cy="41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Eger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172822" y="5462187"/>
            <a:ext cx="3199924" cy="736282"/>
          </a:xfrm>
        </p:spPr>
        <p:txBody>
          <a:bodyPr/>
          <a:lstStyle/>
          <a:p>
            <a:r>
              <a:rPr lang="hu-HU" dirty="0" err="1"/>
              <a:t>Cathedral</a:t>
            </a:r>
            <a:r>
              <a:rPr lang="hu-HU" dirty="0"/>
              <a:t> </a:t>
            </a:r>
            <a:r>
              <a:rPr lang="hu-HU" dirty="0" err="1" smtClean="0"/>
              <a:t>Basilica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9569745" y="5496065"/>
            <a:ext cx="1798568" cy="736282"/>
          </a:xfrm>
        </p:spPr>
        <p:txBody>
          <a:bodyPr/>
          <a:lstStyle/>
          <a:p>
            <a:r>
              <a:rPr lang="hu-HU" dirty="0"/>
              <a:t>Eger </a:t>
            </a:r>
            <a:r>
              <a:rPr lang="hu-HU" dirty="0" err="1" smtClean="0"/>
              <a:t>Castle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/>
          <a:srcRect l="15457"/>
          <a:stretch/>
        </p:blipFill>
        <p:spPr>
          <a:xfrm>
            <a:off x="6004808" y="2409370"/>
            <a:ext cx="5049272" cy="3086695"/>
          </a:xfrm>
          <a:prstGeom prst="rect">
            <a:avLst/>
          </a:prstGeom>
        </p:spPr>
      </p:pic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97280" y="2409370"/>
            <a:ext cx="4593295" cy="30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Aggtelek </a:t>
            </a:r>
            <a:r>
              <a:rPr lang="hu-HU" dirty="0" err="1" smtClean="0"/>
              <a:t>Caves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96963" y="2624682"/>
            <a:ext cx="4938712" cy="3294562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311077" y="2691026"/>
            <a:ext cx="4851146" cy="32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8720" y="148057"/>
            <a:ext cx="10058400" cy="1450757"/>
          </a:xfrm>
        </p:spPr>
        <p:txBody>
          <a:bodyPr/>
          <a:lstStyle/>
          <a:p>
            <a:r>
              <a:rPr lang="hu-HU" dirty="0" smtClean="0"/>
              <a:t>Nyíregyháza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58292" y="2634882"/>
            <a:ext cx="5015735" cy="3325651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t="5784" b="859"/>
          <a:stretch/>
        </p:blipFill>
        <p:spPr>
          <a:xfrm>
            <a:off x="6411062" y="2638477"/>
            <a:ext cx="4744618" cy="33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Szilvásvárad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072709" y="5764909"/>
            <a:ext cx="2270034" cy="736282"/>
          </a:xfrm>
        </p:spPr>
        <p:txBody>
          <a:bodyPr/>
          <a:lstStyle/>
          <a:p>
            <a:r>
              <a:rPr lang="hu-HU" dirty="0" smtClean="0"/>
              <a:t>Szalajka Valley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96963" y="2623668"/>
            <a:ext cx="4938712" cy="3296590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10368372" y="5764909"/>
            <a:ext cx="995680" cy="736282"/>
          </a:xfrm>
        </p:spPr>
        <p:txBody>
          <a:bodyPr/>
          <a:lstStyle/>
          <a:p>
            <a:r>
              <a:rPr lang="hu-HU" dirty="0" err="1" smtClean="0"/>
              <a:t>lake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4084" r="6399"/>
          <a:stretch/>
        </p:blipFill>
        <p:spPr>
          <a:xfrm>
            <a:off x="6217920" y="2623668"/>
            <a:ext cx="4963887" cy="32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8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95000"/>
              </a:schemeClr>
            </a:gs>
            <a:gs pos="78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I. </a:t>
            </a:r>
            <a:r>
              <a:rPr lang="hu-HU" dirty="0" err="1" smtClean="0"/>
              <a:t>Well-known</a:t>
            </a:r>
            <a:r>
              <a:rPr lang="hu-HU" dirty="0" smtClean="0"/>
              <a:t> </a:t>
            </a:r>
            <a:r>
              <a:rPr lang="hu-HU" dirty="0" err="1" smtClean="0"/>
              <a:t>writers</a:t>
            </a:r>
            <a:r>
              <a:rPr lang="hu-HU" dirty="0" smtClean="0"/>
              <a:t> and </a:t>
            </a:r>
            <a:r>
              <a:rPr lang="hu-HU" dirty="0" err="1" smtClean="0"/>
              <a:t>poets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97929"/>
          </a:xfrm>
        </p:spPr>
        <p:txBody>
          <a:bodyPr>
            <a:normAutofit/>
          </a:bodyPr>
          <a:lstStyle/>
          <a:p>
            <a:endParaRPr lang="hu-HU" dirty="0"/>
          </a:p>
          <a:p>
            <a:r>
              <a:rPr lang="hu-HU" dirty="0" smtClean="0"/>
              <a:t> </a:t>
            </a:r>
            <a:endParaRPr lang="hu-HU" dirty="0"/>
          </a:p>
          <a:p>
            <a:pPr lvl="5"/>
            <a:endParaRPr lang="hu-HU" dirty="0" smtClean="0"/>
          </a:p>
          <a:p>
            <a:pPr lvl="5"/>
            <a:endParaRPr lang="hu-HU" dirty="0"/>
          </a:p>
          <a:p>
            <a:pPr lvl="5"/>
            <a:endParaRPr lang="hu-HU" dirty="0" smtClean="0"/>
          </a:p>
          <a:p>
            <a:pPr lvl="5"/>
            <a:endParaRPr lang="hu-HU" dirty="0"/>
          </a:p>
          <a:p>
            <a:pPr lvl="5"/>
            <a:endParaRPr lang="hu-HU" sz="1600" dirty="0" smtClean="0"/>
          </a:p>
          <a:p>
            <a:pPr marL="871400" lvl="5" indent="0">
              <a:buNone/>
            </a:pPr>
            <a:endParaRPr lang="hu-HU" sz="1600" dirty="0" smtClean="0"/>
          </a:p>
          <a:p>
            <a:pPr lvl="5"/>
            <a:endParaRPr lang="hu-HU" sz="1600" dirty="0" smtClean="0"/>
          </a:p>
          <a:p>
            <a:pPr marL="871400" lvl="5" indent="0">
              <a:buNone/>
            </a:pPr>
            <a:endParaRPr lang="hu-HU" sz="1600" dirty="0" smtClean="0"/>
          </a:p>
          <a:p>
            <a:pPr marL="871400" lvl="5" indent="0">
              <a:buNone/>
            </a:pPr>
            <a:endParaRPr lang="hu-HU" sz="1600" dirty="0"/>
          </a:p>
          <a:p>
            <a:pPr marL="871400" lvl="5" indent="0">
              <a:buNone/>
            </a:pPr>
            <a:endParaRPr lang="hu-HU" sz="1600" dirty="0"/>
          </a:p>
          <a:p>
            <a:pPr marL="871400" lvl="5" indent="0">
              <a:buNone/>
            </a:pPr>
            <a:r>
              <a:rPr lang="hu-HU" sz="2000" b="1" dirty="0" smtClean="0"/>
              <a:t>Gárdonyi Géza</a:t>
            </a:r>
            <a:r>
              <a:rPr lang="hu-HU" sz="2000" dirty="0" smtClean="0"/>
              <a:t>			</a:t>
            </a:r>
            <a:r>
              <a:rPr lang="hu-HU" sz="2000" b="1" dirty="0" smtClean="0"/>
              <a:t>Kölcsey Ferenc		      Vörösmarty </a:t>
            </a:r>
            <a:r>
              <a:rPr lang="hu-HU" sz="2000" b="1" dirty="0"/>
              <a:t>Mihály</a:t>
            </a:r>
            <a:endParaRPr lang="hu-HU" sz="2000" b="1" dirty="0" smtClean="0"/>
          </a:p>
          <a:p>
            <a:pPr marL="871400" lvl="5" indent="0">
              <a:buNone/>
            </a:pPr>
            <a:r>
              <a:rPr lang="hu-HU" sz="2000" dirty="0" smtClean="0"/>
              <a:t>  (1863–</a:t>
            </a:r>
            <a:r>
              <a:rPr lang="hu-HU" sz="2000" dirty="0"/>
              <a:t> </a:t>
            </a:r>
            <a:r>
              <a:rPr lang="hu-HU" sz="2000" dirty="0" smtClean="0"/>
              <a:t>1922)			   (1790-1838)</a:t>
            </a:r>
            <a:r>
              <a:rPr lang="hu-HU" sz="2000" dirty="0"/>
              <a:t>		 </a:t>
            </a:r>
            <a:r>
              <a:rPr lang="hu-HU" sz="2000" dirty="0" smtClean="0"/>
              <a:t>         (</a:t>
            </a:r>
            <a:r>
              <a:rPr lang="hu-HU" sz="2000" dirty="0"/>
              <a:t>1800 –  1855)</a:t>
            </a:r>
            <a:endParaRPr lang="hu-HU" sz="20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/>
          <a:srcRect l="10436" r="8355"/>
          <a:stretch/>
        </p:blipFill>
        <p:spPr>
          <a:xfrm>
            <a:off x="5224476" y="1845733"/>
            <a:ext cx="2135086" cy="3355748"/>
          </a:xfrm>
          <a:prstGeom prst="rect">
            <a:avLst/>
          </a:prstGeom>
        </p:spPr>
      </p:pic>
      <p:pic>
        <p:nvPicPr>
          <p:cNvPr id="1026" name="Picture 2" descr="Gárdonyi Géza: Megtalálom a múltban a jövőmet - Cultura.h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91" y="1845733"/>
            <a:ext cx="2049278" cy="33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7257" r="11585"/>
          <a:stretch/>
        </p:blipFill>
        <p:spPr>
          <a:xfrm>
            <a:off x="8725402" y="1845733"/>
            <a:ext cx="2100263" cy="33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Szeged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049486" y="5750395"/>
            <a:ext cx="2168434" cy="736282"/>
          </a:xfrm>
        </p:spPr>
        <p:txBody>
          <a:bodyPr/>
          <a:lstStyle/>
          <a:p>
            <a:r>
              <a:rPr lang="hu-HU" dirty="0" err="1"/>
              <a:t>Votive</a:t>
            </a:r>
            <a:r>
              <a:rPr lang="hu-HU" dirty="0"/>
              <a:t> </a:t>
            </a:r>
            <a:r>
              <a:rPr lang="hu-HU" dirty="0" err="1" smtClean="0"/>
              <a:t>Church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96963" y="2626137"/>
            <a:ext cx="4938712" cy="3291651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8408323" y="5807568"/>
            <a:ext cx="3013166" cy="736282"/>
          </a:xfrm>
        </p:spPr>
        <p:txBody>
          <a:bodyPr/>
          <a:lstStyle/>
          <a:p>
            <a:r>
              <a:rPr lang="hu-HU" dirty="0"/>
              <a:t>Millennium </a:t>
            </a:r>
            <a:r>
              <a:rPr lang="hu-HU" dirty="0" err="1" smtClean="0"/>
              <a:t>Fountain</a:t>
            </a:r>
            <a:endParaRPr lang="hu-HU" dirty="0"/>
          </a:p>
        </p:txBody>
      </p:sp>
      <p:sp>
        <p:nvSpPr>
          <p:cNvPr id="9" name="Tartalom helye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Amazing Fountain In The Front Of The University Of Szeged The University Of  Szeged Is A Large Research University In Hungary Stock Photo - Download  Image Now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2626137"/>
            <a:ext cx="5021324" cy="33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cited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hu-HU" sz="105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hu-H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://www.szeretlekmagyarorszag.hu/utazz/15-magyar-nevezetesseg-amit-latnod-kell</a:t>
            </a:r>
            <a:r>
              <a:rPr lang="hu-HU" sz="105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hu-H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hu-HU" sz="105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www.magyarorszagom.hu/hires-magyar-etelek.html</a:t>
            </a:r>
            <a:endParaRPr lang="hu-H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hu-HU" sz="105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furir.blog.hu/2012/10/30/x_hires_magyar_kolto_versei_szuletese_halala</a:t>
            </a:r>
            <a:endParaRPr lang="hu-H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hu-HU" sz="105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www.otptravel.hu/inspiraciok/magyarorszag-kis-magyar-divattortenet-szines-nepviseletek</a:t>
            </a:r>
            <a:endParaRPr lang="hu-H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hu-HU" sz="105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szallas.hu/programok/magyarorszag</a:t>
            </a:r>
            <a:endParaRPr lang="hu-H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hu-H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www.google.com/search?q=hungary+traditional+costume&amp;source=lmns&amp;bih=568&amp;biw=1366&amp;hl=hu&amp;sa=X&amp;ved=2ahUKEwif4O7r7dX3AhUNgKQKHSN9CeoQ_AUoAHoECAEQAA</a:t>
            </a:r>
            <a:endParaRPr lang="hu-H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https://www.offbeatbudapest.com/budapest-city-guide/best-traditional-hungarian-dishes</a:t>
            </a:r>
            <a:r>
              <a:rPr lang="hu-H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hu-H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hu-H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www.google.com/search?q=Hungarian+folk+music&amp;tbm=isch&amp;hl=hu&amp;chips=q:hungarian+folk+music,online_chips:folk+dance:a64FdFCRfcM%3D&amp;sa=X&amp;ved=2ahUKEwjFtaqK7dX3AhWVgKQKHZ7cDpcQ4lYoAHoECAEQHQ&amp;biw=1349&amp;bih=625</a:t>
            </a:r>
            <a:endParaRPr lang="hu-H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www.hungarikum.hu/hu/k%C3%BCrt%C5%91skal%C3%A1cs</a:t>
            </a:r>
            <a:endParaRPr lang="hu-H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https://www.szeretlekmagyarorszag.hu/gasztro/33-tipikus-magyar-etel-ami-meghodithatja-a-vilagot/</a:t>
            </a:r>
            <a:endParaRPr lang="hu-H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52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95000"/>
              </a:schemeClr>
            </a:gs>
            <a:gs pos="78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</a:t>
            </a:r>
            <a:r>
              <a:rPr lang="hu-HU" dirty="0" err="1" smtClean="0"/>
              <a:t>Well-known</a:t>
            </a:r>
            <a:r>
              <a:rPr lang="hu-HU" dirty="0" smtClean="0"/>
              <a:t> </a:t>
            </a:r>
            <a:r>
              <a:rPr lang="hu-HU" dirty="0" err="1" smtClean="0"/>
              <a:t>writers</a:t>
            </a:r>
            <a:r>
              <a:rPr lang="hu-HU" dirty="0" smtClean="0"/>
              <a:t> and </a:t>
            </a:r>
            <a:r>
              <a:rPr lang="hu-HU" dirty="0" err="1" smtClean="0"/>
              <a:t>poets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740804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201168" lvl="1" indent="0">
              <a:spcAft>
                <a:spcPts val="0"/>
              </a:spcAft>
              <a:buNone/>
            </a:pPr>
            <a:r>
              <a:rPr lang="hu-HU" dirty="0" smtClean="0"/>
              <a:t>	</a:t>
            </a:r>
            <a:r>
              <a:rPr lang="hu-HU" sz="2000" b="1" dirty="0" smtClean="0"/>
              <a:t>Petőfi Sándor		 	Arany </a:t>
            </a:r>
            <a:r>
              <a:rPr lang="hu-HU" sz="2000" b="1" dirty="0"/>
              <a:t>János </a:t>
            </a:r>
            <a:r>
              <a:rPr lang="hu-HU" sz="2000" b="1" dirty="0" smtClean="0"/>
              <a:t>			Ady Endre</a:t>
            </a:r>
          </a:p>
          <a:p>
            <a:pPr marL="201168" lvl="1" indent="0">
              <a:spcAft>
                <a:spcPts val="0"/>
              </a:spcAft>
              <a:buNone/>
            </a:pPr>
            <a:r>
              <a:rPr lang="hu-HU" sz="2000" dirty="0" smtClean="0"/>
              <a:t>	 (1823-1849)			(1817-1882)			(1877-1919)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480" y="1996929"/>
            <a:ext cx="2447925" cy="32513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1100" y="1996929"/>
            <a:ext cx="2492798" cy="325134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2594" y="1999362"/>
            <a:ext cx="2408757" cy="32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95000"/>
              </a:schemeClr>
            </a:gs>
            <a:gs pos="78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</a:t>
            </a:r>
            <a:r>
              <a:rPr lang="hu-HU" dirty="0" err="1" smtClean="0"/>
              <a:t>Famous</a:t>
            </a:r>
            <a:r>
              <a:rPr lang="hu-HU" dirty="0"/>
              <a:t> </a:t>
            </a:r>
            <a:r>
              <a:rPr lang="hu-HU" dirty="0" err="1" smtClean="0"/>
              <a:t>musicans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5012266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201168" lvl="1" indent="0">
              <a:buNone/>
            </a:pPr>
            <a:r>
              <a:rPr lang="hu-HU" dirty="0" smtClean="0"/>
              <a:t>	</a:t>
            </a:r>
            <a:r>
              <a:rPr lang="hu-HU" sz="2000" b="1" dirty="0" smtClean="0"/>
              <a:t>Liszt Ferenc			 Kodály Zoltán 			Bartók Béla</a:t>
            </a:r>
          </a:p>
          <a:p>
            <a:pPr marL="201168" lvl="1" indent="0">
              <a:buNone/>
            </a:pPr>
            <a:r>
              <a:rPr lang="hu-HU" sz="2000" dirty="0"/>
              <a:t>	</a:t>
            </a:r>
            <a:r>
              <a:rPr lang="hu-HU" sz="2000" dirty="0" smtClean="0"/>
              <a:t>(1811-1886)			(1882-</a:t>
            </a:r>
            <a:r>
              <a:rPr lang="hu-HU" sz="2000" dirty="0"/>
              <a:t> 1967</a:t>
            </a:r>
            <a:r>
              <a:rPr lang="hu-HU" sz="2000" dirty="0" smtClean="0"/>
              <a:t>)			(1881-</a:t>
            </a:r>
            <a:r>
              <a:rPr lang="hu-HU" sz="2000" dirty="0"/>
              <a:t>1945</a:t>
            </a:r>
            <a:r>
              <a:rPr lang="hu-HU" sz="2000" dirty="0" smtClean="0"/>
              <a:t>)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828" y="1845734"/>
            <a:ext cx="2608051" cy="33269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3" y="1845734"/>
            <a:ext cx="2580262" cy="33269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/>
          <a:srcRect l="6691" r="21046"/>
          <a:stretch/>
        </p:blipFill>
        <p:spPr>
          <a:xfrm>
            <a:off x="8731509" y="1845734"/>
            <a:ext cx="2607163" cy="332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95000"/>
              </a:schemeClr>
            </a:gs>
            <a:gs pos="78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III. </a:t>
            </a:r>
            <a:r>
              <a:rPr lang="hu-HU" dirty="0" err="1">
                <a:sym typeface="Wingdings" panose="05000000000000000000" pitchFamily="2" charset="2"/>
              </a:rPr>
              <a:t>Tr</a:t>
            </a:r>
            <a:r>
              <a:rPr lang="hu-HU" dirty="0" err="1"/>
              <a:t>aditional</a:t>
            </a:r>
            <a:r>
              <a:rPr lang="hu-HU" dirty="0"/>
              <a:t> </a:t>
            </a:r>
            <a:r>
              <a:rPr lang="hu-HU" dirty="0" err="1"/>
              <a:t>costumes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1845734"/>
            <a:ext cx="6972663" cy="4023360"/>
          </a:xfrm>
        </p:spPr>
        <p:txBody>
          <a:bodyPr>
            <a:normAutofit/>
          </a:bodyPr>
          <a:lstStyle/>
          <a:p>
            <a:pPr algn="just"/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smtClean="0"/>
              <a:t>we </a:t>
            </a:r>
            <a:r>
              <a:rPr lang="hu-HU" dirty="0" err="1" smtClean="0"/>
              <a:t>talking</a:t>
            </a:r>
            <a:r>
              <a:rPr lang="hu-HU" dirty="0" smtClean="0"/>
              <a:t> </a:t>
            </a:r>
            <a:r>
              <a:rPr lang="hu-HU" dirty="0" err="1"/>
              <a:t>about</a:t>
            </a:r>
            <a:r>
              <a:rPr lang="hu-HU" dirty="0"/>
              <a:t> Hungarian </a:t>
            </a:r>
            <a:r>
              <a:rPr lang="hu-HU" dirty="0" err="1"/>
              <a:t>folk</a:t>
            </a:r>
            <a:r>
              <a:rPr lang="hu-HU" dirty="0"/>
              <a:t> </a:t>
            </a:r>
            <a:r>
              <a:rPr lang="hu-HU" dirty="0" err="1"/>
              <a:t>costumes</a:t>
            </a:r>
            <a:r>
              <a:rPr lang="hu-HU" dirty="0"/>
              <a:t>, we </a:t>
            </a:r>
            <a:r>
              <a:rPr lang="hu-HU" dirty="0" err="1"/>
              <a:t>distinguish</a:t>
            </a:r>
            <a:r>
              <a:rPr lang="hu-HU" dirty="0"/>
              <a:t> </a:t>
            </a:r>
            <a:r>
              <a:rPr lang="hu-HU" dirty="0" err="1"/>
              <a:t>four</a:t>
            </a:r>
            <a:r>
              <a:rPr lang="hu-HU" dirty="0"/>
              <a:t> main </a:t>
            </a:r>
            <a:r>
              <a:rPr lang="hu-HU" dirty="0" err="1"/>
              <a:t>regions</a:t>
            </a:r>
            <a:r>
              <a:rPr lang="hu-HU" dirty="0"/>
              <a:t>: </a:t>
            </a:r>
            <a:endParaRPr lang="hu-HU" dirty="0" smtClean="0"/>
          </a:p>
          <a:p>
            <a:pPr algn="just"/>
            <a:r>
              <a:rPr lang="hu-HU" dirty="0" err="1" smtClean="0"/>
              <a:t>Transdanubia</a:t>
            </a:r>
            <a:r>
              <a:rPr lang="hu-HU" dirty="0" smtClean="0"/>
              <a:t>,</a:t>
            </a:r>
          </a:p>
          <a:p>
            <a:pPr algn="just"/>
            <a:r>
              <a:rPr lang="hu-HU" dirty="0" smtClean="0"/>
              <a:t> </a:t>
            </a:r>
            <a:r>
              <a:rPr lang="hu-HU" dirty="0" err="1"/>
              <a:t>Uplands</a:t>
            </a:r>
            <a:r>
              <a:rPr lang="hu-HU" dirty="0"/>
              <a:t>, </a:t>
            </a:r>
            <a:endParaRPr lang="hu-HU" dirty="0" smtClean="0"/>
          </a:p>
          <a:p>
            <a:pPr algn="just"/>
            <a:r>
              <a:rPr lang="hu-HU" dirty="0" smtClean="0"/>
              <a:t>Great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Plain</a:t>
            </a:r>
            <a:r>
              <a:rPr lang="hu-HU" dirty="0"/>
              <a:t> </a:t>
            </a:r>
            <a:endParaRPr lang="hu-HU" dirty="0" smtClean="0"/>
          </a:p>
          <a:p>
            <a:pPr algn="just"/>
            <a:r>
              <a:rPr lang="hu-HU" dirty="0" smtClean="0"/>
              <a:t>and </a:t>
            </a:r>
            <a:r>
              <a:rPr lang="hu-HU" dirty="0" err="1"/>
              <a:t>Transylvania</a:t>
            </a:r>
            <a:r>
              <a:rPr lang="hu-HU" dirty="0"/>
              <a:t>.</a:t>
            </a:r>
          </a:p>
          <a:p>
            <a:pPr algn="just"/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/>
              <a:t>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lands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characteristic</a:t>
            </a:r>
            <a:r>
              <a:rPr lang="hu-HU" dirty="0"/>
              <a:t> </a:t>
            </a:r>
            <a:r>
              <a:rPr lang="hu-HU" dirty="0" err="1"/>
              <a:t>dresses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found</a:t>
            </a:r>
            <a:r>
              <a:rPr lang="hu-HU" dirty="0"/>
              <a:t> in Kalocsa, in Matyó </a:t>
            </a:r>
            <a:r>
              <a:rPr lang="hu-HU" dirty="0" err="1"/>
              <a:t>Land</a:t>
            </a:r>
            <a:r>
              <a:rPr lang="hu-HU" dirty="0"/>
              <a:t>, in Hollókő - </a:t>
            </a:r>
            <a:r>
              <a:rPr lang="hu-HU" dirty="0" err="1"/>
              <a:t>just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mention </a:t>
            </a:r>
            <a:r>
              <a:rPr lang="hu-HU" dirty="0" err="1"/>
              <a:t>some</a:t>
            </a:r>
            <a:r>
              <a:rPr lang="hu-HU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AutoShape 2" descr="Ancient Hungary - Magyar viseletek: KALOCSAI NÉPVISELET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0633" y="172037"/>
            <a:ext cx="2276972" cy="339070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928284" y="3193414"/>
            <a:ext cx="911266" cy="369332"/>
          </a:xfrm>
          <a:prstGeom prst="rect">
            <a:avLst/>
          </a:prstGeom>
          <a:solidFill>
            <a:srgbClr val="E0CFD2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Kalocsa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print"/>
          <a:srcRect l="8077"/>
          <a:stretch/>
        </p:blipFill>
        <p:spPr>
          <a:xfrm>
            <a:off x="8370636" y="3736823"/>
            <a:ext cx="3468914" cy="251580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928284" y="5883300"/>
            <a:ext cx="911266" cy="369332"/>
          </a:xfrm>
          <a:prstGeom prst="rect">
            <a:avLst/>
          </a:prstGeom>
          <a:solidFill>
            <a:srgbClr val="E0CFD2">
              <a:alpha val="94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Hollókő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11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3737" y="130628"/>
            <a:ext cx="9239794" cy="1055189"/>
          </a:xfrm>
          <a:solidFill>
            <a:schemeClr val="bg1"/>
          </a:solidFill>
        </p:spPr>
        <p:txBody>
          <a:bodyPr/>
          <a:lstStyle/>
          <a:p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hu-HU" dirty="0" err="1" smtClean="0">
                <a:sym typeface="Wingdings" panose="05000000000000000000" pitchFamily="2" charset="2"/>
              </a:rPr>
              <a:t>Tr</a:t>
            </a:r>
            <a:r>
              <a:rPr lang="hu-HU" dirty="0" err="1" smtClean="0"/>
              <a:t>aditional</a:t>
            </a:r>
            <a:r>
              <a:rPr lang="hu-HU" dirty="0" smtClean="0"/>
              <a:t> </a:t>
            </a:r>
            <a:r>
              <a:rPr lang="hu-HU" dirty="0" err="1" smtClean="0"/>
              <a:t>costumes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/>
          <a:srcRect l="14979" t="10017" r="3287"/>
          <a:stretch/>
        </p:blipFill>
        <p:spPr>
          <a:xfrm>
            <a:off x="135174" y="1387005"/>
            <a:ext cx="2583542" cy="29360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/>
          <a:srcRect t="6737" r="3705"/>
          <a:stretch/>
        </p:blipFill>
        <p:spPr>
          <a:xfrm>
            <a:off x="2944951" y="1387005"/>
            <a:ext cx="4441370" cy="28676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/>
          <a:srcRect l="5246" t="7636" r="4515" b="9482"/>
          <a:stretch/>
        </p:blipFill>
        <p:spPr>
          <a:xfrm>
            <a:off x="3454772" y="4405126"/>
            <a:ext cx="3995051" cy="24420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/>
          <a:srcRect l="-1" t="8437" r="2490"/>
          <a:stretch/>
        </p:blipFill>
        <p:spPr>
          <a:xfrm>
            <a:off x="-29027" y="4455886"/>
            <a:ext cx="3410855" cy="240211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51205" y="1387006"/>
            <a:ext cx="2171710" cy="325756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 cstate="print"/>
          <a:srcRect l="7792" t="1110" r="1299" b="1731"/>
          <a:stretch/>
        </p:blipFill>
        <p:spPr>
          <a:xfrm>
            <a:off x="7634514" y="1387005"/>
            <a:ext cx="2032000" cy="325756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 cstate="print"/>
          <a:srcRect l="4025" t="4959"/>
          <a:stretch/>
        </p:blipFill>
        <p:spPr>
          <a:xfrm>
            <a:off x="7662061" y="4811592"/>
            <a:ext cx="2980562" cy="204640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9" cstate="print"/>
          <a:srcRect l="17654" r="28388"/>
          <a:stretch/>
        </p:blipFill>
        <p:spPr>
          <a:xfrm>
            <a:off x="10755085" y="4788706"/>
            <a:ext cx="1436915" cy="20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95000"/>
              </a:schemeClr>
            </a:gs>
            <a:gs pos="78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folkdancing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0189" y="1737360"/>
            <a:ext cx="10058400" cy="402336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37360"/>
            <a:ext cx="3782291" cy="2516943"/>
          </a:xfrm>
          <a:prstGeom prst="rect">
            <a:avLst/>
          </a:prstGeom>
        </p:spPr>
      </p:pic>
      <p:pic>
        <p:nvPicPr>
          <p:cNvPr id="1026" name="Picture 2" descr="Honlap indult a magyar néptánc külföldi népszerűsítésére| Pestpi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1" y="1732231"/>
            <a:ext cx="4120934" cy="27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t="5918" b="1696"/>
          <a:stretch/>
        </p:blipFill>
        <p:spPr>
          <a:xfrm>
            <a:off x="0" y="4244944"/>
            <a:ext cx="4601248" cy="2613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4587" y="4502727"/>
            <a:ext cx="4227413" cy="23552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03225" y="1737360"/>
            <a:ext cx="4288776" cy="276536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7" cstate="print"/>
          <a:srcRect l="6426" r="1115"/>
          <a:stretch/>
        </p:blipFill>
        <p:spPr>
          <a:xfrm>
            <a:off x="4627418" y="4493369"/>
            <a:ext cx="3297382" cy="2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653143"/>
            <a:ext cx="3904211" cy="1084217"/>
          </a:xfrm>
          <a:solidFill>
            <a:srgbClr val="E0CFD2"/>
          </a:solidFill>
          <a:effectLst>
            <a:outerShdw blurRad="76200" dist="50800" dir="5400000" algn="ctr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r>
              <a:rPr lang="hu-HU" dirty="0" smtClean="0"/>
              <a:t>IV. </a:t>
            </a:r>
            <a:r>
              <a:rPr lang="hu-HU" dirty="0" err="1" smtClean="0"/>
              <a:t>Gastronomy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1845734"/>
            <a:ext cx="10194834" cy="1274837"/>
          </a:xfrm>
          <a:solidFill>
            <a:srgbClr val="E5E4E6">
              <a:alpha val="75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hu-HU" dirty="0" smtClean="0"/>
              <a:t>Hungarian </a:t>
            </a:r>
            <a:r>
              <a:rPr lang="hu-HU" dirty="0" err="1"/>
              <a:t>cooking</a:t>
            </a:r>
            <a:r>
              <a:rPr lang="hu-HU" dirty="0"/>
              <a:t> is </a:t>
            </a:r>
            <a:r>
              <a:rPr lang="hu-HU" dirty="0" err="1"/>
              <a:t>actually</a:t>
            </a:r>
            <a:r>
              <a:rPr lang="hu-HU" dirty="0"/>
              <a:t> </a:t>
            </a:r>
            <a:r>
              <a:rPr lang="hu-HU" dirty="0" err="1"/>
              <a:t>quite</a:t>
            </a:r>
            <a:r>
              <a:rPr lang="hu-HU" dirty="0"/>
              <a:t> </a:t>
            </a:r>
            <a:r>
              <a:rPr lang="hu-HU" dirty="0" err="1"/>
              <a:t>difficult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define</a:t>
            </a:r>
            <a:r>
              <a:rPr lang="hu-HU" dirty="0"/>
              <a:t>. It </a:t>
            </a:r>
            <a:r>
              <a:rPr lang="hu-HU" dirty="0" err="1"/>
              <a:t>tends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use</a:t>
            </a:r>
            <a:r>
              <a:rPr lang="hu-HU" dirty="0"/>
              <a:t> paprika, </a:t>
            </a:r>
            <a:r>
              <a:rPr lang="hu-HU" dirty="0" err="1"/>
              <a:t>black</a:t>
            </a:r>
            <a:r>
              <a:rPr lang="hu-HU" dirty="0"/>
              <a:t> </a:t>
            </a:r>
            <a:r>
              <a:rPr lang="hu-HU" dirty="0" err="1"/>
              <a:t>pepper</a:t>
            </a:r>
            <a:r>
              <a:rPr lang="hu-HU" dirty="0"/>
              <a:t>, </a:t>
            </a:r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spices</a:t>
            </a:r>
            <a:r>
              <a:rPr lang="hu-HU" dirty="0"/>
              <a:t> and </a:t>
            </a:r>
            <a:r>
              <a:rPr lang="hu-HU" dirty="0" err="1"/>
              <a:t>often</a:t>
            </a:r>
            <a:r>
              <a:rPr lang="hu-HU" dirty="0"/>
              <a:t> </a:t>
            </a:r>
            <a:r>
              <a:rPr lang="hu-HU" dirty="0" err="1"/>
              <a:t>onion</a:t>
            </a:r>
            <a:r>
              <a:rPr lang="hu-HU" dirty="0"/>
              <a:t>. </a:t>
            </a:r>
            <a:r>
              <a:rPr lang="hu-HU" dirty="0" err="1"/>
              <a:t>Traditional</a:t>
            </a:r>
            <a:r>
              <a:rPr lang="hu-HU" dirty="0"/>
              <a:t> Hungarian </a:t>
            </a:r>
            <a:r>
              <a:rPr lang="hu-HU" dirty="0" err="1"/>
              <a:t>dishes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primarily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meats</a:t>
            </a:r>
            <a:r>
              <a:rPr lang="hu-HU" dirty="0"/>
              <a:t>, </a:t>
            </a:r>
            <a:r>
              <a:rPr lang="hu-HU" dirty="0" err="1"/>
              <a:t>seasonal</a:t>
            </a:r>
            <a:r>
              <a:rPr lang="hu-HU" dirty="0"/>
              <a:t> </a:t>
            </a:r>
            <a:r>
              <a:rPr lang="hu-HU" dirty="0" err="1"/>
              <a:t>vegetables</a:t>
            </a:r>
            <a:r>
              <a:rPr lang="hu-HU" dirty="0"/>
              <a:t>, </a:t>
            </a:r>
            <a:r>
              <a:rPr lang="hu-HU" dirty="0" err="1"/>
              <a:t>fresh</a:t>
            </a:r>
            <a:r>
              <a:rPr lang="hu-HU" dirty="0"/>
              <a:t> </a:t>
            </a:r>
            <a:r>
              <a:rPr lang="hu-HU" dirty="0" err="1"/>
              <a:t>bread</a:t>
            </a:r>
            <a:r>
              <a:rPr lang="hu-HU" dirty="0"/>
              <a:t>, </a:t>
            </a:r>
            <a:r>
              <a:rPr lang="hu-HU" dirty="0" err="1"/>
              <a:t>dairy</a:t>
            </a:r>
            <a:r>
              <a:rPr lang="hu-HU" dirty="0"/>
              <a:t> </a:t>
            </a:r>
            <a:r>
              <a:rPr lang="hu-HU" dirty="0" err="1"/>
              <a:t>products</a:t>
            </a:r>
            <a:r>
              <a:rPr lang="hu-HU" dirty="0"/>
              <a:t>, </a:t>
            </a:r>
            <a:r>
              <a:rPr lang="hu-HU" dirty="0" err="1"/>
              <a:t>cheeses</a:t>
            </a:r>
            <a:r>
              <a:rPr lang="hu-HU" dirty="0"/>
              <a:t> and </a:t>
            </a:r>
            <a:r>
              <a:rPr lang="hu-HU" dirty="0" err="1"/>
              <a:t>fruits</a:t>
            </a:r>
            <a:r>
              <a:rPr lang="hu-HU" dirty="0"/>
              <a:t>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908" y="3491468"/>
            <a:ext cx="3549927" cy="2368467"/>
          </a:xfrm>
          <a:prstGeom prst="rect">
            <a:avLst/>
          </a:prstGeom>
          <a:effectLst>
            <a:outerShdw blurRad="774700" dist="508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4752" y="3491468"/>
            <a:ext cx="3588331" cy="2389754"/>
          </a:xfrm>
          <a:prstGeom prst="rect">
            <a:avLst/>
          </a:prstGeom>
          <a:effectLst>
            <a:outerShdw blurRad="685800" dist="50800" dir="5400000" algn="ctr" rotWithShape="0">
              <a:srgbClr val="000000">
                <a:alpha val="61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7020626" y="5490603"/>
            <a:ext cx="972457" cy="369332"/>
          </a:xfrm>
          <a:prstGeom prst="rect">
            <a:avLst/>
          </a:prstGeom>
          <a:solidFill>
            <a:srgbClr val="E0CFD2">
              <a:alpha val="85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 smtClean="0"/>
              <a:t>lángos</a:t>
            </a:r>
            <a:endParaRPr lang="hu-HU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6000" y="3491468"/>
            <a:ext cx="3201359" cy="2401019"/>
          </a:xfrm>
          <a:prstGeom prst="rect">
            <a:avLst/>
          </a:prstGeom>
          <a:effectLst>
            <a:outerShdw blurRad="533400" dist="50800" dir="2460000" sx="85000" sy="85000" algn="ctr" rotWithShape="0">
              <a:srgbClr val="000000">
                <a:alpha val="78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0773228" y="5523155"/>
            <a:ext cx="1037771" cy="369332"/>
          </a:xfrm>
          <a:prstGeom prst="rect">
            <a:avLst/>
          </a:prstGeom>
          <a:solidFill>
            <a:srgbClr val="E0CFD2">
              <a:alpha val="83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Szalámi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89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319314"/>
            <a:ext cx="1849120" cy="899886"/>
          </a:xfrm>
          <a:solidFill>
            <a:schemeClr val="bg1">
              <a:lumMod val="95000"/>
              <a:alpha val="76000"/>
            </a:schemeClr>
          </a:solidFill>
          <a:effectLst>
            <a:outerShdw blurRad="50800" dist="50800" dir="5400000" algn="ctr" rotWithShape="0">
              <a:srgbClr val="E9E9E7"/>
            </a:outerShdw>
          </a:effectLst>
        </p:spPr>
        <p:txBody>
          <a:bodyPr/>
          <a:lstStyle/>
          <a:p>
            <a:r>
              <a:rPr lang="hu-HU" dirty="0" err="1" smtClean="0"/>
              <a:t>Soups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229" y="2119086"/>
            <a:ext cx="11742057" cy="3311851"/>
          </a:xfrm>
          <a:solidFill>
            <a:schemeClr val="bg1">
              <a:lumMod val="95000"/>
              <a:alpha val="22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2559" y="2129894"/>
            <a:ext cx="4118155" cy="32902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4467" y="2162320"/>
            <a:ext cx="4029723" cy="3268617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464617" y="5056201"/>
            <a:ext cx="1169850" cy="36933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Fish</a:t>
            </a:r>
            <a:r>
              <a:rPr lang="hu-HU" b="1" dirty="0"/>
              <a:t> </a:t>
            </a:r>
            <a:r>
              <a:rPr lang="hu-HU" b="1" dirty="0" err="1"/>
              <a:t>soup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 cstate="print"/>
          <a:srcRect l="18324" r="13708" b="3433"/>
          <a:stretch/>
        </p:blipFill>
        <p:spPr>
          <a:xfrm>
            <a:off x="8519885" y="2162320"/>
            <a:ext cx="3454401" cy="3266023"/>
          </a:xfrm>
          <a:prstGeom prst="rect">
            <a:avLst/>
          </a:prstGeom>
        </p:spPr>
      </p:pic>
      <p:sp>
        <p:nvSpPr>
          <p:cNvPr id="13" name="AutoShape 2" descr="Gulyásleves | Dieta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10834040" y="5062902"/>
            <a:ext cx="1173180" cy="338554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hu-HU" sz="1600" b="1" dirty="0" err="1">
                <a:solidFill>
                  <a:srgbClr val="000000"/>
                </a:solidFill>
                <a:latin typeface="Open Sans Condensed"/>
              </a:rPr>
              <a:t>Goulash</a:t>
            </a:r>
            <a:endParaRPr lang="hu-HU" sz="1600" dirty="0"/>
          </a:p>
        </p:txBody>
      </p:sp>
      <p:pic>
        <p:nvPicPr>
          <p:cNvPr id="2052" name="Picture 4" descr="hungarian-chicken-soup-ujhazi-tyukhuslev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961"/>
          <a:stretch/>
        </p:blipFill>
        <p:spPr bwMode="auto">
          <a:xfrm>
            <a:off x="224822" y="2129894"/>
            <a:ext cx="2697737" cy="331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1311473" y="5056201"/>
            <a:ext cx="1611086" cy="369332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chicken</a:t>
            </a:r>
            <a:r>
              <a:rPr lang="hu-HU" b="1" dirty="0"/>
              <a:t> </a:t>
            </a:r>
            <a:r>
              <a:rPr lang="hu-HU" b="1" dirty="0" err="1"/>
              <a:t>soup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192407" y="5062902"/>
            <a:ext cx="2352600" cy="338554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b="1" dirty="0" err="1"/>
              <a:t>Chilled</a:t>
            </a:r>
            <a:r>
              <a:rPr lang="hu-HU" sz="1600" b="1" dirty="0"/>
              <a:t> </a:t>
            </a:r>
            <a:r>
              <a:rPr lang="hu-HU" sz="1600" b="1" dirty="0" err="1"/>
              <a:t>sour</a:t>
            </a:r>
            <a:r>
              <a:rPr lang="hu-HU" sz="1600" b="1" dirty="0"/>
              <a:t>-cherry </a:t>
            </a:r>
            <a:r>
              <a:rPr lang="hu-HU" sz="1600" b="1" dirty="0" err="1"/>
              <a:t>soup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1000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ktív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ív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639</TotalTime>
  <Words>251</Words>
  <Application>Microsoft Office PowerPoint</Application>
  <PresentationFormat>Szélesvásznú</PresentationFormat>
  <Paragraphs>106</Paragraphs>
  <Slides>21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Franklin Gothic Demi Cond</vt:lpstr>
      <vt:lpstr>Open Sans Condensed</vt:lpstr>
      <vt:lpstr>Times New Roman</vt:lpstr>
      <vt:lpstr>Wingdings</vt:lpstr>
      <vt:lpstr>Retrospektív</vt:lpstr>
      <vt:lpstr>Hungarian culture</vt:lpstr>
      <vt:lpstr>I. Well-known writers and poets</vt:lpstr>
      <vt:lpstr>II. Well-known writers and poets</vt:lpstr>
      <vt:lpstr>II. Famous musicans</vt:lpstr>
      <vt:lpstr>III. Traditional costumes</vt:lpstr>
      <vt:lpstr>Traditional costumes</vt:lpstr>
      <vt:lpstr>Hungarian folkdancing</vt:lpstr>
      <vt:lpstr>IV. Gastronomy</vt:lpstr>
      <vt:lpstr>Soups</vt:lpstr>
      <vt:lpstr>Main courses</vt:lpstr>
      <vt:lpstr>Desserts</vt:lpstr>
      <vt:lpstr>V. Places to visit</vt:lpstr>
      <vt:lpstr>Budapest</vt:lpstr>
      <vt:lpstr>Balaton Lake</vt:lpstr>
      <vt:lpstr>Siófok</vt:lpstr>
      <vt:lpstr>Eger</vt:lpstr>
      <vt:lpstr>Aggtelek Caves</vt:lpstr>
      <vt:lpstr>Nyíregyháza</vt:lpstr>
      <vt:lpstr>Szilvásvárad</vt:lpstr>
      <vt:lpstr>Szeged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Magyarország kultúrája</dc:title>
  <dc:creator>Felhasználó</dc:creator>
  <cp:lastModifiedBy>Tőzsér Eszter</cp:lastModifiedBy>
  <cp:revision>89</cp:revision>
  <dcterms:created xsi:type="dcterms:W3CDTF">2022-04-23T19:37:18Z</dcterms:created>
  <dcterms:modified xsi:type="dcterms:W3CDTF">2022-05-20T08:29:59Z</dcterms:modified>
</cp:coreProperties>
</file>