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439A532-2CAC-4420-AEC1-2AB8E754D9A6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7DB4703-9460-4365-B8E2-F391D24C183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hu-H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A532-2CAC-4420-AEC1-2AB8E754D9A6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4703-9460-4365-B8E2-F391D24C18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A532-2CAC-4420-AEC1-2AB8E754D9A6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7DB4703-9460-4365-B8E2-F391D24C18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A532-2CAC-4420-AEC1-2AB8E754D9A6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4703-9460-4365-B8E2-F391D24C183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39A532-2CAC-4420-AEC1-2AB8E754D9A6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7DB4703-9460-4365-B8E2-F391D24C183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A532-2CAC-4420-AEC1-2AB8E754D9A6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4703-9460-4365-B8E2-F391D24C183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A532-2CAC-4420-AEC1-2AB8E754D9A6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4703-9460-4365-B8E2-F391D24C183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A532-2CAC-4420-AEC1-2AB8E754D9A6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4703-9460-4365-B8E2-F391D24C183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A532-2CAC-4420-AEC1-2AB8E754D9A6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4703-9460-4365-B8E2-F391D24C18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A532-2CAC-4420-AEC1-2AB8E754D9A6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7DB4703-9460-4365-B8E2-F391D24C183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9A532-2CAC-4420-AEC1-2AB8E754D9A6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4703-9460-4365-B8E2-F391D24C1831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439A532-2CAC-4420-AEC1-2AB8E754D9A6}" type="datetimeFigureOut">
              <a:rPr lang="hu-HU" smtClean="0"/>
              <a:pPr/>
              <a:t>2022. 05. 20.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D7DB4703-9460-4365-B8E2-F391D24C1831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948264" y="2128912"/>
            <a:ext cx="2259360" cy="1880096"/>
          </a:xfrm>
        </p:spPr>
        <p:txBody>
          <a:bodyPr/>
          <a:lstStyle/>
          <a:p>
            <a:r>
              <a:rPr lang="hu-HU" dirty="0" err="1" smtClean="0"/>
              <a:t>Created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: Damarisz </a:t>
            </a:r>
            <a:r>
              <a:rPr lang="hu-HU" dirty="0" err="1" smtClean="0"/>
              <a:t>Tóbi</a:t>
            </a:r>
            <a:endParaRPr lang="hu-HU" dirty="0"/>
          </a:p>
          <a:p>
            <a:r>
              <a:rPr lang="hu-HU" dirty="0" smtClean="0"/>
              <a:t>Bianka Püspöki</a:t>
            </a: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842119"/>
            <a:ext cx="6324600" cy="1828800"/>
          </a:xfrm>
        </p:spPr>
        <p:txBody>
          <a:bodyPr/>
          <a:lstStyle/>
          <a:p>
            <a:pPr algn="l"/>
            <a:r>
              <a:rPr lang="en-US" dirty="0" smtClean="0"/>
              <a:t>HUNGARIAN-ITALIAN RELATIONS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en-US" dirty="0" smtClean="0"/>
              <a:t>IN THE PAST</a:t>
            </a:r>
            <a:endParaRPr lang="hu-H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52936"/>
            <a:ext cx="3384376" cy="339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810" y="116632"/>
            <a:ext cx="1470025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64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Hungary also had kings of Italian nationality (between 1308-1395), for example: </a:t>
            </a:r>
          </a:p>
          <a:p>
            <a:pPr marL="45720" indent="0">
              <a:buNone/>
            </a:pPr>
            <a:endParaRPr lang="hu-HU" dirty="0" smtClean="0"/>
          </a:p>
          <a:p>
            <a:pPr marL="45720" indent="0">
              <a:buNone/>
            </a:pPr>
            <a:endParaRPr lang="hu-HU" dirty="0"/>
          </a:p>
          <a:p>
            <a:pPr marL="45720" indent="0">
              <a:buNone/>
            </a:pPr>
            <a:r>
              <a:rPr lang="hu-HU" dirty="0" smtClean="0"/>
              <a:t>            Róbert Károly			</a:t>
            </a:r>
            <a:r>
              <a:rPr lang="hu-HU" dirty="0" err="1" smtClean="0"/>
              <a:t>Károly</a:t>
            </a:r>
            <a:r>
              <a:rPr lang="hu-HU" dirty="0" smtClean="0"/>
              <a:t> Kis</a:t>
            </a: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KINGS OF THE ANGEVIN ERA</a:t>
            </a:r>
            <a:endParaRPr lang="hu-H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3633787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240" y="3545220"/>
            <a:ext cx="2462213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trade routes will be built, including to Karlovac and Rijeka.</a:t>
            </a:r>
          </a:p>
          <a:p>
            <a:r>
              <a:rPr lang="en-US" dirty="0" smtClean="0"/>
              <a:t>The famous Charles Road, which brings Hungarian agricultural products and cattle to Italy, and from where Italian artisanal products can reach Hungarian soil</a:t>
            </a: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Charles </a:t>
            </a:r>
            <a:r>
              <a:rPr lang="hu-HU" dirty="0" err="1" smtClean="0"/>
              <a:t>Road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1834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7726" y="2204864"/>
            <a:ext cx="4432821" cy="4967464"/>
          </a:xfrm>
        </p:spPr>
        <p:txBody>
          <a:bodyPr>
            <a:normAutofit/>
          </a:bodyPr>
          <a:lstStyle/>
          <a:p>
            <a:r>
              <a:rPr lang="en-US" dirty="0" smtClean="0"/>
              <a:t>Mat</a:t>
            </a:r>
            <a:r>
              <a:rPr lang="hu-HU" dirty="0" err="1" smtClean="0"/>
              <a:t>th</a:t>
            </a:r>
            <a:r>
              <a:rPr lang="en-US" dirty="0" err="1" smtClean="0"/>
              <a:t>ias's</a:t>
            </a:r>
            <a:r>
              <a:rPr lang="en-US" dirty="0" smtClean="0"/>
              <a:t> </a:t>
            </a:r>
            <a:r>
              <a:rPr lang="en-US" dirty="0" smtClean="0"/>
              <a:t>wife Beatrix of Aragon, Queen of Hungary (former Royal Princess of Naples)</a:t>
            </a:r>
            <a:endParaRPr lang="hu-HU" dirty="0" smtClean="0"/>
          </a:p>
          <a:p>
            <a:r>
              <a:rPr lang="en-US" dirty="0" smtClean="0"/>
              <a:t>One can also think of King Matthias' Renaissance connections, the Hungarian students who went to Padua and Bologna.</a:t>
            </a:r>
          </a:p>
          <a:p>
            <a:pPr marL="45720" indent="0">
              <a:buNone/>
            </a:pP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RELATIONS WITH </a:t>
            </a:r>
            <a:r>
              <a:rPr lang="hu-HU" dirty="0" smtClean="0"/>
              <a:t>Matthias</a:t>
            </a:r>
            <a:endParaRPr lang="hu-H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547" y="2420888"/>
            <a:ext cx="4100310" cy="282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26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844824"/>
            <a:ext cx="6063209" cy="4137639"/>
          </a:xfrm>
        </p:spPr>
        <p:txBody>
          <a:bodyPr>
            <a:normAutofit/>
          </a:bodyPr>
          <a:lstStyle/>
          <a:p>
            <a:r>
              <a:rPr lang="en-US" dirty="0" smtClean="0"/>
              <a:t>Two years after the death of </a:t>
            </a:r>
            <a:r>
              <a:rPr lang="en-US" dirty="0" smtClean="0"/>
              <a:t>Mat</a:t>
            </a:r>
            <a:r>
              <a:rPr lang="hu-HU" dirty="0" err="1" smtClean="0"/>
              <a:t>thias</a:t>
            </a:r>
            <a:r>
              <a:rPr lang="en-US" dirty="0" smtClean="0"/>
              <a:t>, </a:t>
            </a:r>
            <a:r>
              <a:rPr lang="en-US" dirty="0" smtClean="0"/>
              <a:t>Christopher Columbus reached the shores of Cuba and this contributed significantly to the wars in Italy.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Renaissance</a:t>
            </a:r>
            <a:r>
              <a:rPr lang="hu-HU" dirty="0" smtClean="0"/>
              <a:t> 1.</a:t>
            </a:r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852936"/>
            <a:ext cx="3096344" cy="364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0999" y="1556792"/>
            <a:ext cx="6423249" cy="2808313"/>
          </a:xfrm>
        </p:spPr>
        <p:txBody>
          <a:bodyPr>
            <a:normAutofit/>
          </a:bodyPr>
          <a:lstStyle/>
          <a:p>
            <a:r>
              <a:rPr lang="en-US" dirty="0" smtClean="0"/>
              <a:t>The Archbishopric of Esztergom was justly famous throughout Italy.</a:t>
            </a:r>
          </a:p>
          <a:p>
            <a:r>
              <a:rPr lang="en-US" dirty="0" smtClean="0"/>
              <a:t>Archbishop </a:t>
            </a:r>
            <a:r>
              <a:rPr lang="en-US" dirty="0" err="1" smtClean="0"/>
              <a:t>Tamás</a:t>
            </a:r>
            <a:r>
              <a:rPr lang="en-US" dirty="0" smtClean="0"/>
              <a:t> </a:t>
            </a:r>
            <a:r>
              <a:rPr lang="en-US" dirty="0" err="1" smtClean="0"/>
              <a:t>Bakócz</a:t>
            </a:r>
            <a:r>
              <a:rPr lang="en-US" dirty="0" smtClean="0"/>
              <a:t>, who later stood a chance in the papal election, was supported in his promotion not only by the papal state but also by Venice.</a:t>
            </a:r>
          </a:p>
          <a:p>
            <a:pPr marL="45720" indent="0">
              <a:buNone/>
            </a:pP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Renaissance</a:t>
            </a:r>
            <a:r>
              <a:rPr lang="hu-HU" dirty="0" smtClean="0"/>
              <a:t> 2.</a:t>
            </a:r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53081"/>
            <a:ext cx="3672408" cy="244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81887"/>
            <a:ext cx="2260217" cy="300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22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recapture of Buda was a milestone in the history of Central and Southern Europe, and renewed relations and cultural interaction between Hungary and Italy.</a:t>
            </a:r>
            <a:endParaRPr lang="hu-HU" dirty="0" smtClean="0"/>
          </a:p>
          <a:p>
            <a:r>
              <a:rPr lang="en-US" dirty="0" smtClean="0"/>
              <a:t>Christian connections are of great importance, the 5th most important church in Rome, San Stefano </a:t>
            </a:r>
            <a:r>
              <a:rPr lang="en-US" dirty="0" err="1" smtClean="0"/>
              <a:t>Rotondo</a:t>
            </a:r>
            <a:r>
              <a:rPr lang="en-US" dirty="0" smtClean="0"/>
              <a:t>, is then in the care of the Hungarian </a:t>
            </a:r>
            <a:r>
              <a:rPr lang="en-US" dirty="0" err="1" smtClean="0"/>
              <a:t>Palaians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AFTER THE TURKISH OCCUPATION</a:t>
            </a: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3960440" cy="27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840102"/>
            <a:ext cx="5127105" cy="4425670"/>
          </a:xfrm>
        </p:spPr>
        <p:txBody>
          <a:bodyPr/>
          <a:lstStyle/>
          <a:p>
            <a:r>
              <a:rPr lang="en-US" dirty="0" smtClean="0"/>
              <a:t>Rome helped in the formation of the Hungarian state, and Hungarian soldiers helped in the reunification of Italy. </a:t>
            </a:r>
          </a:p>
          <a:p>
            <a:r>
              <a:rPr lang="en-US" dirty="0" smtClean="0"/>
              <a:t>Among them was </a:t>
            </a:r>
            <a:r>
              <a:rPr lang="en-US" dirty="0" err="1" smtClean="0"/>
              <a:t>István</a:t>
            </a:r>
            <a:r>
              <a:rPr lang="en-US" dirty="0" smtClean="0"/>
              <a:t> </a:t>
            </a:r>
            <a:r>
              <a:rPr lang="en-US" dirty="0" err="1" smtClean="0"/>
              <a:t>Türr</a:t>
            </a:r>
            <a:r>
              <a:rPr lang="en-US" dirty="0" smtClean="0"/>
              <a:t>.</a:t>
            </a: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REUNIFICATION OF ITALY</a:t>
            </a:r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34915"/>
            <a:ext cx="2957513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59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0999" y="1772815"/>
            <a:ext cx="5559153" cy="4754489"/>
          </a:xfrm>
        </p:spPr>
        <p:txBody>
          <a:bodyPr>
            <a:normAutofit/>
          </a:bodyPr>
          <a:lstStyle/>
          <a:p>
            <a:r>
              <a:rPr lang="en-US" dirty="0" smtClean="0"/>
              <a:t>After the armistice, he again joined Garibaldi as his aide-de-camp, who finally took Palermo. Here he was awarded the title of 'the fearless Hungarian' by his comrades for his perseverance. </a:t>
            </a: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István </a:t>
            </a:r>
            <a:r>
              <a:rPr lang="hu-HU" dirty="0" err="1" smtClean="0"/>
              <a:t>Türr</a:t>
            </a:r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245" y="2276872"/>
            <a:ext cx="284162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09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During the Austro-Hungarian Empire, Hungary shared an embassy with Austria in Rome. </a:t>
            </a:r>
          </a:p>
          <a:p>
            <a:r>
              <a:rPr lang="en-US" dirty="0" smtClean="0"/>
              <a:t>They were further strengthened by the Treaty of Friendship signed in Rome on 5 April 1927. 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VEGETABLES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3914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844824"/>
            <a:ext cx="7052258" cy="44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The end!</a:t>
            </a:r>
            <a:br>
              <a:rPr lang="hu-HU" dirty="0" smtClean="0"/>
            </a:br>
            <a:r>
              <a:rPr lang="en-US" dirty="0" smtClean="0"/>
              <a:t>THANK YOU FOR YOUR ATTENTION!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2760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700808"/>
            <a:ext cx="7632847" cy="4335400"/>
          </a:xfrm>
        </p:spPr>
        <p:txBody>
          <a:bodyPr>
            <a:normAutofit/>
          </a:bodyPr>
          <a:lstStyle/>
          <a:p>
            <a:r>
              <a:rPr lang="en-US" dirty="0" smtClean="0"/>
              <a:t>The lands of Hungary and Italy are linked by a rich historical tradition.</a:t>
            </a:r>
          </a:p>
          <a:p>
            <a:r>
              <a:rPr lang="en-US" dirty="0" smtClean="0"/>
              <a:t>The names of Lajos Kossuth, </a:t>
            </a:r>
            <a:r>
              <a:rPr lang="en-US" dirty="0" err="1" smtClean="0"/>
              <a:t>István</a:t>
            </a:r>
            <a:r>
              <a:rPr lang="en-US" dirty="0" smtClean="0"/>
              <a:t> </a:t>
            </a:r>
            <a:r>
              <a:rPr lang="en-US" dirty="0" err="1" smtClean="0"/>
              <a:t>Türr</a:t>
            </a:r>
            <a:r>
              <a:rPr lang="en-US" dirty="0" smtClean="0"/>
              <a:t> and Lajos </a:t>
            </a:r>
            <a:r>
              <a:rPr lang="en-US" dirty="0" err="1" smtClean="0"/>
              <a:t>Tüköry</a:t>
            </a:r>
            <a:r>
              <a:rPr lang="en-US" dirty="0" smtClean="0"/>
              <a:t> sound familiar to most Italian ears. </a:t>
            </a:r>
          </a:p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Introduction</a:t>
            </a:r>
            <a:endParaRPr lang="hu-H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73016"/>
            <a:ext cx="3600400" cy="278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78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844824"/>
            <a:ext cx="8568951" cy="4752528"/>
          </a:xfrm>
        </p:spPr>
        <p:txBody>
          <a:bodyPr>
            <a:normAutofit/>
          </a:bodyPr>
          <a:lstStyle/>
          <a:p>
            <a:r>
              <a:rPr lang="en-US" dirty="0" smtClean="0"/>
              <a:t>During the reign of </a:t>
            </a:r>
            <a:r>
              <a:rPr lang="en-US" dirty="0" err="1" smtClean="0"/>
              <a:t>Andr</a:t>
            </a:r>
            <a:r>
              <a:rPr lang="hu-HU" dirty="0" smtClean="0"/>
              <a:t>ás</a:t>
            </a:r>
            <a:r>
              <a:rPr lang="en-US" dirty="0" smtClean="0"/>
              <a:t> III, Venetian craftsmen arrive in the area around today's Lake Venice. </a:t>
            </a:r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pPr marL="45720" indent="0">
              <a:buNone/>
            </a:pPr>
            <a:endParaRPr lang="hu-HU" dirty="0" smtClean="0"/>
          </a:p>
          <a:p>
            <a:pPr marL="45720" indent="0">
              <a:buNone/>
            </a:pPr>
            <a:endParaRPr lang="hu-HU" dirty="0" smtClean="0"/>
          </a:p>
          <a:p>
            <a:pPr marL="45720" indent="0">
              <a:buNone/>
            </a:pPr>
            <a:endParaRPr lang="en-US" dirty="0" smtClean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Interesting</a:t>
            </a:r>
            <a:r>
              <a:rPr lang="hu-HU" dirty="0" smtClean="0"/>
              <a:t> </a:t>
            </a:r>
            <a:r>
              <a:rPr lang="hu-HU" dirty="0" err="1" smtClean="0"/>
              <a:t>facts</a:t>
            </a:r>
            <a:r>
              <a:rPr lang="hu-HU" dirty="0" smtClean="0"/>
              <a:t> 1.</a:t>
            </a:r>
            <a:endParaRPr lang="hu-H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2399"/>
            <a:ext cx="4384189" cy="247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99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0999" y="1772817"/>
            <a:ext cx="4911081" cy="4752528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Buda Castle</a:t>
            </a:r>
            <a:r>
              <a:rPr lang="en-US" dirty="0" smtClean="0"/>
              <a:t>, built by Italian and Flemish craftsmen, is based on an Italian model.</a:t>
            </a:r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pPr marL="45720" indent="0">
              <a:buNone/>
            </a:pPr>
            <a:endParaRPr lang="hu-HU" dirty="0" smtClean="0"/>
          </a:p>
          <a:p>
            <a:r>
              <a:rPr lang="en-US" dirty="0" smtClean="0"/>
              <a:t>The rebuilding and fortification of the citadels in Hungary was also the work of Italian masters. </a:t>
            </a:r>
          </a:p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Interesting</a:t>
            </a:r>
            <a:r>
              <a:rPr lang="hu-HU" dirty="0" smtClean="0"/>
              <a:t> </a:t>
            </a:r>
            <a:r>
              <a:rPr lang="hu-HU" dirty="0" err="1" smtClean="0"/>
              <a:t>facts</a:t>
            </a:r>
            <a:r>
              <a:rPr lang="hu-HU" dirty="0" smtClean="0"/>
              <a:t> 2.</a:t>
            </a:r>
            <a:endParaRPr lang="hu-H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53136"/>
            <a:ext cx="321945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37902"/>
            <a:ext cx="32067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11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Born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Venice</a:t>
            </a:r>
            <a:endParaRPr lang="hu-HU" dirty="0" smtClean="0"/>
          </a:p>
          <a:p>
            <a:r>
              <a:rPr lang="en-US" dirty="0" smtClean="0"/>
              <a:t>Patron Saint of the Diocese of Szeged-</a:t>
            </a:r>
            <a:r>
              <a:rPr lang="en-US" dirty="0" err="1" smtClean="0"/>
              <a:t>Csanád</a:t>
            </a:r>
            <a:endParaRPr lang="en-US" dirty="0" smtClean="0"/>
          </a:p>
          <a:p>
            <a:pPr marL="45720" indent="0">
              <a:buNone/>
            </a:pPr>
            <a:endParaRPr lang="hu-HU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Gellért</a:t>
            </a:r>
            <a:r>
              <a:rPr lang="en-US" dirty="0" smtClean="0"/>
              <a:t> Hill is named after him</a:t>
            </a:r>
          </a:p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St. Gellért</a:t>
            </a:r>
            <a:endParaRPr lang="hu-H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29000"/>
            <a:ext cx="3672408" cy="277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59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0999" y="1844823"/>
            <a:ext cx="5487145" cy="4281655"/>
          </a:xfrm>
        </p:spPr>
        <p:txBody>
          <a:bodyPr>
            <a:normAutofit/>
          </a:bodyPr>
          <a:lstStyle/>
          <a:p>
            <a:r>
              <a:rPr lang="en-US" dirty="0" smtClean="0"/>
              <a:t>King L</a:t>
            </a:r>
            <a:r>
              <a:rPr lang="hu-HU" dirty="0" err="1" smtClean="0"/>
              <a:t>ajos</a:t>
            </a:r>
            <a:r>
              <a:rPr lang="en-US" dirty="0" smtClean="0"/>
              <a:t> launched a campaign against Naples</a:t>
            </a:r>
            <a:r>
              <a:rPr lang="hu-HU" dirty="0" smtClean="0"/>
              <a:t>.</a:t>
            </a:r>
          </a:p>
          <a:p>
            <a:r>
              <a:rPr lang="en-US" dirty="0" smtClean="0"/>
              <a:t>L</a:t>
            </a:r>
            <a:r>
              <a:rPr lang="hu-HU" dirty="0" err="1" smtClean="0"/>
              <a:t>ajos</a:t>
            </a:r>
            <a:r>
              <a:rPr lang="en-US" dirty="0" smtClean="0"/>
              <a:t> the Great captured Naples twice.</a:t>
            </a:r>
            <a:endParaRPr lang="hu-HU" dirty="0" smtClean="0"/>
          </a:p>
          <a:p>
            <a:r>
              <a:rPr lang="en-US" dirty="0" smtClean="0"/>
              <a:t>On 23 March 1352, a peace treaty is signed in Naples</a:t>
            </a:r>
          </a:p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Lajos Nagy</a:t>
            </a:r>
            <a:endParaRPr lang="hu-H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16832"/>
            <a:ext cx="303530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6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961456"/>
            <a:ext cx="3902969" cy="4896544"/>
          </a:xfrm>
        </p:spPr>
        <p:txBody>
          <a:bodyPr>
            <a:normAutofit/>
          </a:bodyPr>
          <a:lstStyle/>
          <a:p>
            <a:r>
              <a:rPr lang="hu-HU" dirty="0" smtClean="0"/>
              <a:t>He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person</a:t>
            </a:r>
            <a:r>
              <a:rPr lang="hu-HU" dirty="0" smtClean="0"/>
              <a:t> </a:t>
            </a:r>
            <a:r>
              <a:rPr lang="hu-HU" dirty="0" err="1" smtClean="0"/>
              <a:t>giving</a:t>
            </a:r>
            <a:r>
              <a:rPr lang="hu-HU" dirty="0" smtClean="0"/>
              <a:t> </a:t>
            </a:r>
            <a:r>
              <a:rPr lang="hu-HU" dirty="0" err="1" smtClean="0"/>
              <a:t>his</a:t>
            </a:r>
            <a:r>
              <a:rPr lang="hu-HU" dirty="0" smtClean="0"/>
              <a:t> </a:t>
            </a:r>
            <a:r>
              <a:rPr lang="hu-HU" dirty="0" err="1" smtClean="0"/>
              <a:t>name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school</a:t>
            </a:r>
            <a:r>
              <a:rPr lang="en-US" dirty="0" smtClean="0"/>
              <a:t>,</a:t>
            </a:r>
            <a:r>
              <a:rPr lang="hu-HU" dirty="0" smtClean="0"/>
              <a:t>he</a:t>
            </a:r>
            <a:r>
              <a:rPr lang="en-US" dirty="0" smtClean="0"/>
              <a:t> also had links with Italy.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István Széchenyi</a:t>
            </a:r>
            <a:endParaRPr lang="hu-H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9194"/>
            <a:ext cx="3657600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72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During </a:t>
            </a:r>
            <a:r>
              <a:rPr lang="en-US" dirty="0"/>
              <a:t>the Austro-Hungarian Empire, Hungary shared an embassy with Austria in Rome.</a:t>
            </a:r>
          </a:p>
          <a:p>
            <a:pPr marL="45720" indent="0">
              <a:buNone/>
            </a:pP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Triple</a:t>
            </a:r>
            <a:r>
              <a:rPr lang="hu-HU" dirty="0" smtClean="0"/>
              <a:t> </a:t>
            </a:r>
            <a:r>
              <a:rPr lang="hu-HU" dirty="0" err="1" smtClean="0"/>
              <a:t>Alliance</a:t>
            </a:r>
            <a:endParaRPr lang="hu-H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68960"/>
            <a:ext cx="5112568" cy="318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09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foundation of the Hungarian state began with the coronation of Stephen I, who received the crown from the Roman Pope (Pope Sylvester II).  </a:t>
            </a:r>
          </a:p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HISTORICAL REVIEW</a:t>
            </a:r>
            <a:endParaRPr lang="hu-H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24944"/>
            <a:ext cx="4749759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66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ács">
  <a:themeElements>
    <a:clrScheme name="Rács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Rács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Rács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146</TotalTime>
  <Words>556</Words>
  <Application>Microsoft Office PowerPoint</Application>
  <PresentationFormat>Diavetítés a képernyőre (4:3 oldalarány)</PresentationFormat>
  <Paragraphs>65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3" baseType="lpstr">
      <vt:lpstr>Franklin Gothic Medium</vt:lpstr>
      <vt:lpstr>Wingdings</vt:lpstr>
      <vt:lpstr>Wingdings 2</vt:lpstr>
      <vt:lpstr>Rács</vt:lpstr>
      <vt:lpstr>HUNGARIAN-ITALIAN RELATIONS IN THE PAST</vt:lpstr>
      <vt:lpstr>Introduction</vt:lpstr>
      <vt:lpstr>Interesting facts 1.</vt:lpstr>
      <vt:lpstr>Interesting facts 2.</vt:lpstr>
      <vt:lpstr>St. Gellért</vt:lpstr>
      <vt:lpstr>Lajos Nagy</vt:lpstr>
      <vt:lpstr>István Széchenyi</vt:lpstr>
      <vt:lpstr>Triple Alliance</vt:lpstr>
      <vt:lpstr>HISTORICAL REVIEW</vt:lpstr>
      <vt:lpstr>KINGS OF THE ANGEVIN ERA</vt:lpstr>
      <vt:lpstr>Charles Road</vt:lpstr>
      <vt:lpstr>RELATIONS WITH Matthias</vt:lpstr>
      <vt:lpstr>Renaissance 1.</vt:lpstr>
      <vt:lpstr>Renaissance 2.</vt:lpstr>
      <vt:lpstr>AFTER THE TURKISH OCCUPATION</vt:lpstr>
      <vt:lpstr>REUNIFICATION OF ITALY</vt:lpstr>
      <vt:lpstr>István Türr</vt:lpstr>
      <vt:lpstr>VEGETABLES</vt:lpstr>
      <vt:lpstr>The end! 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HUNGARIAN-ITALIAN RELATIONS IN THE PAST</dc:title>
  <dc:creator>T</dc:creator>
  <cp:lastModifiedBy>Tőzsér Eszter</cp:lastModifiedBy>
  <cp:revision>14</cp:revision>
  <dcterms:created xsi:type="dcterms:W3CDTF">2022-04-29T17:54:10Z</dcterms:created>
  <dcterms:modified xsi:type="dcterms:W3CDTF">2022-05-20T08:20:31Z</dcterms:modified>
</cp:coreProperties>
</file>