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7" r:id="rId23"/>
    <p:sldId id="268" r:id="rId24"/>
    <p:sldId id="269" r:id="rId25"/>
    <p:sldId id="271" r:id="rId26"/>
    <p:sldId id="270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2A4D0-1BB1-4ADC-97C6-90E12F404DEB}" v="9" dt="2018-11-21T18:37:57.412"/>
    <p1510:client id="{46EB9E12-D497-4D25-AB93-D89A096088E1}" v="2" dt="2018-11-21T18:58:22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68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2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00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79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79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19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2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4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9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85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2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3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6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1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F1901C-D33B-4565-A7E4-5DF903098DB6}" type="datetimeFigureOut">
              <a:rPr lang="hu-HU" smtClean="0"/>
              <a:pPr/>
              <a:t>2022. 05. 19.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2FF2AA-B0B2-4F6D-BCD1-ED89749CA0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839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i="1">
                <a:solidFill>
                  <a:schemeClr val="tx2"/>
                </a:solidFill>
              </a:rPr>
              <a:t>Hatvan</a:t>
            </a:r>
            <a:r>
              <a:rPr lang="en-US" sz="600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2664326A-3525-4F93-A64B-4F41535F39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7691" y="1795463"/>
            <a:ext cx="2733675" cy="3267075"/>
          </a:xfrm>
          <a:prstGeom prst="rect">
            <a:avLst/>
          </a:prstGeom>
        </p:spPr>
      </p:pic>
      <p:pic>
        <p:nvPicPr>
          <p:cNvPr id="6" name="Kép 5" descr="erasmus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6772" cy="1926772"/>
          </a:xfrm>
          <a:prstGeom prst="rect">
            <a:avLst/>
          </a:prstGeom>
        </p:spPr>
      </p:pic>
      <p:pic>
        <p:nvPicPr>
          <p:cNvPr id="8" name="Kép 7" descr="248394295_4348118658603706_312232371265913140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1477" y="0"/>
            <a:ext cx="4071000" cy="1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C110E-377D-4047-9614-67FC04F0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7" y="-9495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Batang"/>
                <a:ea typeface="Batang"/>
                <a:cs typeface="Calibri Light"/>
              </a:rPr>
              <a:t>Hatvany Lajos 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Museum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égbolt, kültéri, út látható&#10;&#10;A leírás teljesen megbízható">
            <a:extLst>
              <a:ext uri="{FF2B5EF4-FFF2-40B4-BE49-F238E27FC236}">
                <a16:creationId xmlns:a16="http://schemas.microsoft.com/office/drawing/2014/main" id="{1234B49D-2738-46E7-A006-19009F3F5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4545" y="1696228"/>
            <a:ext cx="4999664" cy="3301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86E38A5-9BD0-4CE8-8E4C-C61C3879A260}"/>
              </a:ext>
            </a:extLst>
          </p:cNvPr>
          <p:cNvSpPr txBox="1"/>
          <p:nvPr/>
        </p:nvSpPr>
        <p:spPr>
          <a:xfrm>
            <a:off x="5960853" y="5004758"/>
            <a:ext cx="5848708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hu" sz="2400" b="1" dirty="0" smtClean="0">
                <a:latin typeface="Batang"/>
                <a:ea typeface="Batang"/>
                <a:cs typeface="Calibri"/>
              </a:rPr>
              <a:t>ethnological, archeological and visual arts exhibitions</a:t>
            </a:r>
          </a:p>
          <a:p>
            <a:pPr marL="342900" indent="-342900">
              <a:buFont typeface="Wingdings"/>
              <a:buChar char="§"/>
            </a:pPr>
            <a:r>
              <a:rPr lang="hu-HU" sz="2400" b="1" dirty="0">
                <a:latin typeface="Batang"/>
                <a:ea typeface="Batang"/>
                <a:cs typeface="Calibri"/>
              </a:rPr>
              <a:t>m</a:t>
            </a:r>
            <a:r>
              <a:rPr lang="hu" sz="2400" b="1" dirty="0" smtClean="0">
                <a:latin typeface="Batang"/>
                <a:ea typeface="Batang"/>
                <a:cs typeface="Calibri"/>
              </a:rPr>
              <a:t>useum of local history</a:t>
            </a:r>
          </a:p>
          <a:p>
            <a:pPr marL="342900" indent="-342900">
              <a:buFont typeface="Wingdings"/>
              <a:buChar char="§"/>
            </a:pPr>
            <a:r>
              <a:rPr lang="hu" sz="2400" b="1" smtClean="0">
                <a:latin typeface="Batang"/>
                <a:ea typeface="Batang"/>
                <a:cs typeface="Calibri"/>
              </a:rPr>
              <a:t>brewery</a:t>
            </a:r>
            <a:endParaRPr lang="hu-HU" sz="24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9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 descr="A képen épület, égbolt, kültéri, fű látható&#10;&#10;A leírás teljesen megbízható">
            <a:extLst>
              <a:ext uri="{FF2B5EF4-FFF2-40B4-BE49-F238E27FC236}">
                <a16:creationId xmlns:a16="http://schemas.microsoft.com/office/drawing/2014/main" id="{16B8A352-E513-4C99-9844-52C84B6EC6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9759" y="1119216"/>
            <a:ext cx="4641010" cy="292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9C77C9C-8BF3-4166-B252-BCE638F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Secondary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schools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kültéri, égbolt, út látható&#10;&#10;A leírás teljesen megbízható">
            <a:extLst>
              <a:ext uri="{FF2B5EF4-FFF2-40B4-BE49-F238E27FC236}">
                <a16:creationId xmlns:a16="http://schemas.microsoft.com/office/drawing/2014/main" id="{D56CE01C-4D42-408A-A03E-D9CE970B0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269" y="1121135"/>
            <a:ext cx="4862972" cy="291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6" descr="A képen épület, kültéri, égbolt, fa látható&#10;&#10;A leírás teljesen megbízható">
            <a:extLst>
              <a:ext uri="{FF2B5EF4-FFF2-40B4-BE49-F238E27FC236}">
                <a16:creationId xmlns:a16="http://schemas.microsoft.com/office/drawing/2014/main" id="{7D99CD6C-C956-4EB5-B26E-48E7BB3F0F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343" y="3351017"/>
            <a:ext cx="4899803" cy="274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324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5B96CB-13C2-49CB-9F38-FD36CB14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78" y="346653"/>
            <a:ext cx="9598324" cy="11476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dirty="0"/>
              <a:t>Széchenyi </a:t>
            </a:r>
            <a:r>
              <a:rPr lang="hu-HU" dirty="0" err="1"/>
              <a:t>istván</a:t>
            </a:r>
            <a:r>
              <a:rPr lang="hu-HU" dirty="0"/>
              <a:t> </a:t>
            </a:r>
            <a:r>
              <a:rPr lang="hu-HU" dirty="0" err="1" smtClean="0"/>
              <a:t>roman</a:t>
            </a:r>
            <a:r>
              <a:rPr lang="hu-HU" dirty="0" smtClean="0"/>
              <a:t> </a:t>
            </a:r>
            <a:r>
              <a:rPr lang="hu-HU" dirty="0" err="1" smtClean="0"/>
              <a:t>catholic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390187-A3D6-4538-8898-378C72FF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476" y="2411083"/>
            <a:ext cx="5702061" cy="4378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400" dirty="0" err="1" smtClean="0">
                <a:solidFill>
                  <a:schemeClr val="tx1"/>
                </a:solidFill>
              </a:rPr>
              <a:t>Two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buildings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4" descr="A képen kültéri, égbolt, fa, út látható&#10;&#10;A leírás teljesen megbízható">
            <a:extLst>
              <a:ext uri="{FF2B5EF4-FFF2-40B4-BE49-F238E27FC236}">
                <a16:creationId xmlns:a16="http://schemas.microsoft.com/office/drawing/2014/main" id="{52D0A63F-0CE8-40CA-902F-D94F19706A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586" y="1814513"/>
            <a:ext cx="4574335" cy="2927050"/>
          </a:xfrm>
          <a:prstGeom prst="rect">
            <a:avLst/>
          </a:prstGeom>
        </p:spPr>
      </p:pic>
      <p:pic>
        <p:nvPicPr>
          <p:cNvPr id="6" name="Kép 6" descr="A képen fa, kültéri, fű, égbolt látható&#10;&#10;A leírás teljesen megbízható">
            <a:extLst>
              <a:ext uri="{FF2B5EF4-FFF2-40B4-BE49-F238E27FC236}">
                <a16:creationId xmlns:a16="http://schemas.microsoft.com/office/drawing/2014/main" id="{EA814369-AB30-43CB-BFE7-B918F6D87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986" y="3347058"/>
            <a:ext cx="4511614" cy="3010600"/>
          </a:xfrm>
          <a:prstGeom prst="rect">
            <a:avLst/>
          </a:prstGeom>
        </p:spPr>
      </p:pic>
      <p:pic>
        <p:nvPicPr>
          <p:cNvPr id="8" name="Kép 8" descr="A képen clipart látható&#10;&#10;A leírás teljesen megbízható">
            <a:extLst>
              <a:ext uri="{FF2B5EF4-FFF2-40B4-BE49-F238E27FC236}">
                <a16:creationId xmlns:a16="http://schemas.microsoft.com/office/drawing/2014/main" id="{AA123023-7FE9-4BC7-84DC-042EF1ECFA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0920" y="1556532"/>
            <a:ext cx="1136711" cy="11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96089E-4ECD-4966-A9B2-1CB2B607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0" y="404162"/>
            <a:ext cx="10446588" cy="1291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hu-HU" dirty="0" smtClean="0"/>
              <a:t>Damjanich </a:t>
            </a:r>
            <a:r>
              <a:rPr lang="hu-HU" dirty="0" err="1"/>
              <a:t>JÁnos</a:t>
            </a:r>
            <a:r>
              <a:rPr lang="hu-HU" dirty="0"/>
              <a:t> 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6" name="Kép 6" descr="A képen égbolt, kültéri, fű, fa látható&#10;&#10;A leírás teljesen megbízható">
            <a:extLst>
              <a:ext uri="{FF2B5EF4-FFF2-40B4-BE49-F238E27FC236}">
                <a16:creationId xmlns:a16="http://schemas.microsoft.com/office/drawing/2014/main" id="{9F4590B2-54CB-4D03-9C73-716A023E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011" y="1792857"/>
            <a:ext cx="4865858" cy="3241456"/>
          </a:xfrm>
          <a:prstGeom prst="rect">
            <a:avLst/>
          </a:prstGeom>
        </p:spPr>
      </p:pic>
      <p:pic>
        <p:nvPicPr>
          <p:cNvPr id="8" name="Kép 8" descr="A képen fa, kültéri, épület, út látható&#10;&#10;A leírás teljesen megbízható">
            <a:extLst>
              <a:ext uri="{FF2B5EF4-FFF2-40B4-BE49-F238E27FC236}">
                <a16:creationId xmlns:a16="http://schemas.microsoft.com/office/drawing/2014/main" id="{2E77FC03-5DA4-4D8C-81F1-4037E399B1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4664" y="2786340"/>
            <a:ext cx="4712897" cy="3183128"/>
          </a:xfrm>
          <a:prstGeom prst="rect">
            <a:avLst/>
          </a:prstGeom>
        </p:spPr>
      </p:pic>
      <p:pic>
        <p:nvPicPr>
          <p:cNvPr id="10" name="Kép 10">
            <a:extLst>
              <a:ext uri="{FF2B5EF4-FFF2-40B4-BE49-F238E27FC236}">
                <a16:creationId xmlns:a16="http://schemas.microsoft.com/office/drawing/2014/main" id="{9E2546AC-5430-4078-AE11-F652D0DC1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-355" r="28571" b="25714"/>
          <a:stretch/>
        </p:blipFill>
        <p:spPr>
          <a:xfrm>
            <a:off x="10405972" y="405565"/>
            <a:ext cx="1142767" cy="12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C49DC2-52B6-4222-9882-BB0C693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40" y="432917"/>
            <a:ext cx="8534400" cy="12770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 smtClean="0"/>
              <a:t>bajza</a:t>
            </a:r>
            <a:r>
              <a:rPr lang="hu-HU" dirty="0" smtClean="0"/>
              <a:t> </a:t>
            </a:r>
            <a:r>
              <a:rPr lang="hu-HU" dirty="0" err="1"/>
              <a:t>józsef</a:t>
            </a:r>
            <a:r>
              <a:rPr lang="hu-HU" dirty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4" name="Kép 4" descr="A képen épület, égbolt, kültéri, ház látható&#10;&#10;A leírás teljesen megbízható">
            <a:extLst>
              <a:ext uri="{FF2B5EF4-FFF2-40B4-BE49-F238E27FC236}">
                <a16:creationId xmlns:a16="http://schemas.microsoft.com/office/drawing/2014/main" id="{080470EC-E21D-47E4-90E4-B7E4DB922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506" y="1832075"/>
            <a:ext cx="4572000" cy="3048000"/>
          </a:xfrm>
          <a:prstGeom prst="rect">
            <a:avLst/>
          </a:prstGeom>
        </p:spPr>
      </p:pic>
      <p:pic>
        <p:nvPicPr>
          <p:cNvPr id="6" name="Kép 6" descr="A képen fa, kültéri, épület, út látható&#10;&#10;A leírás teljesen megbízható">
            <a:extLst>
              <a:ext uri="{FF2B5EF4-FFF2-40B4-BE49-F238E27FC236}">
                <a16:creationId xmlns:a16="http://schemas.microsoft.com/office/drawing/2014/main" id="{A6E5FB24-5D23-41E5-BAE1-F5B9139DAB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3947" y="3104072"/>
            <a:ext cx="4684143" cy="30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D144BA-965B-4727-92BA-752FA0AE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0" y="289143"/>
            <a:ext cx="8534400" cy="1507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000" dirty="0" err="1" smtClean="0"/>
              <a:t>Primary</a:t>
            </a:r>
            <a:r>
              <a:rPr lang="hu-HU" sz="4000" dirty="0" smtClean="0"/>
              <a:t> </a:t>
            </a:r>
            <a:r>
              <a:rPr lang="hu-HU" sz="4000" dirty="0" err="1" smtClean="0"/>
              <a:t>schools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66E350-1235-4FA3-93BE-F6DA5899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72" y="1260895"/>
            <a:ext cx="8534400" cy="4851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Kossuth Lajos </a:t>
            </a:r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Roman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Catholic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Szent </a:t>
            </a:r>
            <a:r>
              <a:rPr lang="hu-HU" sz="2400" dirty="0">
                <a:solidFill>
                  <a:schemeClr val="tx1"/>
                </a:solidFill>
              </a:rPr>
              <a:t>István </a:t>
            </a:r>
            <a:r>
              <a:rPr lang="hu-HU" sz="2400" dirty="0" err="1">
                <a:solidFill>
                  <a:schemeClr val="tx1"/>
                </a:solidFill>
              </a:rPr>
              <a:t>Primary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Primary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School</a:t>
            </a:r>
            <a:r>
              <a:rPr lang="hu-HU" sz="2400" dirty="0" smtClean="0">
                <a:solidFill>
                  <a:schemeClr val="tx1"/>
                </a:solidFill>
              </a:rPr>
              <a:t> No.5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Kodály </a:t>
            </a:r>
            <a:r>
              <a:rPr lang="hu-HU" sz="2400" dirty="0">
                <a:solidFill>
                  <a:schemeClr val="tx1"/>
                </a:solidFill>
              </a:rPr>
              <a:t>Zoltán </a:t>
            </a:r>
            <a:r>
              <a:rPr lang="hu-HU" sz="2400" dirty="0" err="1">
                <a:solidFill>
                  <a:schemeClr val="tx1"/>
                </a:solidFill>
              </a:rPr>
              <a:t>Primary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School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76E75A-CF55-49FA-95FD-0D0DD05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46" y="634200"/>
            <a:ext cx="8534400" cy="150706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hu-HU" dirty="0"/>
              <a:t/>
            </a:r>
            <a:br>
              <a:rPr lang="hu-HU" dirty="0"/>
            </a:br>
            <a:endParaRPr lang="hu-HU"/>
          </a:p>
        </p:txBody>
      </p:sp>
      <p:pic>
        <p:nvPicPr>
          <p:cNvPr id="4" name="Kép 4" descr="A képen épület, kültéri, égbolt, út látható&#10;&#10;A leírás teljesen megbízható">
            <a:extLst>
              <a:ext uri="{FF2B5EF4-FFF2-40B4-BE49-F238E27FC236}">
                <a16:creationId xmlns:a16="http://schemas.microsoft.com/office/drawing/2014/main" id="{230CEF59-4A3A-4233-BB8B-674C96019D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5381" y="1335657"/>
            <a:ext cx="6395049" cy="42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978E01-9AF1-4774-A9A9-52F65803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67" y="346653"/>
            <a:ext cx="8534400" cy="1507067"/>
          </a:xfrm>
        </p:spPr>
        <p:txBody>
          <a:bodyPr/>
          <a:lstStyle/>
          <a:p>
            <a:r>
              <a:rPr lang="hu-HU" dirty="0"/>
              <a:t>2.</a:t>
            </a:r>
          </a:p>
        </p:txBody>
      </p:sp>
      <p:pic>
        <p:nvPicPr>
          <p:cNvPr id="4" name="Kép 4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id="{A49589D9-2036-4503-A392-EFEEC24F4A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32332"/>
            <a:ext cx="4756030" cy="3005145"/>
          </a:xfrm>
          <a:prstGeom prst="rect">
            <a:avLst/>
          </a:prstGeom>
        </p:spPr>
      </p:pic>
      <p:pic>
        <p:nvPicPr>
          <p:cNvPr id="6" name="Kép 6" descr="A képen égbolt, út, kültéri, épület látható&#10;&#10;A leírás teljesen megbízható">
            <a:extLst>
              <a:ext uri="{FF2B5EF4-FFF2-40B4-BE49-F238E27FC236}">
                <a16:creationId xmlns:a16="http://schemas.microsoft.com/office/drawing/2014/main" id="{11183B48-61AD-4CEF-835B-0ED306E117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230" y="2850924"/>
            <a:ext cx="4525992" cy="30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666FBA-E9EE-4591-BE90-11E1383A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9" y="389785"/>
            <a:ext cx="8534400" cy="150706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</a:p>
        </p:txBody>
      </p:sp>
      <p:pic>
        <p:nvPicPr>
          <p:cNvPr id="4" name="Kép 4" descr="A képen kültéri, égbolt, épület, út látható&#10;&#10;A leírás teljesen megbízható">
            <a:extLst>
              <a:ext uri="{FF2B5EF4-FFF2-40B4-BE49-F238E27FC236}">
                <a16:creationId xmlns:a16="http://schemas.microsoft.com/office/drawing/2014/main" id="{553988D9-2889-4BB8-B9FB-A3DF98E602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156" y="1782074"/>
            <a:ext cx="5287991" cy="3983965"/>
          </a:xfrm>
          <a:prstGeom prst="rect">
            <a:avLst/>
          </a:prstGeom>
        </p:spPr>
      </p:pic>
      <p:pic>
        <p:nvPicPr>
          <p:cNvPr id="6" name="Kép 6" descr="A képen fű, égbolt, kültéri, fa látható&#10;&#10;A leírás teljesen megbízható">
            <a:extLst>
              <a:ext uri="{FF2B5EF4-FFF2-40B4-BE49-F238E27FC236}">
                <a16:creationId xmlns:a16="http://schemas.microsoft.com/office/drawing/2014/main" id="{4461B5F9-1BD3-43CF-BECF-A166DA07ED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664" y="3258427"/>
            <a:ext cx="5273615" cy="29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E7C615-D12E-43C0-A2C2-0FD76940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54" y="547936"/>
            <a:ext cx="8534400" cy="1507067"/>
          </a:xfrm>
        </p:spPr>
        <p:txBody>
          <a:bodyPr/>
          <a:lstStyle/>
          <a:p>
            <a:r>
              <a:rPr lang="hu-HU" dirty="0"/>
              <a:t>4.</a:t>
            </a:r>
          </a:p>
        </p:txBody>
      </p:sp>
      <p:pic>
        <p:nvPicPr>
          <p:cNvPr id="4" name="Kép 4" descr="A képen fa, út, kültéri, fű látható&#10;&#10;A leírás teljesen megbízható">
            <a:extLst>
              <a:ext uri="{FF2B5EF4-FFF2-40B4-BE49-F238E27FC236}">
                <a16:creationId xmlns:a16="http://schemas.microsoft.com/office/drawing/2014/main" id="{CDE0D611-5FB1-44CC-AAAF-F356F97E78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4023" y="1828225"/>
            <a:ext cx="7200180" cy="31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AA8F17-E16F-47AF-8681-6B9638A6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2800" b="1" dirty="0" smtClean="0"/>
              <a:t>The </a:t>
            </a:r>
            <a:r>
              <a:rPr lang="hu-HU" sz="2800" b="1" dirty="0" err="1" smtClean="0"/>
              <a:t>town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4" descr="A képen épület, kültéri, virág, talaj látható&#10;&#10;A leírás teljesen megbízható">
            <a:extLst>
              <a:ext uri="{FF2B5EF4-FFF2-40B4-BE49-F238E27FC236}">
                <a16:creationId xmlns:a16="http://schemas.microsoft.com/office/drawing/2014/main" id="{2DCEFED2-B805-4AD5-9EB6-843949060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515"/>
          <a:stretch/>
        </p:blipFill>
        <p:spPr>
          <a:xfrm>
            <a:off x="778062" y="843626"/>
            <a:ext cx="6173465" cy="4898539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BB0C807-AB4A-4D07-BADB-876AD77B1D0D}"/>
              </a:ext>
            </a:extLst>
          </p:cNvPr>
          <p:cNvSpPr txBox="1"/>
          <p:nvPr/>
        </p:nvSpPr>
        <p:spPr>
          <a:xfrm>
            <a:off x="7532710" y="1822449"/>
            <a:ext cx="3479419" cy="30702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 err="1" smtClean="0"/>
              <a:t>Last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estimated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population</a:t>
            </a:r>
            <a:r>
              <a:rPr lang="hu-HU" sz="2000" b="1" dirty="0" smtClean="0"/>
              <a:t>: over 20000</a:t>
            </a:r>
            <a:r>
              <a:rPr lang="en-US" sz="2000" b="1" dirty="0"/>
              <a:t> 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 smtClean="0"/>
              <a:t>2017: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most </a:t>
            </a:r>
            <a:r>
              <a:rPr lang="hu-HU" sz="2000" b="1" dirty="0" err="1" smtClean="0"/>
              <a:t>flowery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town</a:t>
            </a:r>
            <a:r>
              <a:rPr lang="hu-HU" sz="2000" b="1" dirty="0" smtClean="0"/>
              <a:t> of Hungary</a:t>
            </a:r>
            <a:endParaRPr lang="en-US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9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C152D-11DA-4E3E-8745-7B095DDF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86" y="476049"/>
            <a:ext cx="8534400" cy="1507067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</a:p>
        </p:txBody>
      </p:sp>
      <p:pic>
        <p:nvPicPr>
          <p:cNvPr id="4" name="Kép 4" descr="A képen fa, kültéri, épület, óra látható&#10;&#10;A leírás teljesen megbízható">
            <a:extLst>
              <a:ext uri="{FF2B5EF4-FFF2-40B4-BE49-F238E27FC236}">
                <a16:creationId xmlns:a16="http://schemas.microsoft.com/office/drawing/2014/main" id="{AD63B4AE-02F6-47CF-B6F5-977DEBB2D6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6627" y="1451395"/>
            <a:ext cx="5805576" cy="43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 descr="A képen talaj, kültéri, állat, kerítés látható&#10;&#10;A leírás teljesen megbízható">
            <a:extLst>
              <a:ext uri="{FF2B5EF4-FFF2-40B4-BE49-F238E27FC236}">
                <a16:creationId xmlns:a16="http://schemas.microsoft.com/office/drawing/2014/main" id="{9FB5606E-38B0-492F-888D-638DEC287F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909" y="3569791"/>
            <a:ext cx="4037162" cy="268015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47FE5F1-1F4C-4BF4-BBED-A9A36F9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60" y="130994"/>
            <a:ext cx="8534400" cy="1507067"/>
          </a:xfrm>
        </p:spPr>
        <p:txBody>
          <a:bodyPr/>
          <a:lstStyle/>
          <a:p>
            <a:pPr algn="ctr"/>
            <a:r>
              <a:rPr lang="hu-HU" dirty="0" err="1" smtClean="0"/>
              <a:t>zoo</a:t>
            </a:r>
            <a:endParaRPr lang="hu-HU" dirty="0"/>
          </a:p>
        </p:txBody>
      </p:sp>
      <p:pic>
        <p:nvPicPr>
          <p:cNvPr id="4" name="Kép 4" descr="A képen fa, kültéri, égbolt, aláírás látható&#10;&#10;A leírás teljesen megbízható">
            <a:extLst>
              <a:ext uri="{FF2B5EF4-FFF2-40B4-BE49-F238E27FC236}">
                <a16:creationId xmlns:a16="http://schemas.microsoft.com/office/drawing/2014/main" id="{84A1B83F-D170-4910-BFDD-67F1EC69F8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5494" y="1420492"/>
            <a:ext cx="4856671" cy="3240638"/>
          </a:xfrm>
          <a:prstGeom prst="rect">
            <a:avLst/>
          </a:prstGeom>
        </p:spPr>
      </p:pic>
      <p:pic>
        <p:nvPicPr>
          <p:cNvPr id="6" name="Kép 6" descr="A képen talaj, kültéri, fa, állat látható&#10;&#10;A leírás teljesen megbízható">
            <a:extLst>
              <a:ext uri="{FF2B5EF4-FFF2-40B4-BE49-F238E27FC236}">
                <a16:creationId xmlns:a16="http://schemas.microsoft.com/office/drawing/2014/main" id="{CF104101-8223-4BA2-AD21-C64A7FE578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117" y="3361436"/>
            <a:ext cx="3879011" cy="25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524E8B-1CE7-4D4D-A173-23821359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267479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fa, égbolt látható&#10;&#10;A leírás teljesen megbízható">
            <a:extLst>
              <a:ext uri="{FF2B5EF4-FFF2-40B4-BE49-F238E27FC236}">
                <a16:creationId xmlns:a16="http://schemas.microsoft.com/office/drawing/2014/main" id="{6DEA733B-96DA-4BEC-B6CF-1486AFBE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025" r="18272"/>
          <a:stretch/>
        </p:blipFill>
        <p:spPr>
          <a:xfrm>
            <a:off x="714932" y="1221776"/>
            <a:ext cx="4107787" cy="4825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6" descr="A képen kültéri, fa, égbolt, állat látható&#10;&#10;A leírás teljesen megbízható">
            <a:extLst>
              <a:ext uri="{FF2B5EF4-FFF2-40B4-BE49-F238E27FC236}">
                <a16:creationId xmlns:a16="http://schemas.microsoft.com/office/drawing/2014/main" id="{B50AA42B-4A6F-4DE9-AA71-B7888FEF12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060" y="2616409"/>
            <a:ext cx="2858219" cy="379616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F266FAF-16BE-486F-BF08-192AB1B0B7B0}"/>
              </a:ext>
            </a:extLst>
          </p:cNvPr>
          <p:cNvSpPr txBox="1"/>
          <p:nvPr/>
        </p:nvSpPr>
        <p:spPr>
          <a:xfrm>
            <a:off x="7182928" y="5004758"/>
            <a:ext cx="3979652" cy="4924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hu-HU" sz="2600" b="1" dirty="0" err="1" smtClean="0">
                <a:latin typeface="Batang"/>
                <a:ea typeface="Batang"/>
                <a:cs typeface="Calibri"/>
              </a:rPr>
              <a:t>Trianon-monument</a:t>
            </a:r>
            <a:endParaRPr lang="hu-HU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8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D1412-0B23-4CA9-8544-C6A5E9FC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-28185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id="{155473E4-0C97-4863-9C6B-3330CCD8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672" y="1755821"/>
            <a:ext cx="5245938" cy="348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6C850D1-730E-4AB6-AA4D-F80570ED6EF7}"/>
              </a:ext>
            </a:extLst>
          </p:cNvPr>
          <p:cNvSpPr txBox="1"/>
          <p:nvPr/>
        </p:nvSpPr>
        <p:spPr>
          <a:xfrm>
            <a:off x="5960853" y="5364192"/>
            <a:ext cx="5187350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600" b="1" dirty="0" smtClean="0">
                <a:latin typeface="Batang"/>
                <a:ea typeface="Batang"/>
                <a:cs typeface="Angsana New"/>
              </a:rPr>
              <a:t>The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memorial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of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the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battle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of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2 </a:t>
            </a:r>
            <a:r>
              <a:rPr lang="hu-HU" sz="2600" b="1" dirty="0" err="1" smtClean="0">
                <a:latin typeface="Batang"/>
                <a:ea typeface="Batang"/>
                <a:cs typeface="Angsana New"/>
              </a:rPr>
              <a:t>April</a:t>
            </a:r>
            <a:r>
              <a:rPr lang="hu-HU" sz="2600" b="1" dirty="0" smtClean="0">
                <a:latin typeface="Batang"/>
                <a:ea typeface="Batang"/>
                <a:cs typeface="Angsana New"/>
              </a:rPr>
              <a:t> 1849</a:t>
            </a:r>
            <a:endParaRPr lang="hu-HU" sz="2600" b="1" dirty="0">
              <a:latin typeface="Batang"/>
              <a:ea typeface="Batang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0943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A20304-1C07-437E-A0E1-5B99E761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Memorials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gbolt, kültéri, fa, virág látható&#10;&#10;A leírás teljesen megbízható">
            <a:extLst>
              <a:ext uri="{FF2B5EF4-FFF2-40B4-BE49-F238E27FC236}">
                <a16:creationId xmlns:a16="http://schemas.microsoft.com/office/drawing/2014/main" id="{679218D2-FE42-4CC4-8BF9-D2088985F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230" y="1394304"/>
            <a:ext cx="290923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52E1B90-1584-4A84-B9D0-E58074C670D7}"/>
              </a:ext>
            </a:extLst>
          </p:cNvPr>
          <p:cNvSpPr txBox="1"/>
          <p:nvPr/>
        </p:nvSpPr>
        <p:spPr>
          <a:xfrm>
            <a:off x="4825041" y="5134154"/>
            <a:ext cx="3893388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600" b="1" dirty="0" smtClean="0">
                <a:latin typeface="Batang"/>
                <a:ea typeface="Batang"/>
                <a:cs typeface="Calibri"/>
              </a:rPr>
              <a:t>The </a:t>
            </a:r>
            <a:r>
              <a:rPr lang="hu-HU" sz="2600" b="1" dirty="0" err="1">
                <a:latin typeface="Batang"/>
                <a:ea typeface="Batang"/>
                <a:cs typeface="Calibri"/>
              </a:rPr>
              <a:t>M</a:t>
            </a:r>
            <a:r>
              <a:rPr lang="hu-HU" sz="2600" b="1" dirty="0" err="1" smtClean="0">
                <a:latin typeface="Batang"/>
                <a:ea typeface="Batang"/>
                <a:cs typeface="Calibri"/>
              </a:rPr>
              <a:t>onument</a:t>
            </a:r>
            <a:r>
              <a:rPr lang="hu-HU" sz="2600" b="1" dirty="0" smtClean="0">
                <a:latin typeface="Batang"/>
                <a:ea typeface="Batang"/>
                <a:cs typeface="Calibri"/>
              </a:rPr>
              <a:t> of </a:t>
            </a:r>
            <a:r>
              <a:rPr lang="hu-HU" sz="2600" b="1" dirty="0" err="1" smtClean="0">
                <a:latin typeface="Batang"/>
                <a:ea typeface="Batang"/>
                <a:cs typeface="Calibri"/>
              </a:rPr>
              <a:t>Martyrs</a:t>
            </a:r>
            <a:endParaRPr lang="hu-HU" sz="26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6F97F8-92CF-45DF-868B-DF28A21D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fountain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kültéri, talaj, fa, égbolt látható&#10;&#10;A leírás teljesen megbízható">
            <a:extLst>
              <a:ext uri="{FF2B5EF4-FFF2-40B4-BE49-F238E27FC236}">
                <a16:creationId xmlns:a16="http://schemas.microsoft.com/office/drawing/2014/main" id="{BFE5E127-D4AD-4124-8636-3DFF13257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248" b="21122"/>
          <a:stretch/>
        </p:blipFill>
        <p:spPr>
          <a:xfrm>
            <a:off x="506542" y="2328832"/>
            <a:ext cx="5327354" cy="31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6" descr="A képen égbolt, kültéri, meggyújt, gyertya látható&#10;&#10;A leírás teljesen megbízható">
            <a:extLst>
              <a:ext uri="{FF2B5EF4-FFF2-40B4-BE49-F238E27FC236}">
                <a16:creationId xmlns:a16="http://schemas.microsoft.com/office/drawing/2014/main" id="{E814E8AD-9F34-43D3-890A-1708E693A5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2248" y="2335315"/>
            <a:ext cx="4698520" cy="313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1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190C2F-0270-4DC6-9921-279B39D6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91" y="1735347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Thank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you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for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your</a:t>
            </a:r>
            <a:r>
              <a:rPr lang="hu-HU" sz="4800" b="1" dirty="0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 </a:t>
            </a:r>
            <a:r>
              <a:rPr lang="hu-HU" sz="4800" b="1" dirty="0" err="1" smtClean="0">
                <a:solidFill>
                  <a:schemeClr val="bg1"/>
                </a:solidFill>
                <a:latin typeface="Batang"/>
                <a:ea typeface="Batang"/>
                <a:cs typeface="Calibri"/>
              </a:rPr>
              <a:t>attention</a:t>
            </a:r>
            <a:endParaRPr lang="hu-HU" sz="4800" b="1" dirty="0">
              <a:solidFill>
                <a:schemeClr val="bg1"/>
              </a:solidFill>
              <a:latin typeface="Batang"/>
              <a:ea typeface="Batang"/>
            </a:endParaRPr>
          </a:p>
          <a:p>
            <a:pPr marL="0" indent="0" algn="ctr">
              <a:buNone/>
            </a:pPr>
            <a:endParaRPr lang="hu-HU" b="1" dirty="0">
              <a:solidFill>
                <a:schemeClr val="bg1"/>
              </a:solidFill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5B5DF3-1654-43BB-B036-01F02F7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63200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location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1720C4C3-6F86-4A7A-BF45-E6127D9A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728" y="1194819"/>
            <a:ext cx="5095336" cy="3025026"/>
          </a:xfrm>
          <a:prstGeom prst="rect">
            <a:avLst/>
          </a:prstGeom>
        </p:spPr>
      </p:pic>
      <p:pic>
        <p:nvPicPr>
          <p:cNvPr id="6" name="Kép 6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112F1EA3-D692-44BB-9090-1152456CFE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0928" y="3021466"/>
            <a:ext cx="4123426" cy="3474877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5F62C72E-9D0A-4534-A1C7-4E67DFA43086}"/>
              </a:ext>
            </a:extLst>
          </p:cNvPr>
          <p:cNvSpPr/>
          <p:nvPr/>
        </p:nvSpPr>
        <p:spPr>
          <a:xfrm>
            <a:off x="2720196" y="490555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D4E789F-10AC-477D-B10E-B8D8D291E931}"/>
              </a:ext>
            </a:extLst>
          </p:cNvPr>
          <p:cNvSpPr txBox="1"/>
          <p:nvPr/>
        </p:nvSpPr>
        <p:spPr>
          <a:xfrm>
            <a:off x="6794741" y="4228380"/>
            <a:ext cx="507233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b="1" dirty="0" err="1" smtClean="0">
                <a:latin typeface="Batang"/>
                <a:cs typeface="Calibri"/>
              </a:rPr>
              <a:t>south-west</a:t>
            </a:r>
            <a:r>
              <a:rPr lang="hu-HU" sz="2400" b="1" dirty="0" smtClean="0">
                <a:latin typeface="Batang"/>
                <a:cs typeface="Calibri"/>
              </a:rPr>
              <a:t> of Heves </a:t>
            </a:r>
            <a:r>
              <a:rPr lang="hu-HU" sz="2400" b="1" dirty="0" err="1" smtClean="0">
                <a:latin typeface="Batang"/>
                <a:cs typeface="Calibri"/>
              </a:rPr>
              <a:t>county</a:t>
            </a:r>
            <a:endParaRPr lang="hu-HU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u-HU" sz="2400" b="1" dirty="0" err="1">
                <a:latin typeface="Batang"/>
                <a:ea typeface="Batang"/>
                <a:cs typeface="Calibri"/>
              </a:rPr>
              <a:t>t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he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river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Zagyva</a:t>
            </a:r>
            <a:endParaRPr lang="hu-HU" sz="2400" b="1" dirty="0">
              <a:latin typeface="Batang"/>
              <a:ea typeface="Batang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hu-HU" sz="2400" b="1" dirty="0" err="1">
                <a:latin typeface="Batang"/>
                <a:ea typeface="Batang"/>
                <a:cs typeface="Calibri"/>
              </a:rPr>
              <a:t>t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erritory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:6630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hectares</a:t>
            </a:r>
            <a:endParaRPr lang="hu-H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4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3B1BF2-0C5F-442E-913A-1CF969E4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-6619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Its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history</a:t>
            </a:r>
            <a:endParaRPr lang="hu-HU" b="1" dirty="0">
              <a:latin typeface="Batang"/>
              <a:ea typeface="Batang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8E8ED9-7DFB-4C8D-97A7-D4190C47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58" y="14230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Flourishing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from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</a:rPr>
              <a:t>B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ronze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</a:rPr>
              <a:t>A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</a:rPr>
              <a:t>ge</a:t>
            </a:r>
            <a:endParaRPr lang="hu-HU" dirty="0">
              <a:solidFill>
                <a:schemeClr val="tx1"/>
              </a:solidFill>
              <a:cs typeface="Calibri"/>
            </a:endParaRPr>
          </a:p>
          <a:p>
            <a:pPr marL="342900" indent="-342900"/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The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title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of „market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town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”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in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1406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From1544 :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paid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tax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to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  <a:ea typeface="Batang"/>
              </a:rPr>
              <a:t>O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ttoman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Empire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Earl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Antal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Grassalkovich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bought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estate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in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1734</a:t>
            </a:r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  <a:p>
            <a:pPr marL="342900" indent="-342900"/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Victorious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battle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against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the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Habsburgs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Batang"/>
                <a:ea typeface="Batang"/>
              </a:rPr>
              <a:t>o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n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2 </a:t>
            </a:r>
            <a:r>
              <a:rPr lang="hu-HU" sz="2400" b="1" dirty="0" err="1" smtClean="0">
                <a:solidFill>
                  <a:schemeClr val="tx1"/>
                </a:solidFill>
                <a:latin typeface="Batang"/>
                <a:ea typeface="Batang"/>
              </a:rPr>
              <a:t>April</a:t>
            </a:r>
            <a:r>
              <a:rPr lang="hu-HU" sz="2400" b="1" dirty="0" smtClean="0">
                <a:solidFill>
                  <a:schemeClr val="tx1"/>
                </a:solidFill>
                <a:latin typeface="Batang"/>
                <a:ea typeface="Batang"/>
              </a:rPr>
              <a:t> 1849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/>
            <a:endParaRPr lang="hu-HU" sz="2400" b="1" dirty="0">
              <a:solidFill>
                <a:schemeClr val="tx1"/>
              </a:solidFill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9346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E0A59-3010-40E7-B035-F2893AA1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479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Town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hall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pület, égbolt, kültéri, út látható&#10;&#10;A leírás teljesen megbízható">
            <a:extLst>
              <a:ext uri="{FF2B5EF4-FFF2-40B4-BE49-F238E27FC236}">
                <a16:creationId xmlns:a16="http://schemas.microsoft.com/office/drawing/2014/main" id="{EA102B2B-A4DE-4C66-B064-E60E1E148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653" y="1494946"/>
            <a:ext cx="564544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6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D3800-F8C7-43C8-B4AB-95B78C6C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Batang"/>
                <a:ea typeface="Batang"/>
                <a:cs typeface="Calibri Light"/>
              </a:rPr>
              <a:t>Grassalkovich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castle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fű, kültéri, épület, fa látható&#10;&#10;A leírás teljesen megbízható">
            <a:extLst>
              <a:ext uri="{FF2B5EF4-FFF2-40B4-BE49-F238E27FC236}">
                <a16:creationId xmlns:a16="http://schemas.microsoft.com/office/drawing/2014/main" id="{B4B25416-A4C1-4868-BB67-5D132672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456" y="1336795"/>
            <a:ext cx="4880901" cy="2899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6" descr="A képen fa, kültéri, égbolt, talaj látható&#10;&#10;A leírás teljesen megbízható">
            <a:extLst>
              <a:ext uri="{FF2B5EF4-FFF2-40B4-BE49-F238E27FC236}">
                <a16:creationId xmlns:a16="http://schemas.microsoft.com/office/drawing/2014/main" id="{9CE76D06-2632-4744-BAE6-6D8A151D9D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6514" y="3941910"/>
            <a:ext cx="3677728" cy="2597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A99712F-E909-4E88-BE37-3D324AF3A13D}"/>
              </a:ext>
            </a:extLst>
          </p:cNvPr>
          <p:cNvSpPr txBox="1"/>
          <p:nvPr/>
        </p:nvSpPr>
        <p:spPr>
          <a:xfrm>
            <a:off x="6032740" y="4400909"/>
            <a:ext cx="5273615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hu-HU" sz="2400" b="1" dirty="0" err="1" smtClean="0">
                <a:latin typeface="Batang"/>
                <a:ea typeface="Batang"/>
                <a:cs typeface="Calibri"/>
              </a:rPr>
              <a:t>Built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between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1754 -1763 </a:t>
            </a:r>
            <a:endParaRPr lang="hu-HU" dirty="0">
              <a:cs typeface="Calibri"/>
            </a:endParaRPr>
          </a:p>
          <a:p>
            <a:pPr marL="342900" indent="-342900">
              <a:buFont typeface="Wingdings"/>
              <a:buChar char="q"/>
            </a:pPr>
            <a:r>
              <a:rPr lang="hu" sz="2400" b="1" dirty="0" smtClean="0">
                <a:latin typeface="Batang"/>
                <a:ea typeface="Batang"/>
                <a:cs typeface="Calibri"/>
              </a:rPr>
              <a:t>Now: </a:t>
            </a:r>
            <a:r>
              <a:rPr lang="hu" sz="2400" b="1" dirty="0">
                <a:latin typeface="Batang"/>
                <a:ea typeface="Batang"/>
                <a:cs typeface="Calibri"/>
              </a:rPr>
              <a:t>Széchenyi Zsigmond </a:t>
            </a:r>
            <a:r>
              <a:rPr lang="hu" sz="2400" b="1" dirty="0" smtClean="0">
                <a:latin typeface="Batang"/>
                <a:ea typeface="Batang"/>
                <a:cs typeface="Calibri"/>
              </a:rPr>
              <a:t>Hungarian Hunting Museum of the Capathian Basin</a:t>
            </a:r>
            <a:endParaRPr lang="hu" sz="2400" b="1" dirty="0">
              <a:latin typeface="Batang"/>
              <a:ea typeface="Batang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80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9DE4C6-6701-4D05-ABA3-DEC273A4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The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roman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catholic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church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in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new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smtClean="0">
                <a:latin typeface="Batang"/>
                <a:ea typeface="Batang"/>
              </a:rPr>
              <a:t>Hatvan</a:t>
            </a:r>
            <a:endParaRPr lang="hu-HU" b="1" dirty="0">
              <a:latin typeface="Batang"/>
              <a:ea typeface="Batang"/>
            </a:endParaRPr>
          </a:p>
        </p:txBody>
      </p:sp>
      <p:pic>
        <p:nvPicPr>
          <p:cNvPr id="8" name="Kép 8" descr="A képen kültéri, épület, út, égbolt látható&#10;&#10;A leírás teljesen megbízható">
            <a:extLst>
              <a:ext uri="{FF2B5EF4-FFF2-40B4-BE49-F238E27FC236}">
                <a16:creationId xmlns:a16="http://schemas.microsoft.com/office/drawing/2014/main" id="{676221C3-5D22-4621-A541-496E611A7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1116" y="1509323"/>
            <a:ext cx="3263504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06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ADB914-6363-4F21-B03C-C2AAF112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196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The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calvinist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church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égbolt, épület, kültéri látható&#10;&#10;A leírás teljesen megbízható">
            <a:extLst>
              <a:ext uri="{FF2B5EF4-FFF2-40B4-BE49-F238E27FC236}">
                <a16:creationId xmlns:a16="http://schemas.microsoft.com/office/drawing/2014/main" id="{007BA4AA-64AD-4436-ACEE-8E9D2DA1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7443" y="1196363"/>
            <a:ext cx="2821376" cy="421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68388E-758C-41F7-94CF-9B2F4BCD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23572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atang"/>
                <a:ea typeface="Batang"/>
                <a:cs typeface="Calibri Light"/>
              </a:rPr>
              <a:t>Saint Adalbert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roman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catholic</a:t>
            </a:r>
            <a:r>
              <a:rPr lang="hu-HU" b="1" dirty="0" smtClean="0">
                <a:latin typeface="Batang"/>
                <a:ea typeface="Batang"/>
                <a:cs typeface="Calibri Light"/>
              </a:rPr>
              <a:t> </a:t>
            </a:r>
            <a:r>
              <a:rPr lang="hu-HU" b="1" dirty="0" err="1" smtClean="0">
                <a:latin typeface="Batang"/>
                <a:ea typeface="Batang"/>
                <a:cs typeface="Calibri Light"/>
              </a:rPr>
              <a:t>churh</a:t>
            </a:r>
            <a:endParaRPr lang="hu-HU" b="1" dirty="0">
              <a:latin typeface="Batang"/>
              <a:ea typeface="Batang"/>
              <a:cs typeface="Calibri Light"/>
            </a:endParaRPr>
          </a:p>
        </p:txBody>
      </p:sp>
      <p:pic>
        <p:nvPicPr>
          <p:cNvPr id="4" name="Kép 4" descr="A képen kültéri, út, égbolt, épület látható&#10;&#10;A leírás teljesen megbízható">
            <a:extLst>
              <a:ext uri="{FF2B5EF4-FFF2-40B4-BE49-F238E27FC236}">
                <a16:creationId xmlns:a16="http://schemas.microsoft.com/office/drawing/2014/main" id="{9A846DA1-931C-4C03-82B1-3EC3D6A8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0905"/>
          <a:stretch/>
        </p:blipFill>
        <p:spPr>
          <a:xfrm>
            <a:off x="920307" y="1696229"/>
            <a:ext cx="450983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7476CC-5C3B-47BE-9724-17F1CA6504A0}"/>
              </a:ext>
            </a:extLst>
          </p:cNvPr>
          <p:cNvSpPr txBox="1"/>
          <p:nvPr/>
        </p:nvSpPr>
        <p:spPr>
          <a:xfrm>
            <a:off x="5601419" y="4458418"/>
            <a:ext cx="541738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b="1" dirty="0" smtClean="0">
                <a:latin typeface="Batang"/>
                <a:ea typeface="Batang"/>
                <a:cs typeface="Calibri"/>
              </a:rPr>
              <a:t>Antal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Grassalkovich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had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it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</a:t>
            </a:r>
            <a:r>
              <a:rPr lang="hu-HU" sz="2400" b="1" dirty="0" err="1" smtClean="0">
                <a:latin typeface="Batang"/>
                <a:ea typeface="Batang"/>
                <a:cs typeface="Calibri"/>
              </a:rPr>
              <a:t>built</a:t>
            </a:r>
            <a:r>
              <a:rPr lang="hu-HU" sz="2400" b="1" dirty="0" smtClean="0">
                <a:latin typeface="Batang"/>
                <a:ea typeface="Batang"/>
                <a:cs typeface="Calibri"/>
              </a:rPr>
              <a:t> (1751-1757</a:t>
            </a:r>
            <a:r>
              <a:rPr lang="hu-HU" sz="2400" b="1" dirty="0">
                <a:latin typeface="Batang"/>
                <a:ea typeface="Batang"/>
                <a:cs typeface="Calibri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1833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189</Words>
  <Application>Microsoft Office PowerPoint</Application>
  <PresentationFormat>Szélesvásznú</PresentationFormat>
  <Paragraphs>51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6" baseType="lpstr">
      <vt:lpstr>Angsana New</vt:lpstr>
      <vt:lpstr>Arial</vt:lpstr>
      <vt:lpstr>Arial,Sans-Serif</vt:lpstr>
      <vt:lpstr>Batang</vt:lpstr>
      <vt:lpstr>Calibri</vt:lpstr>
      <vt:lpstr>Calibri Light</vt:lpstr>
      <vt:lpstr>Century Gothic</vt:lpstr>
      <vt:lpstr>Wingdings</vt:lpstr>
      <vt:lpstr>Wingdings 3</vt:lpstr>
      <vt:lpstr>Szelet</vt:lpstr>
      <vt:lpstr>Hatvan </vt:lpstr>
      <vt:lpstr>The town </vt:lpstr>
      <vt:lpstr>location</vt:lpstr>
      <vt:lpstr>Its history</vt:lpstr>
      <vt:lpstr>Town hall</vt:lpstr>
      <vt:lpstr>Grassalkovich castle</vt:lpstr>
      <vt:lpstr>The roman catholic church in new Hatvan</vt:lpstr>
      <vt:lpstr>The calvinist church</vt:lpstr>
      <vt:lpstr>Saint Adalbert roman catholic churh</vt:lpstr>
      <vt:lpstr>Hatvany Lajos Museum</vt:lpstr>
      <vt:lpstr>Secondary schools</vt:lpstr>
      <vt:lpstr>Széchenyi istván roman catholic secondary school</vt:lpstr>
      <vt:lpstr>Damjanich JÁnos secondary school</vt:lpstr>
      <vt:lpstr>bajza józsef secondary grammar school</vt:lpstr>
      <vt:lpstr>Primary schools</vt:lpstr>
      <vt:lpstr> </vt:lpstr>
      <vt:lpstr>2.</vt:lpstr>
      <vt:lpstr>3.</vt:lpstr>
      <vt:lpstr>4.</vt:lpstr>
      <vt:lpstr>5.</vt:lpstr>
      <vt:lpstr>zoo</vt:lpstr>
      <vt:lpstr>memorials</vt:lpstr>
      <vt:lpstr>memorials</vt:lpstr>
      <vt:lpstr>Memorials</vt:lpstr>
      <vt:lpstr>fountain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880</cp:revision>
  <dcterms:created xsi:type="dcterms:W3CDTF">2012-08-15T22:11:07Z</dcterms:created>
  <dcterms:modified xsi:type="dcterms:W3CDTF">2022-05-19T09:09:15Z</dcterms:modified>
</cp:coreProperties>
</file>