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8" r:id="rId1"/>
  </p:sldMasterIdLst>
  <p:sldIdLst>
    <p:sldId id="256" r:id="rId2"/>
    <p:sldId id="258" r:id="rId3"/>
    <p:sldId id="265" r:id="rId4"/>
    <p:sldId id="259" r:id="rId5"/>
    <p:sldId id="257" r:id="rId6"/>
    <p:sldId id="260" r:id="rId7"/>
    <p:sldId id="261" r:id="rId8"/>
    <p:sldId id="271" r:id="rId9"/>
    <p:sldId id="272" r:id="rId10"/>
    <p:sldId id="262" r:id="rId11"/>
    <p:sldId id="263" r:id="rId12"/>
    <p:sldId id="264" r:id="rId13"/>
    <p:sldId id="273" r:id="rId14"/>
    <p:sldId id="266" r:id="rId15"/>
    <p:sldId id="274" r:id="rId16"/>
    <p:sldId id="267" r:id="rId17"/>
    <p:sldId id="268" r:id="rId18"/>
    <p:sldId id="269" r:id="rId19"/>
    <p:sldId id="270"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F3450-FF1C-424E-97E2-2DA1EBEB4CE3}" v="18" dt="2020-01-13T19:34:31.783"/>
    <p1510:client id="{AFEB3F9E-9EEC-4EE4-B234-7A381D3E7D64}" v="482" dt="2020-01-13T19:02:12.912"/>
    <p1510:client id="{D00FFFB2-D982-4D12-8EE4-A473E212D079}" v="386" dt="2020-01-13T21:38:44.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749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008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5385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82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076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465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636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699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706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2710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611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097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6E6A3-98A8-4A2E-8669-7910B26AF4B7}"/>
              </a:ext>
            </a:extLst>
          </p:cNvPr>
          <p:cNvPicPr>
            <a:picLocks noChangeAspect="1"/>
          </p:cNvPicPr>
          <p:nvPr/>
        </p:nvPicPr>
        <p:blipFill rotWithShape="1">
          <a:blip r:embed="rId2"/>
          <a:srcRect b="1557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4985517" y="3331444"/>
            <a:ext cx="6470692" cy="1229306"/>
          </a:xfrm>
        </p:spPr>
        <p:txBody>
          <a:bodyPr>
            <a:normAutofit/>
          </a:bodyPr>
          <a:lstStyle/>
          <a:p>
            <a:r>
              <a:rPr lang="tr-TR" sz="5400" dirty="0">
                <a:solidFill>
                  <a:schemeClr val="tx1"/>
                </a:solidFill>
              </a:rPr>
              <a:t>Medeniyet Hasarı</a:t>
            </a:r>
          </a:p>
        </p:txBody>
      </p:sp>
      <p:sp>
        <p:nvSpPr>
          <p:cNvPr id="3" name="Alt Başlık 2"/>
          <p:cNvSpPr>
            <a:spLocks noGrp="1"/>
          </p:cNvSpPr>
          <p:nvPr>
            <p:ph type="subTitle" idx="1"/>
          </p:nvPr>
        </p:nvSpPr>
        <p:spPr>
          <a:xfrm>
            <a:off x="4985516" y="4735799"/>
            <a:ext cx="6470693" cy="605256"/>
          </a:xfrm>
        </p:spPr>
        <p:txBody>
          <a:bodyPr>
            <a:normAutofit/>
          </a:bodyPr>
          <a:lstStyle/>
          <a:p>
            <a:endParaRPr lang="tr-TR"/>
          </a:p>
        </p:txBody>
      </p:sp>
      <p:cxnSp>
        <p:nvCxnSpPr>
          <p:cNvPr id="20" name="Straight Connector 1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50218C5-E017-43D2-8345-FD9FBF0C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4258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tabak, tablo, bardak, yiyecek içeren bir resim&#10;&#10;Çok yüksek güvenilirlikle oluşturulmuş açıklama">
            <a:extLst>
              <a:ext uri="{FF2B5EF4-FFF2-40B4-BE49-F238E27FC236}">
                <a16:creationId xmlns:a16="http://schemas.microsoft.com/office/drawing/2014/main" id="{9E1F7900-CF90-42DB-A4BF-EFB32BFF9367}"/>
              </a:ext>
            </a:extLst>
          </p:cNvPr>
          <p:cNvPicPr>
            <a:picLocks noChangeAspect="1"/>
          </p:cNvPicPr>
          <p:nvPr/>
        </p:nvPicPr>
        <p:blipFill rotWithShape="1">
          <a:blip r:embed="rId2">
            <a:alphaModFix amt="35000"/>
          </a:blip>
          <a:srcRect t="12024" b="3706"/>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7786E8D1-FC33-4ACD-B531-D9C19F17D21C}"/>
              </a:ext>
            </a:extLst>
          </p:cNvPr>
          <p:cNvSpPr>
            <a:spLocks noGrp="1"/>
          </p:cNvSpPr>
          <p:nvPr>
            <p:ph type="title"/>
          </p:nvPr>
        </p:nvSpPr>
        <p:spPr>
          <a:xfrm>
            <a:off x="1097280" y="286603"/>
            <a:ext cx="10058400" cy="1450757"/>
          </a:xfrm>
        </p:spPr>
        <p:txBody>
          <a:bodyPr>
            <a:normAutofit/>
          </a:bodyPr>
          <a:lstStyle/>
          <a:p>
            <a:r>
              <a:rPr lang="tr-TR" b="1" dirty="0">
                <a:ea typeface="+mj-lt"/>
                <a:cs typeface="+mj-lt"/>
              </a:rPr>
              <a:t>TÜRK KAHVESİNDEKİ GİZLİ MESAJ</a:t>
            </a:r>
            <a:endParaRPr lang="tr-TR" dirty="0"/>
          </a:p>
        </p:txBody>
      </p:sp>
      <p:cxnSp>
        <p:nvCxnSpPr>
          <p:cNvPr id="7" name="Straight Connector 1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3B31D84-D767-4516-A321-B4F5B4A89005}"/>
              </a:ext>
            </a:extLst>
          </p:cNvPr>
          <p:cNvSpPr>
            <a:spLocks noGrp="1"/>
          </p:cNvSpPr>
          <p:nvPr>
            <p:ph idx="1"/>
          </p:nvPr>
        </p:nvSpPr>
        <p:spPr>
          <a:xfrm>
            <a:off x="1097280" y="2108201"/>
            <a:ext cx="10058400" cy="3760891"/>
          </a:xfrm>
        </p:spPr>
        <p:txBody>
          <a:bodyPr vert="horz" lIns="0" tIns="45720" rIns="0" bIns="45720" rtlCol="0" anchor="t">
            <a:normAutofit/>
          </a:bodyPr>
          <a:lstStyle/>
          <a:p>
            <a:r>
              <a:rPr lang="tr-TR" sz="2400" dirty="0">
                <a:ea typeface="+mn-lt"/>
                <a:cs typeface="+mn-lt"/>
              </a:rPr>
              <a:t>Eve bir misafir geldiğinde kahvenin yanında bir bardak su ikram edilirdi. Misafir eğer aç ise suyu, tok ise kahveyi içerdi. Ev sahibi böylece misafirin aç olup olmadığını hemen anlar ve sofra kurardı.</a:t>
            </a:r>
            <a:endParaRPr lang="tr-TR" sz="2400" dirty="0"/>
          </a:p>
          <a:p>
            <a:endParaRPr lang="tr-TR" dirty="0"/>
          </a:p>
        </p:txBody>
      </p:sp>
      <p:sp>
        <p:nvSpPr>
          <p:cNvPr id="8" name="Rectangle 1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7809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30FD191-3123-45B2-80C5-577D4A36FE34}"/>
              </a:ext>
            </a:extLst>
          </p:cNvPr>
          <p:cNvSpPr>
            <a:spLocks noGrp="1"/>
          </p:cNvSpPr>
          <p:nvPr>
            <p:ph type="title"/>
          </p:nvPr>
        </p:nvSpPr>
        <p:spPr>
          <a:xfrm>
            <a:off x="5172074" y="286603"/>
            <a:ext cx="5983605" cy="1450757"/>
          </a:xfrm>
        </p:spPr>
        <p:txBody>
          <a:bodyPr>
            <a:normAutofit/>
          </a:bodyPr>
          <a:lstStyle/>
          <a:p>
            <a:r>
              <a:rPr lang="tr-TR" dirty="0"/>
              <a:t>HALI DOKUMACILIĞI</a:t>
            </a:r>
          </a:p>
        </p:txBody>
      </p:sp>
      <p:pic>
        <p:nvPicPr>
          <p:cNvPr id="4" name="Resim 4" descr="kişi, oturma, kadın, kız içeren bir resim&#10;&#10;Çok yüksek güvenilirlikle oluşturulmuş açıklama">
            <a:extLst>
              <a:ext uri="{FF2B5EF4-FFF2-40B4-BE49-F238E27FC236}">
                <a16:creationId xmlns:a16="http://schemas.microsoft.com/office/drawing/2014/main" id="{2CC9E20B-22AB-49FE-AF26-3DE1E732BEC5}"/>
              </a:ext>
            </a:extLst>
          </p:cNvPr>
          <p:cNvPicPr>
            <a:picLocks noChangeAspect="1"/>
          </p:cNvPicPr>
          <p:nvPr/>
        </p:nvPicPr>
        <p:blipFill rotWithShape="1">
          <a:blip r:embed="rId2"/>
          <a:srcRect r="33216"/>
          <a:stretch/>
        </p:blipFill>
        <p:spPr>
          <a:xfrm>
            <a:off x="20" y="10"/>
            <a:ext cx="4580077" cy="6857990"/>
          </a:xfrm>
          <a:prstGeom prst="rect">
            <a:avLst/>
          </a:prstGeom>
        </p:spPr>
      </p:pic>
      <p:cxnSp>
        <p:nvCxnSpPr>
          <p:cNvPr id="7"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7AC845C-03C9-48A0-A054-D75421FDB696}"/>
              </a:ext>
            </a:extLst>
          </p:cNvPr>
          <p:cNvSpPr>
            <a:spLocks noGrp="1"/>
          </p:cNvSpPr>
          <p:nvPr>
            <p:ph idx="1"/>
          </p:nvPr>
        </p:nvSpPr>
        <p:spPr>
          <a:xfrm>
            <a:off x="4841396" y="1720013"/>
            <a:ext cx="7205680" cy="5011720"/>
          </a:xfrm>
        </p:spPr>
        <p:txBody>
          <a:bodyPr vert="horz" lIns="0" tIns="45720" rIns="0" bIns="45720" rtlCol="0" anchor="t">
            <a:normAutofit/>
          </a:bodyPr>
          <a:lstStyle/>
          <a:p>
            <a:r>
              <a:rPr lang="tr-TR" sz="2400" dirty="0">
                <a:ea typeface="+mn-lt"/>
                <a:cs typeface="+mn-lt"/>
              </a:rPr>
              <a:t>Halı dokumanın esası olan teknik, ilk kez Orta Asya Türklerinin bulundukları bölgelerde ortaya çıkmıştır. Halıcılık sanatının gelişimi yine Türklerle olmuş ve günümüze kadar da ün salarak gelmiştir. Türk halısında kullanılan motifler ve düğüm tekniği uzun bir geçmişe sahiptir. Türk halıları, ister düğümlü ister düz dokuma olsun Türklerin en başarılı geleneksel sanatlarından birinin ürünleridir.</a:t>
            </a:r>
            <a:endParaRPr lang="tr-TR" sz="2400" dirty="0"/>
          </a:p>
        </p:txBody>
      </p:sp>
    </p:spTree>
    <p:extLst>
      <p:ext uri="{BB962C8B-B14F-4D97-AF65-F5344CB8AC3E}">
        <p14:creationId xmlns:p14="http://schemas.microsoft.com/office/powerpoint/2010/main" val="222183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0133F7-E749-4FA1-A137-919BB05E60E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6F75A46-9C9A-43A8-B1B5-8E78991DD409}"/>
              </a:ext>
            </a:extLst>
          </p:cNvPr>
          <p:cNvSpPr>
            <a:spLocks noGrp="1"/>
          </p:cNvSpPr>
          <p:nvPr>
            <p:ph idx="1"/>
          </p:nvPr>
        </p:nvSpPr>
        <p:spPr>
          <a:xfrm>
            <a:off x="1097280" y="1824065"/>
            <a:ext cx="10058400" cy="3760891"/>
          </a:xfrm>
        </p:spPr>
        <p:txBody>
          <a:bodyPr vert="horz" lIns="0" tIns="45720" rIns="0" bIns="45720" rtlCol="0" anchor="t">
            <a:noAutofit/>
          </a:bodyPr>
          <a:lstStyle/>
          <a:p>
            <a:pPr algn="just"/>
            <a:r>
              <a:rPr lang="tr-TR" sz="2400" dirty="0">
                <a:ea typeface="+mn-lt"/>
                <a:cs typeface="+mn-lt"/>
              </a:rPr>
              <a:t>Ülkemizdeki dokuma ürünlerinde, Halı, Kilim, çanta, heybe, gibi dokuma ürünlerinde çok sayıda geleneksel motifler ve desen bulunmaktadır. Geçmişten günümüze kadar uzanan bu desen ve motiflerin özel anlamları ve isimleri vardır. Bu desenler ve motifler dokuma türünü, toplumsal statülerini, istek, arzu, beklenti, inançlarını, evlilik, bekarlık, gibi hallerini, göç, felaket, üzüntü, sevinç, tasa, mutluluk, özlem ve beklentilerini, aşk, ayrılık, dilek ve isteklerini ifade eden semboller şeklindedir.</a:t>
            </a:r>
            <a:endParaRPr lang="tr-TR" sz="2400" dirty="0"/>
          </a:p>
          <a:p>
            <a:pPr algn="just"/>
            <a:r>
              <a:rPr lang="tr-TR" sz="2400" dirty="0">
                <a:ea typeface="+mn-lt"/>
                <a:cs typeface="+mn-lt"/>
              </a:rPr>
              <a:t>Halı ve kilimlerdeki simge ve sembollere </a:t>
            </a:r>
            <a:r>
              <a:rPr lang="tr-TR" sz="2400" b="1" dirty="0">
                <a:ea typeface="+mn-lt"/>
                <a:cs typeface="+mn-lt"/>
              </a:rPr>
              <a:t>MOTİF</a:t>
            </a:r>
            <a:r>
              <a:rPr lang="tr-TR" sz="2400" dirty="0">
                <a:ea typeface="+mn-lt"/>
                <a:cs typeface="+mn-lt"/>
              </a:rPr>
              <a:t>, bunların tamamına ise </a:t>
            </a:r>
            <a:r>
              <a:rPr lang="tr-TR" sz="2400" b="1" dirty="0">
                <a:ea typeface="+mn-lt"/>
                <a:cs typeface="+mn-lt"/>
              </a:rPr>
              <a:t>DESEN</a:t>
            </a:r>
            <a:r>
              <a:rPr lang="tr-TR" sz="2400" dirty="0">
                <a:ea typeface="+mn-lt"/>
                <a:cs typeface="+mn-lt"/>
              </a:rPr>
              <a:t> adı verilmektedir.</a:t>
            </a:r>
            <a:endParaRPr lang="tr-TR" sz="2400" dirty="0"/>
          </a:p>
          <a:p>
            <a:endParaRPr lang="tr-TR" sz="2400" dirty="0"/>
          </a:p>
        </p:txBody>
      </p:sp>
    </p:spTree>
    <p:extLst>
      <p:ext uri="{BB962C8B-B14F-4D97-AF65-F5344CB8AC3E}">
        <p14:creationId xmlns:p14="http://schemas.microsoft.com/office/powerpoint/2010/main" val="378190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6CE8DA8-AD47-452A-8C15-DCEE28D10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5CCC77-8BC2-4CDB-AE94-3A1D48403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03376"/>
            <a:ext cx="12188952" cy="1954624"/>
          </a:xfrm>
          <a:prstGeom prst="rect">
            <a:avLst/>
          </a:prstGeom>
          <a:solidFill>
            <a:srgbClr val="4A35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CFB53EB0-A0FC-49D5-B8EC-1EF55383554D}"/>
              </a:ext>
            </a:extLst>
          </p:cNvPr>
          <p:cNvSpPr>
            <a:spLocks noGrp="1"/>
          </p:cNvSpPr>
          <p:nvPr>
            <p:ph type="title"/>
          </p:nvPr>
        </p:nvSpPr>
        <p:spPr>
          <a:xfrm>
            <a:off x="1065197" y="5120640"/>
            <a:ext cx="10058400" cy="822960"/>
          </a:xfrm>
        </p:spPr>
        <p:txBody>
          <a:bodyPr vert="horz" lIns="91440" tIns="45720" rIns="91440" bIns="45720" rtlCol="0" anchor="b">
            <a:normAutofit/>
          </a:bodyPr>
          <a:lstStyle/>
          <a:p>
            <a:endParaRPr lang="en-US" sz="3600">
              <a:solidFill>
                <a:schemeClr val="bg1"/>
              </a:solidFill>
            </a:endParaRPr>
          </a:p>
        </p:txBody>
      </p:sp>
      <p:pic>
        <p:nvPicPr>
          <p:cNvPr id="10" name="Resim 10" descr="mobilya, halı, kumaş içeren bir resim&#10;&#10;Çok yüksek güvenilirlikle oluşturulmuş açıklama">
            <a:extLst>
              <a:ext uri="{FF2B5EF4-FFF2-40B4-BE49-F238E27FC236}">
                <a16:creationId xmlns:a16="http://schemas.microsoft.com/office/drawing/2014/main" id="{F858F5CC-1B5B-4F0B-B450-E9E2DF6E93A6}"/>
              </a:ext>
            </a:extLst>
          </p:cNvPr>
          <p:cNvPicPr>
            <a:picLocks noChangeAspect="1"/>
          </p:cNvPicPr>
          <p:nvPr/>
        </p:nvPicPr>
        <p:blipFill rotWithShape="1">
          <a:blip r:embed="rId2"/>
          <a:srcRect l="9389" r="9897" b="1"/>
          <a:stretch/>
        </p:blipFill>
        <p:spPr>
          <a:xfrm>
            <a:off x="20" y="-3"/>
            <a:ext cx="2980924" cy="4811937"/>
          </a:xfrm>
          <a:prstGeom prst="rect">
            <a:avLst/>
          </a:prstGeom>
        </p:spPr>
      </p:pic>
      <p:pic>
        <p:nvPicPr>
          <p:cNvPr id="6" name="Resim 6" descr="halı, kırmızı, pek çok, eski içeren bir resim&#10;&#10;Çok yüksek güvenilirlikle oluşturulmuş açıklama">
            <a:extLst>
              <a:ext uri="{FF2B5EF4-FFF2-40B4-BE49-F238E27FC236}">
                <a16:creationId xmlns:a16="http://schemas.microsoft.com/office/drawing/2014/main" id="{8992F6D2-5243-45BE-B544-C7C099EF621F}"/>
              </a:ext>
            </a:extLst>
          </p:cNvPr>
          <p:cNvPicPr>
            <a:picLocks noChangeAspect="1"/>
          </p:cNvPicPr>
          <p:nvPr/>
        </p:nvPicPr>
        <p:blipFill rotWithShape="1">
          <a:blip r:embed="rId3"/>
          <a:srcRect l="2470" r="4375" b="2"/>
          <a:stretch/>
        </p:blipFill>
        <p:spPr>
          <a:xfrm>
            <a:off x="3070352" y="10"/>
            <a:ext cx="2980944" cy="4811924"/>
          </a:xfrm>
          <a:prstGeom prst="rect">
            <a:avLst/>
          </a:prstGeom>
        </p:spPr>
      </p:pic>
      <p:pic>
        <p:nvPicPr>
          <p:cNvPr id="4" name="Resim 4" descr="halı, mobilya, fil, döşeli içeren bir resim&#10;&#10;Çok yüksek güvenilirlikle oluşturulmuş açıklama">
            <a:extLst>
              <a:ext uri="{FF2B5EF4-FFF2-40B4-BE49-F238E27FC236}">
                <a16:creationId xmlns:a16="http://schemas.microsoft.com/office/drawing/2014/main" id="{96DDDC7A-FE2A-46A2-93D8-63664DC16DF0}"/>
              </a:ext>
            </a:extLst>
          </p:cNvPr>
          <p:cNvPicPr>
            <a:picLocks noGrp="1" noChangeAspect="1"/>
          </p:cNvPicPr>
          <p:nvPr>
            <p:ph idx="1"/>
          </p:nvPr>
        </p:nvPicPr>
        <p:blipFill rotWithShape="1">
          <a:blip r:embed="rId4"/>
          <a:srcRect l="21223" r="16798" b="-3"/>
          <a:stretch/>
        </p:blipFill>
        <p:spPr>
          <a:xfrm>
            <a:off x="6140704" y="10"/>
            <a:ext cx="2980944" cy="4809734"/>
          </a:xfrm>
          <a:prstGeom prst="rect">
            <a:avLst/>
          </a:prstGeom>
        </p:spPr>
      </p:pic>
      <p:pic>
        <p:nvPicPr>
          <p:cNvPr id="8" name="Resim 8" descr="bina, portakal, kırmızı içeren bir resim&#10;&#10;Çok yüksek güvenilirlikle oluşturulmuş açıklama">
            <a:extLst>
              <a:ext uri="{FF2B5EF4-FFF2-40B4-BE49-F238E27FC236}">
                <a16:creationId xmlns:a16="http://schemas.microsoft.com/office/drawing/2014/main" id="{7627E967-FA0E-40EA-8747-51BB06363588}"/>
              </a:ext>
            </a:extLst>
          </p:cNvPr>
          <p:cNvPicPr>
            <a:picLocks noChangeAspect="1"/>
          </p:cNvPicPr>
          <p:nvPr/>
        </p:nvPicPr>
        <p:blipFill rotWithShape="1">
          <a:blip r:embed="rId5"/>
          <a:srcRect l="25179" r="28337" b="-3"/>
          <a:stretch/>
        </p:blipFill>
        <p:spPr>
          <a:xfrm>
            <a:off x="9211056" y="1"/>
            <a:ext cx="2980944" cy="4809744"/>
          </a:xfrm>
          <a:prstGeom prst="rect">
            <a:avLst/>
          </a:prstGeom>
        </p:spPr>
      </p:pic>
    </p:spTree>
    <p:extLst>
      <p:ext uri="{BB962C8B-B14F-4D97-AF65-F5344CB8AC3E}">
        <p14:creationId xmlns:p14="http://schemas.microsoft.com/office/powerpoint/2010/main" val="143131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CB2A58-D145-9347-8CD4-F8B86B4FD960}"/>
              </a:ext>
            </a:extLst>
          </p:cNvPr>
          <p:cNvSpPr>
            <a:spLocks noGrp="1"/>
          </p:cNvSpPr>
          <p:nvPr>
            <p:ph type="title"/>
          </p:nvPr>
        </p:nvSpPr>
        <p:spPr/>
        <p:txBody>
          <a:bodyPr/>
          <a:lstStyle/>
          <a:p>
            <a:r>
              <a:rPr lang="tr-TR" dirty="0"/>
              <a:t>BAYRAMLAŞMA GELENEĞI</a:t>
            </a:r>
          </a:p>
        </p:txBody>
      </p:sp>
      <p:sp>
        <p:nvSpPr>
          <p:cNvPr id="5" name="İçerik Yer Tutucusu 4">
            <a:extLst>
              <a:ext uri="{FF2B5EF4-FFF2-40B4-BE49-F238E27FC236}">
                <a16:creationId xmlns:a16="http://schemas.microsoft.com/office/drawing/2014/main" id="{0EB89A81-809B-8245-98A4-1F379681EE1C}"/>
              </a:ext>
            </a:extLst>
          </p:cNvPr>
          <p:cNvSpPr>
            <a:spLocks noGrp="1"/>
          </p:cNvSpPr>
          <p:nvPr>
            <p:ph idx="1"/>
          </p:nvPr>
        </p:nvSpPr>
        <p:spPr>
          <a:xfrm>
            <a:off x="1097280" y="1966133"/>
            <a:ext cx="10058400" cy="3760891"/>
          </a:xfrm>
        </p:spPr>
        <p:txBody>
          <a:bodyPr vert="horz" lIns="0" tIns="45720" rIns="0" bIns="45720" rtlCol="0" anchor="t">
            <a:noAutofit/>
          </a:bodyPr>
          <a:lstStyle/>
          <a:p>
            <a:r>
              <a:rPr lang="tr-TR" sz="2400" dirty="0"/>
              <a:t>Bayram hazırlıkları eskiden bayram gelmeden birkaç gün önce başlarmış. Bayram temizliği yapılır, bayram sarması ve tatlısı yapılırmış. Bayram sabahı bütün aile birlikte kahvaltı yapar daha sonra küçükler büyüklerinin ellerini öperler ve büyüklerde onlara mendil içinde bayram harçlığı verirmiş. Ramazan bayramlarında çocuklar kapı </a:t>
            </a:r>
            <a:r>
              <a:rPr lang="tr-TR" sz="2400" dirty="0" err="1"/>
              <a:t>kapı</a:t>
            </a:r>
            <a:r>
              <a:rPr lang="tr-TR" sz="2400" dirty="0"/>
              <a:t> dolaşıp şeker toplarmış.</a:t>
            </a:r>
          </a:p>
          <a:p>
            <a:r>
              <a:rPr lang="tr-TR" sz="2400" dirty="0"/>
              <a:t>Yöreden yöreye küçük farklılıklar </a:t>
            </a:r>
            <a:r>
              <a:rPr lang="tr-TR" sz="2400" dirty="0" err="1"/>
              <a:t>olsada</a:t>
            </a:r>
            <a:r>
              <a:rPr lang="tr-TR" sz="2400" dirty="0"/>
              <a:t> bayramlaşma geleneğimiz çok önemliymiş. Bu gün bayramlarda insanlar büyüklerini ziyaret etmek yerine otelleri ziyaret ediyor</a:t>
            </a:r>
          </a:p>
        </p:txBody>
      </p:sp>
    </p:spTree>
    <p:extLst>
      <p:ext uri="{BB962C8B-B14F-4D97-AF65-F5344CB8AC3E}">
        <p14:creationId xmlns:p14="http://schemas.microsoft.com/office/powerpoint/2010/main" val="63443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F8293-78DD-48D8-9B2D-548F5AEC59A3}"/>
              </a:ext>
            </a:extLst>
          </p:cNvPr>
          <p:cNvSpPr>
            <a:spLocks noGrp="1"/>
          </p:cNvSpPr>
          <p:nvPr>
            <p:ph type="title"/>
          </p:nvPr>
        </p:nvSpPr>
        <p:spPr/>
        <p:txBody>
          <a:bodyPr/>
          <a:lstStyle/>
          <a:p>
            <a:endParaRPr lang="tr-TR"/>
          </a:p>
        </p:txBody>
      </p:sp>
      <p:pic>
        <p:nvPicPr>
          <p:cNvPr id="4" name="Resim 4" descr="kişi, yiyecek, oturma, kadın içeren bir resim&#10;&#10;Çok yüksek güvenilirlikle oluşturulmuş açıklama">
            <a:extLst>
              <a:ext uri="{FF2B5EF4-FFF2-40B4-BE49-F238E27FC236}">
                <a16:creationId xmlns:a16="http://schemas.microsoft.com/office/drawing/2014/main" id="{451D1522-8F59-400D-8DE2-851928CB98BD}"/>
              </a:ext>
            </a:extLst>
          </p:cNvPr>
          <p:cNvPicPr>
            <a:picLocks noGrp="1" noChangeAspect="1"/>
          </p:cNvPicPr>
          <p:nvPr>
            <p:ph idx="1"/>
          </p:nvPr>
        </p:nvPicPr>
        <p:blipFill>
          <a:blip r:embed="rId2"/>
          <a:stretch>
            <a:fillRect/>
          </a:stretch>
        </p:blipFill>
        <p:spPr>
          <a:xfrm>
            <a:off x="-1075" y="-5271"/>
            <a:ext cx="4563223" cy="6406325"/>
          </a:xfrm>
        </p:spPr>
      </p:pic>
      <p:pic>
        <p:nvPicPr>
          <p:cNvPr id="6" name="Resim 6" descr="kişi, açık hava, kadın, insanlar içeren bir resim&#10;&#10;Çok yüksek güvenilirlikle oluşturulmuş açıklama">
            <a:extLst>
              <a:ext uri="{FF2B5EF4-FFF2-40B4-BE49-F238E27FC236}">
                <a16:creationId xmlns:a16="http://schemas.microsoft.com/office/drawing/2014/main" id="{AA374C30-E904-42FB-B379-B0AC2FF4D3BF}"/>
              </a:ext>
            </a:extLst>
          </p:cNvPr>
          <p:cNvPicPr>
            <a:picLocks noChangeAspect="1"/>
          </p:cNvPicPr>
          <p:nvPr/>
        </p:nvPicPr>
        <p:blipFill>
          <a:blip r:embed="rId3"/>
          <a:stretch>
            <a:fillRect/>
          </a:stretch>
        </p:blipFill>
        <p:spPr>
          <a:xfrm>
            <a:off x="4551870" y="4277"/>
            <a:ext cx="7645879" cy="6389368"/>
          </a:xfrm>
          <a:prstGeom prst="rect">
            <a:avLst/>
          </a:prstGeom>
        </p:spPr>
      </p:pic>
    </p:spTree>
    <p:extLst>
      <p:ext uri="{BB962C8B-B14F-4D97-AF65-F5344CB8AC3E}">
        <p14:creationId xmlns:p14="http://schemas.microsoft.com/office/powerpoint/2010/main" val="10867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76B79D-6FA4-9944-AC8C-3CC9E39DEB66}"/>
              </a:ext>
            </a:extLst>
          </p:cNvPr>
          <p:cNvSpPr>
            <a:spLocks noGrp="1"/>
          </p:cNvSpPr>
          <p:nvPr>
            <p:ph type="title"/>
          </p:nvPr>
        </p:nvSpPr>
        <p:spPr/>
        <p:txBody>
          <a:bodyPr/>
          <a:lstStyle/>
          <a:p>
            <a:r>
              <a:rPr lang="tr-TR" dirty="0"/>
              <a:t>DÜĞÜN GELENEKLERİMİZ</a:t>
            </a:r>
          </a:p>
        </p:txBody>
      </p:sp>
      <p:sp>
        <p:nvSpPr>
          <p:cNvPr id="3" name="İçerik Yer Tutucusu 2">
            <a:extLst>
              <a:ext uri="{FF2B5EF4-FFF2-40B4-BE49-F238E27FC236}">
                <a16:creationId xmlns:a16="http://schemas.microsoft.com/office/drawing/2014/main" id="{288E207A-D480-254E-B55B-46D46451A3E3}"/>
              </a:ext>
            </a:extLst>
          </p:cNvPr>
          <p:cNvSpPr>
            <a:spLocks noGrp="1"/>
          </p:cNvSpPr>
          <p:nvPr>
            <p:ph idx="1"/>
          </p:nvPr>
        </p:nvSpPr>
        <p:spPr/>
        <p:txBody>
          <a:bodyPr vert="horz" lIns="0" tIns="45720" rIns="0" bIns="45720" rtlCol="0" anchor="t">
            <a:normAutofit/>
          </a:bodyPr>
          <a:lstStyle/>
          <a:p>
            <a:r>
              <a:rPr lang="tr-TR" dirty="0">
                <a:ea typeface="+mn-lt"/>
                <a:cs typeface="+mn-lt"/>
              </a:rPr>
              <a:t>Düğün gelenekleri illere göre farklılık gösterse de herkesin bildiği ve uyguladığı değişmeyen bazı adetler vardır.</a:t>
            </a:r>
          </a:p>
          <a:p>
            <a:pPr algn="just"/>
            <a:r>
              <a:rPr lang="tr-TR" b="1" dirty="0">
                <a:ea typeface="+mn-lt"/>
                <a:cs typeface="+mn-lt"/>
              </a:rPr>
              <a:t>Kız isteme &amp; Söz kesme:</a:t>
            </a:r>
            <a:endParaRPr lang="tr-TR" dirty="0">
              <a:ea typeface="+mn-lt"/>
              <a:cs typeface="+mn-lt"/>
            </a:endParaRPr>
          </a:p>
          <a:p>
            <a:pPr algn="just"/>
            <a:r>
              <a:rPr lang="tr-TR" dirty="0">
                <a:ea typeface="+mn-lt"/>
                <a:cs typeface="+mn-lt"/>
              </a:rPr>
              <a:t>Ailenin yakınlarından ve hatırı sayılan birkaç kişi kız istemeye giderler. Biraz sohbetten sonra, “</a:t>
            </a:r>
            <a:r>
              <a:rPr lang="tr-TR" dirty="0" err="1">
                <a:ea typeface="+mn-lt"/>
                <a:cs typeface="+mn-lt"/>
              </a:rPr>
              <a:t>Allah”ın</a:t>
            </a:r>
            <a:r>
              <a:rPr lang="tr-TR" dirty="0">
                <a:ea typeface="+mn-lt"/>
                <a:cs typeface="+mn-lt"/>
              </a:rPr>
              <a:t> emri ve Peygamberin kavli” ile kız istenir.</a:t>
            </a:r>
          </a:p>
          <a:p>
            <a:pPr algn="just"/>
            <a:r>
              <a:rPr lang="tr-TR" dirty="0">
                <a:ea typeface="+mn-lt"/>
                <a:cs typeface="+mn-lt"/>
              </a:rPr>
              <a:t>Kız evi, “Kısmetse olur” diye düşünmek için zaman ister ya da daha önceden anlaşılmışsa onay bir aile büyü tarafından verilir</a:t>
            </a:r>
          </a:p>
          <a:p>
            <a:endParaRPr lang="tr-TR" dirty="0"/>
          </a:p>
        </p:txBody>
      </p:sp>
    </p:spTree>
    <p:extLst>
      <p:ext uri="{BB962C8B-B14F-4D97-AF65-F5344CB8AC3E}">
        <p14:creationId xmlns:p14="http://schemas.microsoft.com/office/powerpoint/2010/main" val="215483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58A4B-CF4F-4F82-9469-E2315702A8EF}"/>
              </a:ext>
            </a:extLst>
          </p:cNvPr>
          <p:cNvSpPr>
            <a:spLocks noGrp="1"/>
          </p:cNvSpPr>
          <p:nvPr>
            <p:ph type="title"/>
          </p:nvPr>
        </p:nvSpPr>
        <p:spPr>
          <a:xfrm>
            <a:off x="1097280" y="286603"/>
            <a:ext cx="10058400" cy="727503"/>
          </a:xfrm>
        </p:spPr>
        <p:txBody>
          <a:bodyPr/>
          <a:lstStyle/>
          <a:p>
            <a:endParaRPr lang="tr-TR"/>
          </a:p>
        </p:txBody>
      </p:sp>
      <p:sp>
        <p:nvSpPr>
          <p:cNvPr id="3" name="İçerik Yer Tutucusu 2">
            <a:extLst>
              <a:ext uri="{FF2B5EF4-FFF2-40B4-BE49-F238E27FC236}">
                <a16:creationId xmlns:a16="http://schemas.microsoft.com/office/drawing/2014/main" id="{9C319703-02AC-4857-9FF8-E2572A3C2563}"/>
              </a:ext>
            </a:extLst>
          </p:cNvPr>
          <p:cNvSpPr>
            <a:spLocks noGrp="1"/>
          </p:cNvSpPr>
          <p:nvPr>
            <p:ph idx="1"/>
          </p:nvPr>
        </p:nvSpPr>
        <p:spPr/>
        <p:txBody>
          <a:bodyPr vert="horz" lIns="0" tIns="45720" rIns="0" bIns="45720" rtlCol="0" anchor="t">
            <a:normAutofit/>
          </a:bodyPr>
          <a:lstStyle/>
          <a:p>
            <a:pPr algn="just"/>
            <a:r>
              <a:rPr lang="tr-TR" b="1" dirty="0">
                <a:ea typeface="+mn-lt"/>
                <a:cs typeface="+mn-lt"/>
              </a:rPr>
              <a:t>Nişan:</a:t>
            </a:r>
            <a:endParaRPr lang="tr-TR" dirty="0"/>
          </a:p>
          <a:p>
            <a:pPr algn="just"/>
            <a:r>
              <a:rPr lang="tr-TR" dirty="0">
                <a:ea typeface="+mn-lt"/>
                <a:cs typeface="+mn-lt"/>
              </a:rPr>
              <a:t>Tespit edilen güne kadar oğlan evi tarafından nişan giysileri ve yüzük alınır. Nişan bohçası hazırlanır ve kız evine götürülür. Nişan organizasyonu genelde kız evine aittir.</a:t>
            </a:r>
            <a:endParaRPr lang="tr-TR" dirty="0"/>
          </a:p>
          <a:p>
            <a:pPr algn="just"/>
            <a:r>
              <a:rPr lang="tr-TR" dirty="0">
                <a:ea typeface="+mn-lt"/>
                <a:cs typeface="+mn-lt"/>
              </a:rPr>
              <a:t>Nişan yüzükleri daha önceden belirlenen bir aile büyüğü tarafından takılır. Taraflar nişan esnasında gelin ve damada çeşitli hediyeler verebilirler.</a:t>
            </a:r>
            <a:endParaRPr lang="tr-TR" dirty="0"/>
          </a:p>
          <a:p>
            <a:pPr algn="just"/>
            <a:r>
              <a:rPr lang="tr-TR" dirty="0">
                <a:ea typeface="+mn-lt"/>
                <a:cs typeface="+mn-lt"/>
              </a:rPr>
              <a:t>Nişan esnasında ebeveynler tarafından takılacak takılar daha önceden belirlenmiş olmalıdır.</a:t>
            </a:r>
            <a:endParaRPr lang="tr-TR" dirty="0"/>
          </a:p>
          <a:p>
            <a:endParaRPr lang="tr-TR" dirty="0"/>
          </a:p>
        </p:txBody>
      </p:sp>
    </p:spTree>
    <p:extLst>
      <p:ext uri="{BB962C8B-B14F-4D97-AF65-F5344CB8AC3E}">
        <p14:creationId xmlns:p14="http://schemas.microsoft.com/office/powerpoint/2010/main" val="104088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2FB998-6AFD-4172-9C79-2B9B08B970B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343EF28-B908-486D-95EC-130B63BDD4A8}"/>
              </a:ext>
            </a:extLst>
          </p:cNvPr>
          <p:cNvSpPr>
            <a:spLocks noGrp="1"/>
          </p:cNvSpPr>
          <p:nvPr>
            <p:ph idx="1"/>
          </p:nvPr>
        </p:nvSpPr>
        <p:spPr>
          <a:xfrm>
            <a:off x="968128" y="2108201"/>
            <a:ext cx="10187552" cy="4148348"/>
          </a:xfrm>
        </p:spPr>
        <p:txBody>
          <a:bodyPr vert="horz" lIns="0" tIns="45720" rIns="0" bIns="45720" rtlCol="0" anchor="t">
            <a:normAutofit/>
          </a:bodyPr>
          <a:lstStyle/>
          <a:p>
            <a:pPr marL="0" indent="0" algn="just">
              <a:buNone/>
            </a:pPr>
            <a:r>
              <a:rPr lang="tr-TR" sz="2000" dirty="0"/>
              <a:t>Kına Gecesi: </a:t>
            </a:r>
            <a:endParaRPr lang="tr-TR" sz="2000" dirty="0">
              <a:ea typeface="+mn-lt"/>
              <a:cs typeface="+mn-lt"/>
            </a:endParaRPr>
          </a:p>
          <a:p>
            <a:pPr marL="0" indent="0" algn="just">
              <a:buNone/>
            </a:pPr>
            <a:r>
              <a:rPr lang="tr-TR" sz="2000" dirty="0">
                <a:ea typeface="+mn-lt"/>
                <a:cs typeface="+mn-lt"/>
              </a:rPr>
              <a:t>Gelinin arkadaşları ve yakın aile çevresinin katıldığı bir eğlencedir. Genelde kız evinde yemek verilir. Yemekten sonra eğlence başlar.</a:t>
            </a:r>
            <a:endParaRPr lang="tr-TR" sz="2000" dirty="0"/>
          </a:p>
          <a:p>
            <a:pPr algn="just">
              <a:buNone/>
            </a:pPr>
            <a:r>
              <a:rPr lang="tr-TR" sz="2000" dirty="0">
                <a:ea typeface="+mn-lt"/>
                <a:cs typeface="+mn-lt"/>
              </a:rPr>
              <a:t>   Kına yakılacak müzik eşliğinde dans eden kadınlar oynarken kına getirilir. Kızın başına kırmızı ve yeşil tülbent örtüp, sağ elinin ortasına kına </a:t>
            </a:r>
            <a:r>
              <a:rPr lang="tr-TR" sz="2000" dirty="0" err="1">
                <a:ea typeface="+mn-lt"/>
                <a:cs typeface="+mn-lt"/>
              </a:rPr>
              <a:t>yakılır.Gelinin</a:t>
            </a:r>
            <a:r>
              <a:rPr lang="tr-TR" sz="2000" dirty="0">
                <a:ea typeface="+mn-lt"/>
                <a:cs typeface="+mn-lt"/>
              </a:rPr>
              <a:t> kınası yakıldıktan sonra eğlence devam eder</a:t>
            </a:r>
            <a:endParaRPr lang="tr-TR" sz="2000"/>
          </a:p>
          <a:p>
            <a:pPr marL="0" indent="0">
              <a:buNone/>
            </a:pPr>
            <a:endParaRPr lang="tr-TR" dirty="0"/>
          </a:p>
        </p:txBody>
      </p:sp>
    </p:spTree>
    <p:extLst>
      <p:ext uri="{BB962C8B-B14F-4D97-AF65-F5344CB8AC3E}">
        <p14:creationId xmlns:p14="http://schemas.microsoft.com/office/powerpoint/2010/main" val="154290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4737AB-FD4F-42E2-996C-9790BEF93A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7358C70-967B-45C0-B2FB-D2C77CF40B6C}"/>
              </a:ext>
            </a:extLst>
          </p:cNvPr>
          <p:cNvSpPr>
            <a:spLocks noGrp="1"/>
          </p:cNvSpPr>
          <p:nvPr>
            <p:ph idx="1"/>
          </p:nvPr>
        </p:nvSpPr>
        <p:spPr>
          <a:xfrm>
            <a:off x="1097280" y="1908332"/>
            <a:ext cx="10058400" cy="4406653"/>
          </a:xfrm>
        </p:spPr>
        <p:txBody>
          <a:bodyPr vert="horz" lIns="0" tIns="45720" rIns="0" bIns="45720" rtlCol="0" anchor="t">
            <a:normAutofit fontScale="92500" lnSpcReduction="20000"/>
          </a:bodyPr>
          <a:lstStyle/>
          <a:p>
            <a:pPr algn="just"/>
            <a:r>
              <a:rPr lang="tr-TR" sz="2000" b="1" dirty="0">
                <a:ea typeface="+mn-lt"/>
                <a:cs typeface="+mn-lt"/>
              </a:rPr>
              <a:t>Düğün:</a:t>
            </a:r>
            <a:endParaRPr lang="tr-TR" sz="2000" dirty="0"/>
          </a:p>
          <a:p>
            <a:pPr algn="just"/>
            <a:r>
              <a:rPr lang="tr-TR" sz="2000" dirty="0">
                <a:ea typeface="+mn-lt"/>
                <a:cs typeface="+mn-lt"/>
              </a:rPr>
              <a:t>Düğün tarihinin erkenden belirlenmesi eksiklerin giderilmesi ve hazırlıkların tamamlanması açısından önemlidir. Gelin ve damadın yakınlarına düğünden önce hediyeler getirilmesi yaygın adetlerdendir.</a:t>
            </a:r>
          </a:p>
          <a:p>
            <a:pPr algn="just"/>
            <a:r>
              <a:rPr lang="tr-TR" sz="2000" dirty="0">
                <a:ea typeface="+mn-lt"/>
                <a:cs typeface="+mn-lt"/>
              </a:rPr>
              <a:t> Düğün haftasının başında oğlan evinin damına bayrak dikilir. Böylece düğün olacak ev belirlenmiş ve ilan edilmiş olur. </a:t>
            </a:r>
          </a:p>
          <a:p>
            <a:pPr algn="just"/>
            <a:r>
              <a:rPr lang="tr-TR" sz="2000" dirty="0">
                <a:ea typeface="+mn-lt"/>
                <a:cs typeface="+mn-lt"/>
              </a:rPr>
              <a:t>Düğün günü gelin kardeşi tarafından beline al kuşak bağlanarak evinden çıkarılır. Evden çıkarken genelde evin kapısı biri tarafından kitlenir, damadın bu kişiye bir miktar para vermesiyle kapı açılır. Gelin arabasına binerken dualar eşliğinde başlarına pirinç, şeker, leblebi, para gibi şeyler atılır. </a:t>
            </a:r>
          </a:p>
          <a:p>
            <a:pPr algn="just"/>
            <a:r>
              <a:rPr lang="tr-TR" sz="2000" dirty="0">
                <a:ea typeface="+mn-lt"/>
                <a:cs typeface="+mn-lt"/>
              </a:rPr>
              <a:t>Düğün töreni sırasında bulunan yöreye ait türküler söylenip halk oyunları oynanır. Aile büyüklerinin gelin ve damada para ve altın takmasıyla düğün sonlanır.</a:t>
            </a:r>
            <a:endParaRPr lang="tr-TR" sz="2000"/>
          </a:p>
          <a:p>
            <a:endParaRPr lang="tr-TR" dirty="0"/>
          </a:p>
        </p:txBody>
      </p:sp>
    </p:spTree>
    <p:extLst>
      <p:ext uri="{BB962C8B-B14F-4D97-AF65-F5344CB8AC3E}">
        <p14:creationId xmlns:p14="http://schemas.microsoft.com/office/powerpoint/2010/main" val="371631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F651736F-A9EF-47B7-8004-FE5A4B848F98}"/>
              </a:ext>
            </a:extLst>
          </p:cNvPr>
          <p:cNvSpPr>
            <a:spLocks noGrp="1"/>
          </p:cNvSpPr>
          <p:nvPr>
            <p:ph type="title"/>
          </p:nvPr>
        </p:nvSpPr>
        <p:spPr>
          <a:xfrm>
            <a:off x="492369" y="605896"/>
            <a:ext cx="3642309" cy="5646208"/>
          </a:xfrm>
        </p:spPr>
        <p:txBody>
          <a:bodyPr anchor="ctr">
            <a:normAutofit/>
          </a:bodyPr>
          <a:lstStyle/>
          <a:p>
            <a:r>
              <a:rPr lang="tr-TR" dirty="0">
                <a:solidFill>
                  <a:srgbClr val="FFFFFF"/>
                </a:solidFill>
              </a:rPr>
              <a:t>MEDENİYET:</a:t>
            </a:r>
          </a:p>
        </p:txBody>
      </p:sp>
      <p:sp>
        <p:nvSpPr>
          <p:cNvPr id="3" name="İçerik Yer Tutucusu 2">
            <a:extLst>
              <a:ext uri="{FF2B5EF4-FFF2-40B4-BE49-F238E27FC236}">
                <a16:creationId xmlns:a16="http://schemas.microsoft.com/office/drawing/2014/main" id="{B37E7180-1800-4266-A5C6-C45DBB2EDC8C}"/>
              </a:ext>
            </a:extLst>
          </p:cNvPr>
          <p:cNvSpPr>
            <a:spLocks noGrp="1"/>
          </p:cNvSpPr>
          <p:nvPr>
            <p:ph idx="1"/>
          </p:nvPr>
        </p:nvSpPr>
        <p:spPr>
          <a:xfrm>
            <a:off x="5231958" y="605896"/>
            <a:ext cx="5923721" cy="5646208"/>
          </a:xfrm>
        </p:spPr>
        <p:txBody>
          <a:bodyPr anchor="ctr">
            <a:normAutofit/>
          </a:bodyPr>
          <a:lstStyle/>
          <a:p>
            <a:r>
              <a:rPr lang="tr-TR" sz="2400" dirty="0">
                <a:ea typeface="+mn-lt"/>
                <a:cs typeface="+mn-lt"/>
              </a:rPr>
              <a:t>Uygarlık veya medeniyet, bir ülke veya toplumun, maddi ve manevi varlıklarının, düşünce, sanat, bilim, teknoloji ürünlerinin tamamını ifade eder</a:t>
            </a:r>
            <a:endParaRPr lang="tr-TR" sz="2400" dirty="0"/>
          </a:p>
        </p:txBody>
      </p:sp>
    </p:spTree>
    <p:extLst>
      <p:ext uri="{BB962C8B-B14F-4D97-AF65-F5344CB8AC3E}">
        <p14:creationId xmlns:p14="http://schemas.microsoft.com/office/powerpoint/2010/main" val="27924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Resim 4" descr="bina, kişi, ön, adam içeren bir resim&#10;&#10;Çok yüksek güvenilirlikle oluşturulmuş açıklama">
            <a:extLst>
              <a:ext uri="{FF2B5EF4-FFF2-40B4-BE49-F238E27FC236}">
                <a16:creationId xmlns:a16="http://schemas.microsoft.com/office/drawing/2014/main" id="{8279599D-E28F-4956-AB70-2E1F0A7E0477}"/>
              </a:ext>
            </a:extLst>
          </p:cNvPr>
          <p:cNvPicPr>
            <a:picLocks noGrp="1" noChangeAspect="1"/>
          </p:cNvPicPr>
          <p:nvPr>
            <p:ph idx="1"/>
          </p:nvPr>
        </p:nvPicPr>
        <p:blipFill rotWithShape="1">
          <a:blip r:embed="rId2"/>
          <a:srcRect t="395" b="1533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546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7422D-DBE4-44D0-B130-61F1B91D45F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A5EDC18-1782-4500-AEB2-CF61933B59A2}"/>
              </a:ext>
            </a:extLst>
          </p:cNvPr>
          <p:cNvSpPr>
            <a:spLocks noGrp="1"/>
          </p:cNvSpPr>
          <p:nvPr>
            <p:ph idx="1"/>
          </p:nvPr>
        </p:nvSpPr>
        <p:spPr/>
        <p:txBody>
          <a:bodyPr vert="horz" lIns="0" tIns="45720" rIns="0" bIns="45720" rtlCol="0" anchor="t">
            <a:normAutofit/>
          </a:bodyPr>
          <a:lstStyle/>
          <a:p>
            <a:r>
              <a:rPr lang="tr-TR" sz="2400" dirty="0"/>
              <a:t>Günümüz unsurlarından birisi olan teknoloji, hayatımızın her alanına etkide bulunurken kültürümüze ve günlük yaşantımızda da etkisini bırakmıştır. Modernleşme ve çağdaşlaşma ile eski kültürümüzden uzaklaşmış, globalleşen dünyada tek düze naiflikten uzak hayatlar yaşamaktayız.</a:t>
            </a:r>
          </a:p>
        </p:txBody>
      </p:sp>
    </p:spTree>
    <p:extLst>
      <p:ext uri="{BB962C8B-B14F-4D97-AF65-F5344CB8AC3E}">
        <p14:creationId xmlns:p14="http://schemas.microsoft.com/office/powerpoint/2010/main" val="27065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60B1F1FC-12EE-4C43-AA19-41BBA0C59E68}"/>
              </a:ext>
            </a:extLst>
          </p:cNvPr>
          <p:cNvSpPr>
            <a:spLocks noGrp="1"/>
          </p:cNvSpPr>
          <p:nvPr>
            <p:ph type="title"/>
          </p:nvPr>
        </p:nvSpPr>
        <p:spPr>
          <a:xfrm>
            <a:off x="492369" y="605896"/>
            <a:ext cx="3642309" cy="5646208"/>
          </a:xfrm>
        </p:spPr>
        <p:txBody>
          <a:bodyPr anchor="ctr">
            <a:normAutofit/>
          </a:bodyPr>
          <a:lstStyle/>
          <a:p>
            <a:r>
              <a:rPr lang="tr-TR" dirty="0">
                <a:solidFill>
                  <a:srgbClr val="FFFFFF"/>
                </a:solidFill>
              </a:rPr>
              <a:t>KÜLTÜR:</a:t>
            </a:r>
          </a:p>
        </p:txBody>
      </p:sp>
      <p:sp>
        <p:nvSpPr>
          <p:cNvPr id="3" name="İçerik Yer Tutucusu 2">
            <a:extLst>
              <a:ext uri="{FF2B5EF4-FFF2-40B4-BE49-F238E27FC236}">
                <a16:creationId xmlns:a16="http://schemas.microsoft.com/office/drawing/2014/main" id="{28D9A59C-A3FA-4931-A824-D93D0C371354}"/>
              </a:ext>
            </a:extLst>
          </p:cNvPr>
          <p:cNvSpPr>
            <a:spLocks noGrp="1"/>
          </p:cNvSpPr>
          <p:nvPr>
            <p:ph idx="1"/>
          </p:nvPr>
        </p:nvSpPr>
        <p:spPr>
          <a:xfrm>
            <a:off x="5231958" y="605896"/>
            <a:ext cx="5923721" cy="5646208"/>
          </a:xfrm>
        </p:spPr>
        <p:txBody>
          <a:bodyPr anchor="ctr">
            <a:normAutofit/>
          </a:bodyPr>
          <a:lstStyle/>
          <a:p>
            <a:r>
              <a:rPr lang="tr-TR" sz="2400" dirty="0">
                <a:ea typeface="+mn-lt"/>
                <a:cs typeface="+mn-lt"/>
              </a:rPr>
              <a:t>Kültür, insanoğlunun maddi ve manevi olarak ürettiği, yarattığı her şey: Gelenekleri, görenekleri, dili, dini, edebiyatı, giyimi, mimarisi, yemekleri vs.</a:t>
            </a:r>
            <a:endParaRPr lang="tr-TR" sz="2400" dirty="0"/>
          </a:p>
        </p:txBody>
      </p:sp>
    </p:spTree>
    <p:extLst>
      <p:ext uri="{BB962C8B-B14F-4D97-AF65-F5344CB8AC3E}">
        <p14:creationId xmlns:p14="http://schemas.microsoft.com/office/powerpoint/2010/main" val="363565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D6D311-CDD4-437B-9F95-30CE91A903E2}"/>
              </a:ext>
            </a:extLst>
          </p:cNvPr>
          <p:cNvSpPr>
            <a:spLocks noGrp="1"/>
          </p:cNvSpPr>
          <p:nvPr>
            <p:ph type="title"/>
          </p:nvPr>
        </p:nvSpPr>
        <p:spPr/>
        <p:txBody>
          <a:bodyPr/>
          <a:lstStyle/>
          <a:p>
            <a:r>
              <a:rPr lang="tr-TR" dirty="0"/>
              <a:t>Unutulmuş Türk Gelenekleri</a:t>
            </a:r>
          </a:p>
        </p:txBody>
      </p:sp>
      <p:sp>
        <p:nvSpPr>
          <p:cNvPr id="3" name="İçerik Yer Tutucusu 2">
            <a:extLst>
              <a:ext uri="{FF2B5EF4-FFF2-40B4-BE49-F238E27FC236}">
                <a16:creationId xmlns:a16="http://schemas.microsoft.com/office/drawing/2014/main" id="{E2C77899-5E52-4465-9E23-047F7FE31E0A}"/>
              </a:ext>
            </a:extLst>
          </p:cNvPr>
          <p:cNvSpPr>
            <a:spLocks noGrp="1"/>
          </p:cNvSpPr>
          <p:nvPr>
            <p:ph idx="1"/>
          </p:nvPr>
        </p:nvSpPr>
        <p:spPr/>
        <p:txBody>
          <a:bodyPr vert="horz" lIns="0" tIns="45720" rIns="0" bIns="45720" rtlCol="0" anchor="t">
            <a:normAutofit/>
          </a:bodyPr>
          <a:lstStyle/>
          <a:p>
            <a:r>
              <a:rPr lang="tr-TR" sz="2400" dirty="0"/>
              <a:t>Türk sosyal hayatına yön veren geleneklerimiz, kültürümüz köklü bir tarihe dayanıyor ve modern çağa direniyor. Her biri yardımseverlik, dayanışma, ihtiyacı olanlara el uzatma, kibarlık gibi erdemler barındıran bu geleneklerin bir bölümünü kaybettik. </a:t>
            </a:r>
          </a:p>
          <a:p>
            <a:endParaRPr lang="tr-TR" dirty="0"/>
          </a:p>
        </p:txBody>
      </p:sp>
    </p:spTree>
    <p:extLst>
      <p:ext uri="{BB962C8B-B14F-4D97-AF65-F5344CB8AC3E}">
        <p14:creationId xmlns:p14="http://schemas.microsoft.com/office/powerpoint/2010/main" val="368447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16C8066D-A813-4AE2-A915-974263756DF2}"/>
              </a:ext>
            </a:extLst>
          </p:cNvPr>
          <p:cNvSpPr>
            <a:spLocks noGrp="1"/>
          </p:cNvSpPr>
          <p:nvPr>
            <p:ph type="title"/>
          </p:nvPr>
        </p:nvSpPr>
        <p:spPr>
          <a:xfrm>
            <a:off x="1097280" y="516835"/>
            <a:ext cx="5977937" cy="1666501"/>
          </a:xfrm>
        </p:spPr>
        <p:txBody>
          <a:bodyPr>
            <a:normAutofit/>
          </a:bodyPr>
          <a:lstStyle/>
          <a:p>
            <a:r>
              <a:rPr lang="tr-TR" sz="4000" b="1" dirty="0">
                <a:solidFill>
                  <a:srgbClr val="FFFFFF"/>
                </a:solidFill>
                <a:ea typeface="+mj-lt"/>
                <a:cs typeface="+mj-lt"/>
              </a:rPr>
              <a:t>ZİMEM DEFTERİ </a:t>
            </a:r>
            <a:endParaRPr lang="tr-TR" sz="4000" dirty="0">
              <a:solidFill>
                <a:srgbClr val="FFFFFF"/>
              </a:solidFill>
            </a:endParaRPr>
          </a:p>
        </p:txBody>
      </p:sp>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CF4A5D4-4DEF-4FFB-A5E9-E24134EC1F9B}"/>
              </a:ext>
            </a:extLst>
          </p:cNvPr>
          <p:cNvSpPr>
            <a:spLocks noGrp="1"/>
          </p:cNvSpPr>
          <p:nvPr>
            <p:ph idx="1"/>
          </p:nvPr>
        </p:nvSpPr>
        <p:spPr>
          <a:xfrm>
            <a:off x="1097279" y="2546224"/>
            <a:ext cx="5977938" cy="3342747"/>
          </a:xfrm>
        </p:spPr>
        <p:txBody>
          <a:bodyPr vert="horz" lIns="0" tIns="45720" rIns="0" bIns="45720" rtlCol="0" anchor="t">
            <a:normAutofit/>
          </a:bodyPr>
          <a:lstStyle/>
          <a:p>
            <a:r>
              <a:rPr lang="tr-TR" sz="2400" dirty="0">
                <a:solidFill>
                  <a:srgbClr val="FFFFFF"/>
                </a:solidFill>
                <a:ea typeface="+mn-lt"/>
                <a:cs typeface="+mn-lt"/>
              </a:rPr>
              <a:t>Ramazan günlerinde zenginler bakkal, manav gibi dükkânlara giderdi ve veresiyelerin yazıldığı </a:t>
            </a:r>
            <a:r>
              <a:rPr lang="tr-TR" sz="2400" dirty="0" err="1">
                <a:solidFill>
                  <a:srgbClr val="FFFFFF"/>
                </a:solidFill>
                <a:ea typeface="+mn-lt"/>
                <a:cs typeface="+mn-lt"/>
              </a:rPr>
              <a:t>zimem</a:t>
            </a:r>
            <a:r>
              <a:rPr lang="tr-TR" sz="2400" dirty="0">
                <a:solidFill>
                  <a:srgbClr val="FFFFFF"/>
                </a:solidFill>
                <a:ea typeface="+mn-lt"/>
                <a:cs typeface="+mn-lt"/>
              </a:rPr>
              <a:t> defterini çıkarmalarını isterdi. Defterden rastgele bir sayfa koparılır ve “Silin borçlarını, Allah kabul etsin” derlerdi.</a:t>
            </a:r>
            <a:endParaRPr lang="tr-TR" sz="2400" dirty="0">
              <a:solidFill>
                <a:srgbClr val="FFFFFF"/>
              </a:solidFill>
            </a:endParaRPr>
          </a:p>
          <a:p>
            <a:endParaRPr lang="tr-TR">
              <a:solidFill>
                <a:srgbClr val="FFFFFF"/>
              </a:solidFill>
            </a:endParaRPr>
          </a:p>
        </p:txBody>
      </p:sp>
      <p:pic>
        <p:nvPicPr>
          <p:cNvPr id="4" name="Resim 5" descr="bina, tablo, kadın, eski içeren bir resim&#10;&#10;Çok yüksek güvenilirlikle oluşturulmuş açıklama">
            <a:extLst>
              <a:ext uri="{FF2B5EF4-FFF2-40B4-BE49-F238E27FC236}">
                <a16:creationId xmlns:a16="http://schemas.microsoft.com/office/drawing/2014/main" id="{87345089-A399-4716-B1D9-70732893BCDB}"/>
              </a:ext>
            </a:extLst>
          </p:cNvPr>
          <p:cNvPicPr>
            <a:picLocks noChangeAspect="1"/>
          </p:cNvPicPr>
          <p:nvPr/>
        </p:nvPicPr>
        <p:blipFill rotWithShape="1">
          <a:blip r:embed="rId2"/>
          <a:srcRect l="5370" r="7896"/>
          <a:stretch/>
        </p:blipFill>
        <p:spPr>
          <a:xfrm>
            <a:off x="7611902" y="10"/>
            <a:ext cx="4580097" cy="6857990"/>
          </a:xfrm>
          <a:prstGeom prst="rect">
            <a:avLst/>
          </a:prstGeom>
        </p:spPr>
      </p:pic>
    </p:spTree>
    <p:extLst>
      <p:ext uri="{BB962C8B-B14F-4D97-AF65-F5344CB8AC3E}">
        <p14:creationId xmlns:p14="http://schemas.microsoft.com/office/powerpoint/2010/main" val="12806461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A3C6CDA-2A37-4B23-AA87-333912D18C16}"/>
              </a:ext>
            </a:extLst>
          </p:cNvPr>
          <p:cNvSpPr>
            <a:spLocks noGrp="1"/>
          </p:cNvSpPr>
          <p:nvPr>
            <p:ph type="title"/>
          </p:nvPr>
        </p:nvSpPr>
        <p:spPr>
          <a:xfrm>
            <a:off x="878911" y="284034"/>
            <a:ext cx="3177847" cy="1674180"/>
          </a:xfrm>
        </p:spPr>
        <p:txBody>
          <a:bodyPr>
            <a:normAutofit/>
          </a:bodyPr>
          <a:lstStyle/>
          <a:p>
            <a:r>
              <a:rPr lang="tr-TR" sz="4000" dirty="0"/>
              <a:t>SADAKA TAŞLARI</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FDD329F0-8F1D-43E2-B9C8-8756F4509CAA}"/>
              </a:ext>
            </a:extLst>
          </p:cNvPr>
          <p:cNvSpPr>
            <a:spLocks noGrp="1"/>
          </p:cNvSpPr>
          <p:nvPr>
            <p:ph idx="1"/>
          </p:nvPr>
        </p:nvSpPr>
        <p:spPr>
          <a:xfrm>
            <a:off x="556140" y="2409342"/>
            <a:ext cx="3737010" cy="3560393"/>
          </a:xfrm>
        </p:spPr>
        <p:txBody>
          <a:bodyPr vert="horz" lIns="0" tIns="45720" rIns="0" bIns="45720" rtlCol="0" anchor="t">
            <a:noAutofit/>
          </a:bodyPr>
          <a:lstStyle/>
          <a:p>
            <a:r>
              <a:rPr lang="tr-TR" sz="2400" dirty="0">
                <a:ea typeface="+mn-lt"/>
                <a:cs typeface="+mn-lt"/>
              </a:rPr>
              <a:t>Sadaka taşları, genelde cami ve türbelerin köşelerinde bulunurdu. Zenginler gösterişten çekindiği için sadakaları bu taşlara koyar, fakir de gece gelip ihtiyacı kadar olanını alırdı. </a:t>
            </a:r>
            <a:endParaRPr lang="tr-TR" sz="2400"/>
          </a:p>
        </p:txBody>
      </p:sp>
      <p:pic>
        <p:nvPicPr>
          <p:cNvPr id="4" name="Resim 4" descr="oturma, bina, eski, yeşil içeren bir resim&#10;&#10;Çok yüksek güvenilirlikle oluşturulmuş açıklama">
            <a:extLst>
              <a:ext uri="{FF2B5EF4-FFF2-40B4-BE49-F238E27FC236}">
                <a16:creationId xmlns:a16="http://schemas.microsoft.com/office/drawing/2014/main" id="{65675DA7-E80C-4569-A629-48099028BBF8}"/>
              </a:ext>
            </a:extLst>
          </p:cNvPr>
          <p:cNvPicPr>
            <a:picLocks noChangeAspect="1"/>
          </p:cNvPicPr>
          <p:nvPr/>
        </p:nvPicPr>
        <p:blipFill>
          <a:blip r:embed="rId2"/>
          <a:stretch>
            <a:fillRect/>
          </a:stretch>
        </p:blipFill>
        <p:spPr>
          <a:xfrm>
            <a:off x="4653447" y="286232"/>
            <a:ext cx="7424522" cy="5537523"/>
          </a:xfrm>
          <a:prstGeom prst="rect">
            <a:avLst/>
          </a:prstGeom>
        </p:spPr>
      </p:pic>
      <p:sp>
        <p:nvSpPr>
          <p:cNvPr id="13" name="Rectangle 12">
            <a:extLst>
              <a:ext uri="{FF2B5EF4-FFF2-40B4-BE49-F238E27FC236}">
                <a16:creationId xmlns:a16="http://schemas.microsoft.com/office/drawing/2014/main" id="{75CF30C0-9394-4459-976E-2AA223FB1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221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C8E33C99-F2E6-407C-B2C1-09231DE6479A}"/>
              </a:ext>
            </a:extLst>
          </p:cNvPr>
          <p:cNvSpPr>
            <a:spLocks noGrp="1"/>
          </p:cNvSpPr>
          <p:nvPr>
            <p:ph type="title"/>
          </p:nvPr>
        </p:nvSpPr>
        <p:spPr>
          <a:xfrm>
            <a:off x="5116783" y="516835"/>
            <a:ext cx="5977937" cy="1666501"/>
          </a:xfrm>
        </p:spPr>
        <p:txBody>
          <a:bodyPr>
            <a:normAutofit/>
          </a:bodyPr>
          <a:lstStyle/>
          <a:p>
            <a:r>
              <a:rPr lang="tr-TR" sz="4000" dirty="0">
                <a:solidFill>
                  <a:srgbClr val="FFFFFF"/>
                </a:solidFill>
              </a:rPr>
              <a:t>KUŞ EVLERİ</a:t>
            </a:r>
          </a:p>
        </p:txBody>
      </p:sp>
      <p:pic>
        <p:nvPicPr>
          <p:cNvPr id="4" name="Resim 5" descr="bina, ön, oturma, dik içeren bir resim&#10;&#10;Çok yüksek güvenilirlikle oluşturulmuş açıklama">
            <a:extLst>
              <a:ext uri="{FF2B5EF4-FFF2-40B4-BE49-F238E27FC236}">
                <a16:creationId xmlns:a16="http://schemas.microsoft.com/office/drawing/2014/main" id="{BA0B22B4-48C0-43E9-94E2-CAA557CDB630}"/>
              </a:ext>
            </a:extLst>
          </p:cNvPr>
          <p:cNvPicPr>
            <a:picLocks noChangeAspect="1"/>
          </p:cNvPicPr>
          <p:nvPr/>
        </p:nvPicPr>
        <p:blipFill rotWithShape="1">
          <a:blip r:embed="rId2"/>
          <a:srcRect l="24200" r="24543" b="1"/>
          <a:stretch/>
        </p:blipFill>
        <p:spPr>
          <a:xfrm>
            <a:off x="20" y="10"/>
            <a:ext cx="4580077" cy="6857990"/>
          </a:xfrm>
          <a:prstGeom prst="rect">
            <a:avLst/>
          </a:prstGeom>
        </p:spPr>
      </p:pic>
      <p:cxnSp>
        <p:nvCxnSpPr>
          <p:cNvPr id="18" name="Straight Connector 1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B22613ED-9F62-4FBD-9249-0AE5D50BB31D}"/>
              </a:ext>
            </a:extLst>
          </p:cNvPr>
          <p:cNvSpPr>
            <a:spLocks noGrp="1"/>
          </p:cNvSpPr>
          <p:nvPr>
            <p:ph idx="1"/>
          </p:nvPr>
        </p:nvSpPr>
        <p:spPr>
          <a:xfrm>
            <a:off x="5116784" y="2546224"/>
            <a:ext cx="5977938" cy="3342747"/>
          </a:xfrm>
        </p:spPr>
        <p:txBody>
          <a:bodyPr vert="horz" lIns="0" tIns="45720" rIns="0" bIns="45720" rtlCol="0">
            <a:normAutofit/>
          </a:bodyPr>
          <a:lstStyle/>
          <a:p>
            <a:r>
              <a:rPr lang="tr-TR" dirty="0">
                <a:solidFill>
                  <a:srgbClr val="FFFFFF"/>
                </a:solidFill>
                <a:ea typeface="+mn-lt"/>
                <a:cs typeface="+mn-lt"/>
              </a:rPr>
              <a:t>Osmanlı mimarisinde cami, ev, konak, köşk yaparken güneş alan kısımlara merhamet medeniyetinin simgeleri: kuş evleri</a:t>
            </a:r>
            <a:r>
              <a:rPr lang="tr-TR" b="1" dirty="0">
                <a:solidFill>
                  <a:srgbClr val="FFFFFF"/>
                </a:solidFill>
                <a:ea typeface="+mn-lt"/>
                <a:cs typeface="+mn-lt"/>
              </a:rPr>
              <a:t> </a:t>
            </a:r>
            <a:r>
              <a:rPr lang="tr-TR" dirty="0">
                <a:solidFill>
                  <a:srgbClr val="FFFFFF"/>
                </a:solidFill>
                <a:ea typeface="+mn-lt"/>
                <a:cs typeface="+mn-lt"/>
              </a:rPr>
              <a:t>yapmışlardır. Çeşmelerin kenarlarında yalaklara, mezar başlarına sırf kuşlar su içsin diye küçük tekneler yapmışlardır. </a:t>
            </a:r>
          </a:p>
          <a:p>
            <a:r>
              <a:rPr lang="tr-TR" dirty="0">
                <a:solidFill>
                  <a:srgbClr val="FFFFFF"/>
                </a:solidFill>
              </a:rPr>
              <a:t>Daha çok cami ve han duvarlarına yapılan bu minyatür evler yapının en görünür yerine konurdu.</a:t>
            </a:r>
          </a:p>
        </p:txBody>
      </p:sp>
    </p:spTree>
    <p:extLst>
      <p:ext uri="{BB962C8B-B14F-4D97-AF65-F5344CB8AC3E}">
        <p14:creationId xmlns:p14="http://schemas.microsoft.com/office/powerpoint/2010/main" val="401531233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0E2C5D6-BD8E-4718-A02F-0491CBBDB2F1}"/>
              </a:ext>
            </a:extLst>
          </p:cNvPr>
          <p:cNvSpPr>
            <a:spLocks noGrp="1"/>
          </p:cNvSpPr>
          <p:nvPr>
            <p:ph type="title"/>
          </p:nvPr>
        </p:nvSpPr>
        <p:spPr>
          <a:xfrm>
            <a:off x="633999" y="4550230"/>
            <a:ext cx="10909073" cy="957902"/>
          </a:xfrm>
        </p:spPr>
        <p:txBody>
          <a:bodyPr vert="horz" lIns="91440" tIns="45720" rIns="91440" bIns="45720" rtlCol="0" anchor="b">
            <a:normAutofit/>
          </a:bodyPr>
          <a:lstStyle/>
          <a:p>
            <a:endParaRPr lang="en-US" sz="6000">
              <a:solidFill>
                <a:schemeClr val="tx1">
                  <a:lumMod val="85000"/>
                  <a:lumOff val="15000"/>
                </a:schemeClr>
              </a:solidFill>
            </a:endParaRPr>
          </a:p>
        </p:txBody>
      </p:sp>
      <p:pic>
        <p:nvPicPr>
          <p:cNvPr id="6" name="Resim 6" descr="bina, açık hava, geniş, beyaz içeren bir resim&#10;&#10;Çok yüksek güvenilirlikle oluşturulmuş açıklama">
            <a:extLst>
              <a:ext uri="{FF2B5EF4-FFF2-40B4-BE49-F238E27FC236}">
                <a16:creationId xmlns:a16="http://schemas.microsoft.com/office/drawing/2014/main" id="{30AF1316-E97B-4322-9FC7-A8B9D9742A09}"/>
              </a:ext>
            </a:extLst>
          </p:cNvPr>
          <p:cNvPicPr>
            <a:picLocks noChangeAspect="1"/>
          </p:cNvPicPr>
          <p:nvPr/>
        </p:nvPicPr>
        <p:blipFill rotWithShape="1">
          <a:blip r:embed="rId2"/>
          <a:srcRect t="323"/>
          <a:stretch/>
        </p:blipFill>
        <p:spPr>
          <a:xfrm>
            <a:off x="2855" y="-78787"/>
            <a:ext cx="8707238" cy="6550092"/>
          </a:xfrm>
          <a:prstGeom prst="rect">
            <a:avLst/>
          </a:prstGeom>
        </p:spPr>
      </p:pic>
      <p:pic>
        <p:nvPicPr>
          <p:cNvPr id="14" name="Resim 14" descr="bina, açık hava, taş, tuğla içeren bir resim&#10;&#10;Çok yüksek güvenilirlikle oluşturulmuş açıklama">
            <a:extLst>
              <a:ext uri="{FF2B5EF4-FFF2-40B4-BE49-F238E27FC236}">
                <a16:creationId xmlns:a16="http://schemas.microsoft.com/office/drawing/2014/main" id="{66BF674D-E759-4FAC-A957-53EF2A85E231}"/>
              </a:ext>
            </a:extLst>
          </p:cNvPr>
          <p:cNvPicPr>
            <a:picLocks noGrp="1" noChangeAspect="1"/>
          </p:cNvPicPr>
          <p:nvPr>
            <p:ph idx="1"/>
          </p:nvPr>
        </p:nvPicPr>
        <p:blipFill rotWithShape="1">
          <a:blip r:embed="rId3"/>
          <a:srcRect t="18599" r="-3" b="11762"/>
          <a:stretch/>
        </p:blipFill>
        <p:spPr>
          <a:xfrm>
            <a:off x="4876511" y="-78788"/>
            <a:ext cx="7315191" cy="6550091"/>
          </a:xfrm>
          <a:prstGeom prst="rect">
            <a:avLst/>
          </a:prstGeom>
        </p:spPr>
      </p:pic>
      <p:cxnSp>
        <p:nvCxnSpPr>
          <p:cNvPr id="25" name="Straight Connector 24">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1903274"/>
      </p:ext>
    </p:extLst>
  </p:cSld>
  <p:clrMapOvr>
    <a:masterClrMapping/>
  </p:clrMapOvr>
</p:sld>
</file>

<file path=ppt/theme/theme1.xml><?xml version="1.0" encoding="utf-8"?>
<a:theme xmlns:a="http://schemas.openxmlformats.org/drawingml/2006/main" name="RetrospectVTI">
  <a:themeElements>
    <a:clrScheme name="AnalogousFromLightSeedRightStep">
      <a:dk1>
        <a:srgbClr val="000000"/>
      </a:dk1>
      <a:lt1>
        <a:srgbClr val="FFFFFF"/>
      </a:lt1>
      <a:dk2>
        <a:srgbClr val="243041"/>
      </a:dk2>
      <a:lt2>
        <a:srgbClr val="E2E3E8"/>
      </a:lt2>
      <a:accent1>
        <a:srgbClr val="A7A278"/>
      </a:accent1>
      <a:accent2>
        <a:srgbClr val="95A96B"/>
      </a:accent2>
      <a:accent3>
        <a:srgbClr val="86A879"/>
      </a:accent3>
      <a:accent4>
        <a:srgbClr val="6FAF78"/>
      </a:accent4>
      <a:accent5>
        <a:srgbClr val="79A994"/>
      </a:accent5>
      <a:accent6>
        <a:srgbClr val="6CABAA"/>
      </a:accent6>
      <a:hlink>
        <a:srgbClr val="6D75B0"/>
      </a:hlink>
      <a:folHlink>
        <a:srgbClr val="7F7F7F"/>
      </a:folHlink>
    </a:clrScheme>
    <a:fontScheme name="Retrospect">
      <a:majorFont>
        <a:latin typeface="Bahnschrif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ews Gothic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RetrospectVTI</vt:lpstr>
      <vt:lpstr>Medeniyet Hasarı</vt:lpstr>
      <vt:lpstr>MEDENİYET:</vt:lpstr>
      <vt:lpstr>PowerPoint Sunusu</vt:lpstr>
      <vt:lpstr>KÜLTÜR:</vt:lpstr>
      <vt:lpstr>Unutulmuş Türk Gelenekleri</vt:lpstr>
      <vt:lpstr>ZİMEM DEFTERİ </vt:lpstr>
      <vt:lpstr>SADAKA TAŞLARI</vt:lpstr>
      <vt:lpstr>KUŞ EVLERİ</vt:lpstr>
      <vt:lpstr>PowerPoint Sunusu</vt:lpstr>
      <vt:lpstr>TÜRK KAHVESİNDEKİ GİZLİ MESAJ</vt:lpstr>
      <vt:lpstr>HALI DOKUMACILIĞI</vt:lpstr>
      <vt:lpstr>PowerPoint Sunusu</vt:lpstr>
      <vt:lpstr>PowerPoint Sunusu</vt:lpstr>
      <vt:lpstr>BAYRAMLAŞMA GELENEĞI</vt:lpstr>
      <vt:lpstr>PowerPoint Sunusu</vt:lpstr>
      <vt:lpstr>DÜĞÜN GELENEKLERİMİZ</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ebrar sağırlar</cp:lastModifiedBy>
  <cp:revision>422</cp:revision>
  <dcterms:created xsi:type="dcterms:W3CDTF">2019-12-25T13:44:43Z</dcterms:created>
  <dcterms:modified xsi:type="dcterms:W3CDTF">2020-01-13T21:54:13Z</dcterms:modified>
</cp:coreProperties>
</file>