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3/30/2019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408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36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3/30/2019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328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52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3/30/2019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606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1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158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2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545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3/30/2019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29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789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3/30/2019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741913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E1359A-5F7C-C441-90DE-8A3CE6FC3F94}"/>
              </a:ext>
            </a:extLst>
          </p:cNvPr>
          <p:cNvSpPr>
            <a:spLocks noGrp="1"/>
          </p:cNvSpPr>
          <p:nvPr>
            <p:ph type="ctrTitle"/>
          </p:nvPr>
        </p:nvSpPr>
        <p:spPr>
          <a:xfrm>
            <a:off x="1638300" y="135232"/>
            <a:ext cx="8915399" cy="2262781"/>
          </a:xfrm>
        </p:spPr>
        <p:txBody>
          <a:bodyPr/>
          <a:lstStyle/>
          <a:p>
            <a:pPr algn="ctr"/>
            <a:r>
              <a:rPr lang="tr-TR" b="1"/>
              <a:t>EXPLORE SİVAS</a:t>
            </a:r>
          </a:p>
        </p:txBody>
      </p:sp>
      <p:sp>
        <p:nvSpPr>
          <p:cNvPr id="3" name="Alt Başlık 2">
            <a:extLst>
              <a:ext uri="{FF2B5EF4-FFF2-40B4-BE49-F238E27FC236}">
                <a16:creationId xmlns:a16="http://schemas.microsoft.com/office/drawing/2014/main" id="{79AA8058-FA5A-794B-87FF-75B8F96720CF}"/>
              </a:ext>
            </a:extLst>
          </p:cNvPr>
          <p:cNvSpPr>
            <a:spLocks noGrp="1"/>
          </p:cNvSpPr>
          <p:nvPr>
            <p:ph type="subTitle" idx="1"/>
          </p:nvPr>
        </p:nvSpPr>
        <p:spPr>
          <a:xfrm>
            <a:off x="1638299" y="3328597"/>
            <a:ext cx="8915399" cy="2262782"/>
          </a:xfrm>
        </p:spPr>
        <p:txBody>
          <a:bodyPr>
            <a:normAutofit fontScale="92500" lnSpcReduction="20000"/>
          </a:bodyPr>
          <a:lstStyle/>
          <a:p>
            <a:pPr algn="ctr"/>
            <a:r>
              <a:rPr lang="tr-TR" sz="1900" b="1">
                <a:solidFill>
                  <a:schemeClr val="bg2"/>
                </a:solidFill>
              </a:rPr>
              <a:t>Tayfun Karapınar</a:t>
            </a:r>
          </a:p>
          <a:p>
            <a:pPr algn="ctr"/>
            <a:r>
              <a:rPr lang="tr-TR" sz="1900" b="1">
                <a:solidFill>
                  <a:schemeClr val="bg2"/>
                </a:solidFill>
              </a:rPr>
              <a:t>Şafak Kılavuz</a:t>
            </a:r>
          </a:p>
          <a:p>
            <a:pPr algn="ctr"/>
            <a:r>
              <a:rPr lang="tr-TR" sz="1900" b="1">
                <a:solidFill>
                  <a:schemeClr val="bg2"/>
                </a:solidFill>
              </a:rPr>
              <a:t>Christos Tragakis</a:t>
            </a:r>
          </a:p>
          <a:p>
            <a:pPr algn="ctr"/>
            <a:r>
              <a:rPr lang="tr-TR" sz="1900" b="1">
                <a:solidFill>
                  <a:schemeClr val="bg2"/>
                </a:solidFill>
              </a:rPr>
              <a:t>Gabrijela Brkıc</a:t>
            </a:r>
          </a:p>
          <a:p>
            <a:pPr algn="ctr"/>
            <a:r>
              <a:rPr lang="tr-TR" sz="1900" b="1">
                <a:solidFill>
                  <a:schemeClr val="bg2"/>
                </a:solidFill>
              </a:rPr>
              <a:t>Ebrar Sağırlar</a:t>
            </a:r>
          </a:p>
          <a:p>
            <a:pPr algn="ctr"/>
            <a:r>
              <a:rPr lang="tr-TR" sz="1900" b="1">
                <a:solidFill>
                  <a:schemeClr val="bg2"/>
                </a:solidFill>
              </a:rPr>
              <a:t>Tobi Dorina</a:t>
            </a:r>
          </a:p>
          <a:p>
            <a:endParaRPr lang="tr-TR">
              <a:solidFill>
                <a:schemeClr val="bg2"/>
              </a:solidFill>
            </a:endParaRPr>
          </a:p>
          <a:p>
            <a:endParaRPr lang="tr-TR"/>
          </a:p>
          <a:p>
            <a:endParaRPr lang="tr-TR"/>
          </a:p>
          <a:p>
            <a:endParaRPr lang="tr-TR"/>
          </a:p>
          <a:p>
            <a:endParaRPr lang="tr-TR"/>
          </a:p>
          <a:p>
            <a:endParaRPr lang="tr-TR"/>
          </a:p>
          <a:p>
            <a:endParaRPr lang="tr-TR"/>
          </a:p>
          <a:p>
            <a:endParaRPr lang="tr-TR"/>
          </a:p>
        </p:txBody>
      </p:sp>
    </p:spTree>
    <p:extLst>
      <p:ext uri="{BB962C8B-B14F-4D97-AF65-F5344CB8AC3E}">
        <p14:creationId xmlns:p14="http://schemas.microsoft.com/office/powerpoint/2010/main" val="393032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15A323-E965-1B49-884C-B2E545DE48FA}"/>
              </a:ext>
            </a:extLst>
          </p:cNvPr>
          <p:cNvSpPr>
            <a:spLocks noGrp="1"/>
          </p:cNvSpPr>
          <p:nvPr>
            <p:ph type="title"/>
          </p:nvPr>
        </p:nvSpPr>
        <p:spPr/>
        <p:txBody>
          <a:bodyPr anchor="ctr"/>
          <a:lstStyle/>
          <a:p>
            <a:pPr algn="ctr"/>
            <a:r>
              <a:rPr lang="tr-TR" b="1">
                <a:solidFill>
                  <a:srgbClr val="0070C0"/>
                </a:solidFill>
              </a:rPr>
              <a:t>Ahi Emir Ahmet‘s Tomb</a:t>
            </a:r>
          </a:p>
        </p:txBody>
      </p:sp>
      <p:sp>
        <p:nvSpPr>
          <p:cNvPr id="3" name="İçerik Yer Tutucusu 2">
            <a:extLst>
              <a:ext uri="{FF2B5EF4-FFF2-40B4-BE49-F238E27FC236}">
                <a16:creationId xmlns:a16="http://schemas.microsoft.com/office/drawing/2014/main" id="{CC0EA494-7359-D34A-92C1-7B72B935A5DF}"/>
              </a:ext>
            </a:extLst>
          </p:cNvPr>
          <p:cNvSpPr>
            <a:spLocks noGrp="1"/>
          </p:cNvSpPr>
          <p:nvPr>
            <p:ph idx="1"/>
          </p:nvPr>
        </p:nvSpPr>
        <p:spPr>
          <a:xfrm>
            <a:off x="2300074" y="2109505"/>
            <a:ext cx="3820021" cy="3777622"/>
          </a:xfrm>
        </p:spPr>
        <p:txBody>
          <a:bodyPr>
            <a:normAutofit/>
          </a:bodyPr>
          <a:lstStyle/>
          <a:p>
            <a:r>
              <a:rPr lang="tr-TR" sz="2800" b="1">
                <a:solidFill>
                  <a:schemeClr val="tx1"/>
                </a:solidFill>
              </a:rPr>
              <a:t>In Sivas, it is a dollhouse where families bring their sick children and wish them the opportunity for healing.</a:t>
            </a:r>
          </a:p>
        </p:txBody>
      </p:sp>
      <p:pic>
        <p:nvPicPr>
          <p:cNvPr id="4" name="Resim 4">
            <a:extLst>
              <a:ext uri="{FF2B5EF4-FFF2-40B4-BE49-F238E27FC236}">
                <a16:creationId xmlns:a16="http://schemas.microsoft.com/office/drawing/2014/main" id="{4B97A8BC-0E97-C945-A290-3C399B8D4400}"/>
              </a:ext>
            </a:extLst>
          </p:cNvPr>
          <p:cNvPicPr>
            <a:picLocks noChangeAspect="1"/>
          </p:cNvPicPr>
          <p:nvPr/>
        </p:nvPicPr>
        <p:blipFill>
          <a:blip r:embed="rId2"/>
          <a:stretch>
            <a:fillRect/>
          </a:stretch>
        </p:blipFill>
        <p:spPr>
          <a:xfrm>
            <a:off x="6903178" y="1905000"/>
            <a:ext cx="4168411" cy="4006222"/>
          </a:xfrm>
          <a:prstGeom prst="rect">
            <a:avLst/>
          </a:prstGeom>
        </p:spPr>
      </p:pic>
    </p:spTree>
    <p:extLst>
      <p:ext uri="{BB962C8B-B14F-4D97-AF65-F5344CB8AC3E}">
        <p14:creationId xmlns:p14="http://schemas.microsoft.com/office/powerpoint/2010/main" val="58294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A3DA56-0401-F44C-864E-778B054AB1DD}"/>
              </a:ext>
            </a:extLst>
          </p:cNvPr>
          <p:cNvSpPr>
            <a:spLocks noGrp="1"/>
          </p:cNvSpPr>
          <p:nvPr>
            <p:ph type="title"/>
          </p:nvPr>
        </p:nvSpPr>
        <p:spPr/>
        <p:txBody>
          <a:bodyPr anchor="ctr"/>
          <a:lstStyle/>
          <a:p>
            <a:pPr algn="ctr"/>
            <a:r>
              <a:rPr lang="tr-TR" b="1">
                <a:solidFill>
                  <a:schemeClr val="bg2">
                    <a:lumMod val="50000"/>
                  </a:schemeClr>
                </a:solidFill>
              </a:rPr>
              <a:t>Gök Madrasah</a:t>
            </a:r>
          </a:p>
        </p:txBody>
      </p:sp>
      <p:sp>
        <p:nvSpPr>
          <p:cNvPr id="3" name="İçerik Yer Tutucusu 2">
            <a:extLst>
              <a:ext uri="{FF2B5EF4-FFF2-40B4-BE49-F238E27FC236}">
                <a16:creationId xmlns:a16="http://schemas.microsoft.com/office/drawing/2014/main" id="{2DD312FA-DBB4-1C4F-8C84-05687E1CA382}"/>
              </a:ext>
            </a:extLst>
          </p:cNvPr>
          <p:cNvSpPr>
            <a:spLocks noGrp="1"/>
          </p:cNvSpPr>
          <p:nvPr>
            <p:ph idx="1"/>
          </p:nvPr>
        </p:nvSpPr>
        <p:spPr>
          <a:xfrm>
            <a:off x="2010935" y="2037221"/>
            <a:ext cx="4169397" cy="3777622"/>
          </a:xfrm>
        </p:spPr>
        <p:txBody>
          <a:bodyPr>
            <a:normAutofit/>
          </a:bodyPr>
          <a:lstStyle/>
          <a:p>
            <a:r>
              <a:rPr lang="tr-TR" sz="2800" b="1">
                <a:solidFill>
                  <a:schemeClr val="tx1"/>
                </a:solidFill>
              </a:rPr>
              <a:t>The main name is Sahibiye Madrasa. It is one of the important works of Anatolian Seljuk State.</a:t>
            </a:r>
          </a:p>
        </p:txBody>
      </p:sp>
      <p:pic>
        <p:nvPicPr>
          <p:cNvPr id="6" name="Resim 6">
            <a:extLst>
              <a:ext uri="{FF2B5EF4-FFF2-40B4-BE49-F238E27FC236}">
                <a16:creationId xmlns:a16="http://schemas.microsoft.com/office/drawing/2014/main" id="{1B70DC14-3147-C449-A81F-7A60127A86F2}"/>
              </a:ext>
            </a:extLst>
          </p:cNvPr>
          <p:cNvPicPr>
            <a:picLocks noChangeAspect="1"/>
          </p:cNvPicPr>
          <p:nvPr/>
        </p:nvPicPr>
        <p:blipFill>
          <a:blip r:embed="rId2"/>
          <a:stretch>
            <a:fillRect/>
          </a:stretch>
        </p:blipFill>
        <p:spPr>
          <a:xfrm>
            <a:off x="6445376" y="2037222"/>
            <a:ext cx="4444818" cy="3777622"/>
          </a:xfrm>
          <a:prstGeom prst="rect">
            <a:avLst/>
          </a:prstGeom>
        </p:spPr>
      </p:pic>
    </p:spTree>
    <p:extLst>
      <p:ext uri="{BB962C8B-B14F-4D97-AF65-F5344CB8AC3E}">
        <p14:creationId xmlns:p14="http://schemas.microsoft.com/office/powerpoint/2010/main" val="31716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DD13CD-F80B-324F-B56A-F9695D373548}"/>
              </a:ext>
            </a:extLst>
          </p:cNvPr>
          <p:cNvSpPr>
            <a:spLocks noGrp="1"/>
          </p:cNvSpPr>
          <p:nvPr>
            <p:ph type="title"/>
          </p:nvPr>
        </p:nvSpPr>
        <p:spPr/>
        <p:txBody>
          <a:bodyPr anchor="ctr"/>
          <a:lstStyle/>
          <a:p>
            <a:pPr algn="ctr"/>
            <a:r>
              <a:rPr lang="tr-TR" b="1">
                <a:solidFill>
                  <a:srgbClr val="00B050"/>
                </a:solidFill>
              </a:rPr>
              <a:t>Abdi Agha Mansion</a:t>
            </a:r>
          </a:p>
        </p:txBody>
      </p:sp>
      <p:sp>
        <p:nvSpPr>
          <p:cNvPr id="3" name="İçerik Yer Tutucusu 2">
            <a:extLst>
              <a:ext uri="{FF2B5EF4-FFF2-40B4-BE49-F238E27FC236}">
                <a16:creationId xmlns:a16="http://schemas.microsoft.com/office/drawing/2014/main" id="{A64C6C04-DD16-CB48-9F78-D194B3C5F9B8}"/>
              </a:ext>
            </a:extLst>
          </p:cNvPr>
          <p:cNvSpPr>
            <a:spLocks noGrp="1"/>
          </p:cNvSpPr>
          <p:nvPr>
            <p:ph idx="1"/>
          </p:nvPr>
        </p:nvSpPr>
        <p:spPr>
          <a:xfrm>
            <a:off x="581192" y="2180496"/>
            <a:ext cx="11029615" cy="1481923"/>
          </a:xfrm>
        </p:spPr>
        <p:txBody>
          <a:bodyPr>
            <a:normAutofit/>
          </a:bodyPr>
          <a:lstStyle/>
          <a:p>
            <a:r>
              <a:rPr lang="tr-TR" sz="2000" b="1">
                <a:solidFill>
                  <a:schemeClr val="tx1"/>
                </a:solidFill>
              </a:rPr>
              <a:t>The historic mansion consists of 12 rooms and consists of 2 floors. There are two guest rooms, two large halls, 2 living rooms and one bedroom on the upper floor, while the lower floor has two living rooms, a large kitchen, a cellar and a shelter.</a:t>
            </a:r>
          </a:p>
        </p:txBody>
      </p:sp>
      <p:pic>
        <p:nvPicPr>
          <p:cNvPr id="4" name="Resim 4">
            <a:extLst>
              <a:ext uri="{FF2B5EF4-FFF2-40B4-BE49-F238E27FC236}">
                <a16:creationId xmlns:a16="http://schemas.microsoft.com/office/drawing/2014/main" id="{2F878AAB-9CE5-E841-BBC7-A71274F09946}"/>
              </a:ext>
            </a:extLst>
          </p:cNvPr>
          <p:cNvPicPr>
            <a:picLocks noChangeAspect="1"/>
          </p:cNvPicPr>
          <p:nvPr/>
        </p:nvPicPr>
        <p:blipFill>
          <a:blip r:embed="rId2"/>
          <a:stretch>
            <a:fillRect/>
          </a:stretch>
        </p:blipFill>
        <p:spPr>
          <a:xfrm>
            <a:off x="2755028" y="3740805"/>
            <a:ext cx="6897128" cy="2957811"/>
          </a:xfrm>
          <a:prstGeom prst="rect">
            <a:avLst/>
          </a:prstGeom>
        </p:spPr>
      </p:pic>
    </p:spTree>
    <p:extLst>
      <p:ext uri="{BB962C8B-B14F-4D97-AF65-F5344CB8AC3E}">
        <p14:creationId xmlns:p14="http://schemas.microsoft.com/office/powerpoint/2010/main" val="181874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DFFF49-035A-E444-97BF-3CB8E7C23586}"/>
              </a:ext>
            </a:extLst>
          </p:cNvPr>
          <p:cNvSpPr>
            <a:spLocks noGrp="1"/>
          </p:cNvSpPr>
          <p:nvPr>
            <p:ph type="title"/>
          </p:nvPr>
        </p:nvSpPr>
        <p:spPr/>
        <p:txBody>
          <a:bodyPr anchor="ctr"/>
          <a:lstStyle/>
          <a:p>
            <a:pPr algn="ctr"/>
            <a:r>
              <a:rPr lang="tr-TR" b="1">
                <a:solidFill>
                  <a:srgbClr val="C00000"/>
                </a:solidFill>
              </a:rPr>
              <a:t>Stone Inn</a:t>
            </a:r>
          </a:p>
        </p:txBody>
      </p:sp>
      <p:sp>
        <p:nvSpPr>
          <p:cNvPr id="3" name="İçerik Yer Tutucusu 2">
            <a:extLst>
              <a:ext uri="{FF2B5EF4-FFF2-40B4-BE49-F238E27FC236}">
                <a16:creationId xmlns:a16="http://schemas.microsoft.com/office/drawing/2014/main" id="{EF1635EC-F246-354E-A244-23FA3E1C7D51}"/>
              </a:ext>
            </a:extLst>
          </p:cNvPr>
          <p:cNvSpPr>
            <a:spLocks noGrp="1"/>
          </p:cNvSpPr>
          <p:nvPr>
            <p:ph idx="1"/>
          </p:nvPr>
        </p:nvSpPr>
        <p:spPr>
          <a:xfrm>
            <a:off x="6096000" y="2133600"/>
            <a:ext cx="5408612" cy="3777622"/>
          </a:xfrm>
        </p:spPr>
        <p:txBody>
          <a:bodyPr>
            <a:normAutofit/>
          </a:bodyPr>
          <a:lstStyle/>
          <a:p>
            <a:r>
              <a:rPr lang="tr-TR" sz="2400" b="1">
                <a:solidFill>
                  <a:schemeClr val="tx1"/>
                </a:solidFill>
              </a:rPr>
              <a:t>It is made of cut stone in the second half of 19th century and it has two floors with open courtyard. The rectangular structure has three entrances with iron wings and round arches on the east, south and north sides.</a:t>
            </a:r>
          </a:p>
        </p:txBody>
      </p:sp>
      <p:pic>
        <p:nvPicPr>
          <p:cNvPr id="4" name="Resim 4">
            <a:extLst>
              <a:ext uri="{FF2B5EF4-FFF2-40B4-BE49-F238E27FC236}">
                <a16:creationId xmlns:a16="http://schemas.microsoft.com/office/drawing/2014/main" id="{CA87BBAE-3D23-FB40-942E-A2EF3C947CEA}"/>
              </a:ext>
            </a:extLst>
          </p:cNvPr>
          <p:cNvPicPr>
            <a:picLocks noChangeAspect="1"/>
          </p:cNvPicPr>
          <p:nvPr/>
        </p:nvPicPr>
        <p:blipFill>
          <a:blip r:embed="rId2"/>
          <a:stretch>
            <a:fillRect/>
          </a:stretch>
        </p:blipFill>
        <p:spPr>
          <a:xfrm>
            <a:off x="1445609" y="2133600"/>
            <a:ext cx="4276922" cy="4189327"/>
          </a:xfrm>
          <a:prstGeom prst="rect">
            <a:avLst/>
          </a:prstGeom>
        </p:spPr>
      </p:pic>
    </p:spTree>
    <p:extLst>
      <p:ext uri="{BB962C8B-B14F-4D97-AF65-F5344CB8AC3E}">
        <p14:creationId xmlns:p14="http://schemas.microsoft.com/office/powerpoint/2010/main" val="160668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43EF7C-FC73-FA46-9C9E-D6FE75AB3777}"/>
              </a:ext>
            </a:extLst>
          </p:cNvPr>
          <p:cNvSpPr>
            <a:spLocks noGrp="1"/>
          </p:cNvSpPr>
          <p:nvPr>
            <p:ph type="title"/>
          </p:nvPr>
        </p:nvSpPr>
        <p:spPr/>
        <p:txBody>
          <a:bodyPr anchor="ctr"/>
          <a:lstStyle/>
          <a:p>
            <a:pPr algn="ctr"/>
            <a:r>
              <a:rPr lang="tr-TR" b="1">
                <a:solidFill>
                  <a:schemeClr val="accent4"/>
                </a:solidFill>
              </a:rPr>
              <a:t>Fruıt and Vegetable Market</a:t>
            </a:r>
          </a:p>
        </p:txBody>
      </p:sp>
      <p:sp>
        <p:nvSpPr>
          <p:cNvPr id="3" name="İçerik Yer Tutucusu 2">
            <a:extLst>
              <a:ext uri="{FF2B5EF4-FFF2-40B4-BE49-F238E27FC236}">
                <a16:creationId xmlns:a16="http://schemas.microsoft.com/office/drawing/2014/main" id="{8182C512-402C-E84E-A176-3B914C70CCA1}"/>
              </a:ext>
            </a:extLst>
          </p:cNvPr>
          <p:cNvSpPr>
            <a:spLocks noGrp="1"/>
          </p:cNvSpPr>
          <p:nvPr>
            <p:ph idx="1"/>
          </p:nvPr>
        </p:nvSpPr>
        <p:spPr>
          <a:xfrm>
            <a:off x="2589212" y="2133600"/>
            <a:ext cx="8145049" cy="890305"/>
          </a:xfrm>
        </p:spPr>
        <p:txBody>
          <a:bodyPr>
            <a:normAutofit/>
          </a:bodyPr>
          <a:lstStyle/>
          <a:p>
            <a:r>
              <a:rPr lang="tr-TR" sz="2800" b="1"/>
              <a:t>Where</a:t>
            </a:r>
            <a:r>
              <a:rPr lang="tr-TR" sz="2800" b="1">
                <a:solidFill>
                  <a:schemeClr val="tx1"/>
                </a:solidFill>
              </a:rPr>
              <a:t> various spices and herbs are sold.</a:t>
            </a:r>
          </a:p>
        </p:txBody>
      </p:sp>
      <p:pic>
        <p:nvPicPr>
          <p:cNvPr id="4" name="Resim 4">
            <a:extLst>
              <a:ext uri="{FF2B5EF4-FFF2-40B4-BE49-F238E27FC236}">
                <a16:creationId xmlns:a16="http://schemas.microsoft.com/office/drawing/2014/main" id="{98CEEE8C-065C-F749-87D0-44076A257833}"/>
              </a:ext>
            </a:extLst>
          </p:cNvPr>
          <p:cNvPicPr>
            <a:picLocks noChangeAspect="1"/>
          </p:cNvPicPr>
          <p:nvPr/>
        </p:nvPicPr>
        <p:blipFill>
          <a:blip r:embed="rId2"/>
          <a:stretch>
            <a:fillRect/>
          </a:stretch>
        </p:blipFill>
        <p:spPr>
          <a:xfrm>
            <a:off x="2589212" y="3023905"/>
            <a:ext cx="7739452" cy="3429000"/>
          </a:xfrm>
          <a:prstGeom prst="rect">
            <a:avLst/>
          </a:prstGeom>
        </p:spPr>
      </p:pic>
    </p:spTree>
    <p:extLst>
      <p:ext uri="{BB962C8B-B14F-4D97-AF65-F5344CB8AC3E}">
        <p14:creationId xmlns:p14="http://schemas.microsoft.com/office/powerpoint/2010/main" val="15030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153037-CAF8-3F41-AF32-A51159FEA189}"/>
              </a:ext>
            </a:extLst>
          </p:cNvPr>
          <p:cNvSpPr>
            <a:spLocks noGrp="1"/>
          </p:cNvSpPr>
          <p:nvPr>
            <p:ph type="title"/>
          </p:nvPr>
        </p:nvSpPr>
        <p:spPr/>
        <p:txBody>
          <a:bodyPr/>
          <a:lstStyle/>
          <a:p>
            <a:pPr algn="ctr"/>
            <a:r>
              <a:rPr lang="tr-TR" b="1"/>
              <a:t>Atatürk</a:t>
            </a:r>
            <a:r>
              <a:rPr lang="tr-TR" b="1">
                <a:solidFill>
                  <a:schemeClr val="bg2"/>
                </a:solidFill>
              </a:rPr>
              <a:t> Congress and </a:t>
            </a:r>
            <a:br>
              <a:rPr lang="tr-TR" b="1">
                <a:solidFill>
                  <a:schemeClr val="bg2"/>
                </a:solidFill>
              </a:rPr>
            </a:br>
            <a:r>
              <a:rPr lang="tr-TR" b="1">
                <a:solidFill>
                  <a:schemeClr val="bg2"/>
                </a:solidFill>
              </a:rPr>
              <a:t>Etnography Museum</a:t>
            </a:r>
          </a:p>
        </p:txBody>
      </p:sp>
      <p:sp>
        <p:nvSpPr>
          <p:cNvPr id="3" name="İçerik Yer Tutucusu 2">
            <a:extLst>
              <a:ext uri="{FF2B5EF4-FFF2-40B4-BE49-F238E27FC236}">
                <a16:creationId xmlns:a16="http://schemas.microsoft.com/office/drawing/2014/main" id="{B69404FB-2902-B342-9B7F-4D9E3093F428}"/>
              </a:ext>
            </a:extLst>
          </p:cNvPr>
          <p:cNvSpPr>
            <a:spLocks noGrp="1"/>
          </p:cNvSpPr>
          <p:nvPr>
            <p:ph idx="1"/>
          </p:nvPr>
        </p:nvSpPr>
        <p:spPr>
          <a:xfrm>
            <a:off x="2592925" y="2290218"/>
            <a:ext cx="4009067" cy="3777622"/>
          </a:xfrm>
        </p:spPr>
        <p:txBody>
          <a:bodyPr>
            <a:normAutofit/>
          </a:bodyPr>
          <a:lstStyle/>
          <a:p>
            <a:pPr marL="0" indent="0">
              <a:buNone/>
            </a:pPr>
            <a:r>
              <a:rPr lang="tr-TR" sz="2400" b="1">
                <a:solidFill>
                  <a:schemeClr val="tx1"/>
                </a:solidFill>
              </a:rPr>
              <a:t>The building, which was used by Mustafa Kemal Atatürk in 1919 as the önemli National Fight Headquarters Mustafa, has a very important and exceptional place in our history. </a:t>
            </a:r>
          </a:p>
        </p:txBody>
      </p:sp>
      <p:pic>
        <p:nvPicPr>
          <p:cNvPr id="4" name="Resim 4">
            <a:extLst>
              <a:ext uri="{FF2B5EF4-FFF2-40B4-BE49-F238E27FC236}">
                <a16:creationId xmlns:a16="http://schemas.microsoft.com/office/drawing/2014/main" id="{BDAB0D2B-574A-DC40-B10F-A9AD713F7801}"/>
              </a:ext>
            </a:extLst>
          </p:cNvPr>
          <p:cNvPicPr>
            <a:picLocks noChangeAspect="1"/>
          </p:cNvPicPr>
          <p:nvPr/>
        </p:nvPicPr>
        <p:blipFill>
          <a:blip r:embed="rId2"/>
          <a:stretch>
            <a:fillRect/>
          </a:stretch>
        </p:blipFill>
        <p:spPr>
          <a:xfrm>
            <a:off x="7048768" y="2290218"/>
            <a:ext cx="3410409" cy="3777622"/>
          </a:xfrm>
          <a:prstGeom prst="rect">
            <a:avLst/>
          </a:prstGeom>
        </p:spPr>
      </p:pic>
    </p:spTree>
    <p:extLst>
      <p:ext uri="{BB962C8B-B14F-4D97-AF65-F5344CB8AC3E}">
        <p14:creationId xmlns:p14="http://schemas.microsoft.com/office/powerpoint/2010/main" val="29707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E99BB3-D5F9-D941-9F38-47DBD6792D33}"/>
              </a:ext>
            </a:extLst>
          </p:cNvPr>
          <p:cNvSpPr>
            <a:spLocks noGrp="1"/>
          </p:cNvSpPr>
          <p:nvPr>
            <p:ph type="title"/>
          </p:nvPr>
        </p:nvSpPr>
        <p:spPr>
          <a:xfrm>
            <a:off x="2592925" y="551826"/>
            <a:ext cx="8911687" cy="1280890"/>
          </a:xfrm>
        </p:spPr>
        <p:txBody>
          <a:bodyPr anchor="ctr"/>
          <a:lstStyle/>
          <a:p>
            <a:pPr algn="ctr"/>
            <a:r>
              <a:rPr lang="tr-TR" b="1">
                <a:solidFill>
                  <a:srgbClr val="0070C0"/>
                </a:solidFill>
              </a:rPr>
              <a:t>Atatürk’s Statue in Rebuplıc Square</a:t>
            </a:r>
          </a:p>
        </p:txBody>
      </p:sp>
      <p:sp>
        <p:nvSpPr>
          <p:cNvPr id="3" name="İçerik Yer Tutucusu 2">
            <a:extLst>
              <a:ext uri="{FF2B5EF4-FFF2-40B4-BE49-F238E27FC236}">
                <a16:creationId xmlns:a16="http://schemas.microsoft.com/office/drawing/2014/main" id="{D8524B16-7631-B844-BBD9-38CBDAFAC11A}"/>
              </a:ext>
            </a:extLst>
          </p:cNvPr>
          <p:cNvSpPr>
            <a:spLocks noGrp="1"/>
          </p:cNvSpPr>
          <p:nvPr>
            <p:ph idx="1"/>
          </p:nvPr>
        </p:nvSpPr>
        <p:spPr>
          <a:xfrm>
            <a:off x="7048768" y="2037221"/>
            <a:ext cx="3627262" cy="3777622"/>
          </a:xfrm>
        </p:spPr>
        <p:txBody>
          <a:bodyPr>
            <a:normAutofit/>
          </a:bodyPr>
          <a:lstStyle/>
          <a:p>
            <a:pPr marL="0" indent="0" rtl="0">
              <a:buNone/>
            </a:pPr>
            <a:r>
              <a:rPr lang="tr-TR" sz="2400" b="1" i="0">
                <a:solidFill>
                  <a:schemeClr val="tx1"/>
                </a:solidFill>
                <a:effectLst/>
                <a:latin typeface="Roboto"/>
              </a:rPr>
              <a:t>Atatürk is the founder and first president of the republic of Turkey.</a:t>
            </a:r>
          </a:p>
        </p:txBody>
      </p:sp>
      <p:pic>
        <p:nvPicPr>
          <p:cNvPr id="4" name="Resim 4">
            <a:extLst>
              <a:ext uri="{FF2B5EF4-FFF2-40B4-BE49-F238E27FC236}">
                <a16:creationId xmlns:a16="http://schemas.microsoft.com/office/drawing/2014/main" id="{745C3ADF-5B3A-1345-9663-52C8282804D7}"/>
              </a:ext>
            </a:extLst>
          </p:cNvPr>
          <p:cNvPicPr>
            <a:picLocks noChangeAspect="1"/>
          </p:cNvPicPr>
          <p:nvPr/>
        </p:nvPicPr>
        <p:blipFill>
          <a:blip r:embed="rId2"/>
          <a:stretch>
            <a:fillRect/>
          </a:stretch>
        </p:blipFill>
        <p:spPr>
          <a:xfrm>
            <a:off x="2206018" y="2037221"/>
            <a:ext cx="3889982" cy="3889982"/>
          </a:xfrm>
          <a:prstGeom prst="rect">
            <a:avLst/>
          </a:prstGeom>
        </p:spPr>
      </p:pic>
    </p:spTree>
    <p:extLst>
      <p:ext uri="{BB962C8B-B14F-4D97-AF65-F5344CB8AC3E}">
        <p14:creationId xmlns:p14="http://schemas.microsoft.com/office/powerpoint/2010/main" val="237573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BE7EFE-9A06-0349-8E95-CF556D5E6320}"/>
              </a:ext>
            </a:extLst>
          </p:cNvPr>
          <p:cNvSpPr>
            <a:spLocks noGrp="1"/>
          </p:cNvSpPr>
          <p:nvPr>
            <p:ph type="title"/>
          </p:nvPr>
        </p:nvSpPr>
        <p:spPr/>
        <p:txBody>
          <a:bodyPr anchor="ctr"/>
          <a:lstStyle/>
          <a:p>
            <a:pPr algn="ctr"/>
            <a:r>
              <a:rPr lang="tr-TR" b="1">
                <a:solidFill>
                  <a:srgbClr val="7030A0"/>
                </a:solidFill>
              </a:rPr>
              <a:t>Kale Mosque</a:t>
            </a:r>
          </a:p>
        </p:txBody>
      </p:sp>
      <p:sp>
        <p:nvSpPr>
          <p:cNvPr id="3" name="İçerik Yer Tutucusu 2">
            <a:extLst>
              <a:ext uri="{FF2B5EF4-FFF2-40B4-BE49-F238E27FC236}">
                <a16:creationId xmlns:a16="http://schemas.microsoft.com/office/drawing/2014/main" id="{B4191C85-362E-EA4A-9B9F-55C618DCCB0A}"/>
              </a:ext>
            </a:extLst>
          </p:cNvPr>
          <p:cNvSpPr>
            <a:spLocks noGrp="1"/>
          </p:cNvSpPr>
          <p:nvPr>
            <p:ph idx="1"/>
          </p:nvPr>
        </p:nvSpPr>
        <p:spPr>
          <a:xfrm>
            <a:off x="2288026" y="2133600"/>
            <a:ext cx="8915400" cy="1280890"/>
          </a:xfrm>
        </p:spPr>
        <p:txBody>
          <a:bodyPr>
            <a:normAutofit/>
          </a:bodyPr>
          <a:lstStyle/>
          <a:p>
            <a:r>
              <a:rPr lang="tr-TR" sz="2400" b="1">
                <a:solidFill>
                  <a:schemeClr val="tx1"/>
                </a:solidFill>
              </a:rPr>
              <a:t>3. Murad's vizier was built in 1580 by Sivas Governor Ali Beyoğlu Mahmud Pasha.</a:t>
            </a:r>
          </a:p>
        </p:txBody>
      </p:sp>
      <p:pic>
        <p:nvPicPr>
          <p:cNvPr id="4" name="Resim 4">
            <a:extLst>
              <a:ext uri="{FF2B5EF4-FFF2-40B4-BE49-F238E27FC236}">
                <a16:creationId xmlns:a16="http://schemas.microsoft.com/office/drawing/2014/main" id="{BCEDA6ED-1CD3-8D41-AA0A-1CD4058D05AA}"/>
              </a:ext>
            </a:extLst>
          </p:cNvPr>
          <p:cNvPicPr>
            <a:picLocks noChangeAspect="1"/>
          </p:cNvPicPr>
          <p:nvPr/>
        </p:nvPicPr>
        <p:blipFill>
          <a:blip r:embed="rId2"/>
          <a:stretch>
            <a:fillRect/>
          </a:stretch>
        </p:blipFill>
        <p:spPr>
          <a:xfrm>
            <a:off x="2592925" y="3414490"/>
            <a:ext cx="8128000" cy="2590801"/>
          </a:xfrm>
          <a:prstGeom prst="rect">
            <a:avLst/>
          </a:prstGeom>
        </p:spPr>
      </p:pic>
    </p:spTree>
    <p:extLst>
      <p:ext uri="{BB962C8B-B14F-4D97-AF65-F5344CB8AC3E}">
        <p14:creationId xmlns:p14="http://schemas.microsoft.com/office/powerpoint/2010/main" val="133842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DA9AF-0DF9-0F40-8A26-33923AD1DFCC}"/>
              </a:ext>
            </a:extLst>
          </p:cNvPr>
          <p:cNvSpPr>
            <a:spLocks noGrp="1"/>
          </p:cNvSpPr>
          <p:nvPr>
            <p:ph type="title"/>
          </p:nvPr>
        </p:nvSpPr>
        <p:spPr/>
        <p:txBody>
          <a:bodyPr anchor="ctr"/>
          <a:lstStyle/>
          <a:p>
            <a:pPr algn="ctr"/>
            <a:r>
              <a:rPr lang="tr-TR" b="1">
                <a:solidFill>
                  <a:schemeClr val="accent1">
                    <a:lumMod val="60000"/>
                    <a:lumOff val="40000"/>
                  </a:schemeClr>
                </a:solidFill>
              </a:rPr>
              <a:t>Sivas Republıc City Square</a:t>
            </a:r>
          </a:p>
        </p:txBody>
      </p:sp>
      <p:sp>
        <p:nvSpPr>
          <p:cNvPr id="3" name="İçerik Yer Tutucusu 2">
            <a:extLst>
              <a:ext uri="{FF2B5EF4-FFF2-40B4-BE49-F238E27FC236}">
                <a16:creationId xmlns:a16="http://schemas.microsoft.com/office/drawing/2014/main" id="{1CFDD44F-703F-A34A-BEA9-046BA0746D0F}"/>
              </a:ext>
            </a:extLst>
          </p:cNvPr>
          <p:cNvSpPr>
            <a:spLocks noGrp="1"/>
          </p:cNvSpPr>
          <p:nvPr>
            <p:ph idx="1"/>
          </p:nvPr>
        </p:nvSpPr>
        <p:spPr>
          <a:xfrm>
            <a:off x="1769986" y="2133600"/>
            <a:ext cx="3740737" cy="3777622"/>
          </a:xfrm>
        </p:spPr>
        <p:txBody>
          <a:bodyPr>
            <a:normAutofit/>
          </a:bodyPr>
          <a:lstStyle/>
          <a:p>
            <a:r>
              <a:rPr lang="tr-TR" sz="2800" b="1"/>
              <a:t>It is an old town square with many mosques and madrasah.</a:t>
            </a:r>
          </a:p>
        </p:txBody>
      </p:sp>
      <p:pic>
        <p:nvPicPr>
          <p:cNvPr id="4" name="Resim 4">
            <a:extLst>
              <a:ext uri="{FF2B5EF4-FFF2-40B4-BE49-F238E27FC236}">
                <a16:creationId xmlns:a16="http://schemas.microsoft.com/office/drawing/2014/main" id="{8853A7C1-F6F8-E441-A568-96BED679CF71}"/>
              </a:ext>
            </a:extLst>
          </p:cNvPr>
          <p:cNvPicPr>
            <a:picLocks noChangeAspect="1"/>
          </p:cNvPicPr>
          <p:nvPr/>
        </p:nvPicPr>
        <p:blipFill>
          <a:blip r:embed="rId2"/>
          <a:stretch>
            <a:fillRect/>
          </a:stretch>
        </p:blipFill>
        <p:spPr>
          <a:xfrm>
            <a:off x="6096000" y="2133600"/>
            <a:ext cx="5192443" cy="4004733"/>
          </a:xfrm>
          <a:prstGeom prst="rect">
            <a:avLst/>
          </a:prstGeom>
        </p:spPr>
      </p:pic>
    </p:spTree>
    <p:extLst>
      <p:ext uri="{BB962C8B-B14F-4D97-AF65-F5344CB8AC3E}">
        <p14:creationId xmlns:p14="http://schemas.microsoft.com/office/powerpoint/2010/main" val="146144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DD1AB4-1729-1449-8522-CE28ADAC0C0A}"/>
              </a:ext>
            </a:extLst>
          </p:cNvPr>
          <p:cNvSpPr>
            <a:spLocks noGrp="1"/>
          </p:cNvSpPr>
          <p:nvPr>
            <p:ph type="title"/>
          </p:nvPr>
        </p:nvSpPr>
        <p:spPr/>
        <p:txBody>
          <a:bodyPr anchor="ctr"/>
          <a:lstStyle/>
          <a:p>
            <a:pPr algn="ctr"/>
            <a:r>
              <a:rPr lang="tr-TR" b="1">
                <a:solidFill>
                  <a:srgbClr val="00B050"/>
                </a:solidFill>
              </a:rPr>
              <a:t>Buruciye Madrasah</a:t>
            </a:r>
          </a:p>
        </p:txBody>
      </p:sp>
      <p:sp>
        <p:nvSpPr>
          <p:cNvPr id="3" name="İçerik Yer Tutucusu 2">
            <a:extLst>
              <a:ext uri="{FF2B5EF4-FFF2-40B4-BE49-F238E27FC236}">
                <a16:creationId xmlns:a16="http://schemas.microsoft.com/office/drawing/2014/main" id="{BF209551-09C2-1442-BA31-92BBCA2E68E1}"/>
              </a:ext>
            </a:extLst>
          </p:cNvPr>
          <p:cNvSpPr>
            <a:spLocks noGrp="1"/>
          </p:cNvSpPr>
          <p:nvPr>
            <p:ph idx="1"/>
          </p:nvPr>
        </p:nvSpPr>
        <p:spPr>
          <a:xfrm>
            <a:off x="2215742" y="2193837"/>
            <a:ext cx="3591120" cy="3777622"/>
          </a:xfrm>
        </p:spPr>
        <p:txBody>
          <a:bodyPr>
            <a:normAutofit/>
          </a:bodyPr>
          <a:lstStyle/>
          <a:p>
            <a:r>
              <a:rPr lang="tr-TR" sz="2400" b="1">
                <a:solidFill>
                  <a:schemeClr val="tx1"/>
                </a:solidFill>
              </a:rPr>
              <a:t>Buruciye Madrasah is one of the most famous structures of Sivas and Anatolia with its magnificent crown gate.</a:t>
            </a:r>
          </a:p>
        </p:txBody>
      </p:sp>
      <p:pic>
        <p:nvPicPr>
          <p:cNvPr id="5" name="Resim 5">
            <a:extLst>
              <a:ext uri="{FF2B5EF4-FFF2-40B4-BE49-F238E27FC236}">
                <a16:creationId xmlns:a16="http://schemas.microsoft.com/office/drawing/2014/main" id="{7C144239-E159-AA4D-A921-4B08E029FF0A}"/>
              </a:ext>
            </a:extLst>
          </p:cNvPr>
          <p:cNvPicPr>
            <a:picLocks noChangeAspect="1"/>
          </p:cNvPicPr>
          <p:nvPr/>
        </p:nvPicPr>
        <p:blipFill>
          <a:blip r:embed="rId2"/>
          <a:stretch>
            <a:fillRect/>
          </a:stretch>
        </p:blipFill>
        <p:spPr>
          <a:xfrm>
            <a:off x="6674276" y="2193837"/>
            <a:ext cx="4433455" cy="3777622"/>
          </a:xfrm>
          <a:prstGeom prst="rect">
            <a:avLst/>
          </a:prstGeom>
        </p:spPr>
      </p:pic>
    </p:spTree>
    <p:extLst>
      <p:ext uri="{BB962C8B-B14F-4D97-AF65-F5344CB8AC3E}">
        <p14:creationId xmlns:p14="http://schemas.microsoft.com/office/powerpoint/2010/main" val="77881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411670-C16B-A843-AAFD-4264E2A31144}"/>
              </a:ext>
            </a:extLst>
          </p:cNvPr>
          <p:cNvSpPr>
            <a:spLocks noGrp="1"/>
          </p:cNvSpPr>
          <p:nvPr>
            <p:ph type="title"/>
          </p:nvPr>
        </p:nvSpPr>
        <p:spPr/>
        <p:txBody>
          <a:bodyPr anchor="ctr"/>
          <a:lstStyle/>
          <a:p>
            <a:pPr algn="ctr"/>
            <a:r>
              <a:rPr lang="tr-TR" b="1">
                <a:solidFill>
                  <a:srgbClr val="00B0F0"/>
                </a:solidFill>
              </a:rPr>
              <a:t>Şifaiye Madrasah</a:t>
            </a:r>
          </a:p>
        </p:txBody>
      </p:sp>
      <p:sp>
        <p:nvSpPr>
          <p:cNvPr id="3" name="İçerik Yer Tutucusu 2">
            <a:extLst>
              <a:ext uri="{FF2B5EF4-FFF2-40B4-BE49-F238E27FC236}">
                <a16:creationId xmlns:a16="http://schemas.microsoft.com/office/drawing/2014/main" id="{28D594EB-A466-F942-9C80-5BF9FAE462F4}"/>
              </a:ext>
            </a:extLst>
          </p:cNvPr>
          <p:cNvSpPr>
            <a:spLocks noGrp="1"/>
          </p:cNvSpPr>
          <p:nvPr>
            <p:ph idx="1"/>
          </p:nvPr>
        </p:nvSpPr>
        <p:spPr>
          <a:xfrm>
            <a:off x="1904021" y="1996862"/>
            <a:ext cx="4410345" cy="3777622"/>
          </a:xfrm>
        </p:spPr>
        <p:txBody>
          <a:bodyPr>
            <a:normAutofit/>
          </a:bodyPr>
          <a:lstStyle/>
          <a:p>
            <a:r>
              <a:rPr lang="tr-TR" sz="2400" b="1">
                <a:solidFill>
                  <a:schemeClr val="tx1"/>
                </a:solidFill>
              </a:rPr>
              <a:t>This structure is one of the most important madrasas in which Seljuk period patients are treated and at the same time, medicine is collected.</a:t>
            </a:r>
          </a:p>
        </p:txBody>
      </p:sp>
      <p:pic>
        <p:nvPicPr>
          <p:cNvPr id="5" name="Resim 6">
            <a:extLst>
              <a:ext uri="{FF2B5EF4-FFF2-40B4-BE49-F238E27FC236}">
                <a16:creationId xmlns:a16="http://schemas.microsoft.com/office/drawing/2014/main" id="{E572902E-D5F1-E24E-8668-02751B389120}"/>
              </a:ext>
            </a:extLst>
          </p:cNvPr>
          <p:cNvPicPr>
            <a:picLocks noChangeAspect="1"/>
          </p:cNvPicPr>
          <p:nvPr/>
        </p:nvPicPr>
        <p:blipFill>
          <a:blip r:embed="rId2"/>
          <a:stretch>
            <a:fillRect/>
          </a:stretch>
        </p:blipFill>
        <p:spPr>
          <a:xfrm>
            <a:off x="7457360" y="1972767"/>
            <a:ext cx="4047252" cy="3532909"/>
          </a:xfrm>
          <a:prstGeom prst="rect">
            <a:avLst/>
          </a:prstGeom>
        </p:spPr>
      </p:pic>
    </p:spTree>
    <p:extLst>
      <p:ext uri="{BB962C8B-B14F-4D97-AF65-F5344CB8AC3E}">
        <p14:creationId xmlns:p14="http://schemas.microsoft.com/office/powerpoint/2010/main" val="41320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0782DC-E951-B544-80EA-E332FCACF119}"/>
              </a:ext>
            </a:extLst>
          </p:cNvPr>
          <p:cNvSpPr>
            <a:spLocks noGrp="1"/>
          </p:cNvSpPr>
          <p:nvPr>
            <p:ph type="title"/>
          </p:nvPr>
        </p:nvSpPr>
        <p:spPr/>
        <p:txBody>
          <a:bodyPr anchor="ctr"/>
          <a:lstStyle/>
          <a:p>
            <a:pPr algn="ctr"/>
            <a:r>
              <a:rPr lang="tr-TR" b="1">
                <a:solidFill>
                  <a:srgbClr val="FFFF00"/>
                </a:solidFill>
              </a:rPr>
              <a:t>The Double Minaret Madrasah</a:t>
            </a:r>
          </a:p>
        </p:txBody>
      </p:sp>
      <p:sp>
        <p:nvSpPr>
          <p:cNvPr id="3" name="İçerik Yer Tutucusu 2">
            <a:extLst>
              <a:ext uri="{FF2B5EF4-FFF2-40B4-BE49-F238E27FC236}">
                <a16:creationId xmlns:a16="http://schemas.microsoft.com/office/drawing/2014/main" id="{14FB293C-1C14-4643-8598-DF9578AD3815}"/>
              </a:ext>
            </a:extLst>
          </p:cNvPr>
          <p:cNvSpPr>
            <a:spLocks noGrp="1"/>
          </p:cNvSpPr>
          <p:nvPr>
            <p:ph idx="1"/>
          </p:nvPr>
        </p:nvSpPr>
        <p:spPr>
          <a:xfrm>
            <a:off x="4951494" y="2109505"/>
            <a:ext cx="2891383" cy="4124385"/>
          </a:xfrm>
        </p:spPr>
        <p:txBody>
          <a:bodyPr>
            <a:normAutofit/>
          </a:bodyPr>
          <a:lstStyle/>
          <a:p>
            <a:r>
              <a:rPr lang="tr-TR" sz="2400" b="1"/>
              <a:t>According to the inscription on the door of the crown, it was built in 1271 by the Grand Vizier Shamseddin Cüveyni.</a:t>
            </a:r>
          </a:p>
        </p:txBody>
      </p:sp>
      <p:pic>
        <p:nvPicPr>
          <p:cNvPr id="5" name="Resim 5">
            <a:extLst>
              <a:ext uri="{FF2B5EF4-FFF2-40B4-BE49-F238E27FC236}">
                <a16:creationId xmlns:a16="http://schemas.microsoft.com/office/drawing/2014/main" id="{0C3AE34D-7F6D-8742-83C5-E1FE93C93472}"/>
              </a:ext>
            </a:extLst>
          </p:cNvPr>
          <p:cNvPicPr>
            <a:picLocks noChangeAspect="1"/>
          </p:cNvPicPr>
          <p:nvPr/>
        </p:nvPicPr>
        <p:blipFill>
          <a:blip r:embed="rId2"/>
          <a:stretch>
            <a:fillRect/>
          </a:stretch>
        </p:blipFill>
        <p:spPr>
          <a:xfrm>
            <a:off x="1413935" y="2109504"/>
            <a:ext cx="2891383" cy="4124385"/>
          </a:xfrm>
          <a:prstGeom prst="rect">
            <a:avLst/>
          </a:prstGeom>
        </p:spPr>
      </p:pic>
      <p:pic>
        <p:nvPicPr>
          <p:cNvPr id="7" name="Resim 7">
            <a:extLst>
              <a:ext uri="{FF2B5EF4-FFF2-40B4-BE49-F238E27FC236}">
                <a16:creationId xmlns:a16="http://schemas.microsoft.com/office/drawing/2014/main" id="{E12B34AE-5154-034E-9ADD-D1D0E66111A5}"/>
              </a:ext>
            </a:extLst>
          </p:cNvPr>
          <p:cNvPicPr>
            <a:picLocks noChangeAspect="1"/>
          </p:cNvPicPr>
          <p:nvPr/>
        </p:nvPicPr>
        <p:blipFill>
          <a:blip r:embed="rId3"/>
          <a:stretch>
            <a:fillRect/>
          </a:stretch>
        </p:blipFill>
        <p:spPr>
          <a:xfrm>
            <a:off x="8319276" y="2109504"/>
            <a:ext cx="3185336" cy="4233333"/>
          </a:xfrm>
          <a:prstGeom prst="rect">
            <a:avLst/>
          </a:prstGeom>
        </p:spPr>
      </p:pic>
    </p:spTree>
    <p:extLst>
      <p:ext uri="{BB962C8B-B14F-4D97-AF65-F5344CB8AC3E}">
        <p14:creationId xmlns:p14="http://schemas.microsoft.com/office/powerpoint/2010/main" val="227978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600178-702F-644B-BC44-CD2503E07A57}"/>
              </a:ext>
            </a:extLst>
          </p:cNvPr>
          <p:cNvSpPr>
            <a:spLocks noGrp="1"/>
          </p:cNvSpPr>
          <p:nvPr>
            <p:ph type="title"/>
          </p:nvPr>
        </p:nvSpPr>
        <p:spPr/>
        <p:txBody>
          <a:bodyPr anchor="ctr"/>
          <a:lstStyle/>
          <a:p>
            <a:pPr algn="ctr"/>
            <a:r>
              <a:rPr lang="tr-TR" b="1">
                <a:solidFill>
                  <a:schemeClr val="accent5">
                    <a:lumMod val="75000"/>
                  </a:schemeClr>
                </a:solidFill>
              </a:rPr>
              <a:t>Kurşunlu Turkısh Bath</a:t>
            </a:r>
          </a:p>
        </p:txBody>
      </p:sp>
      <p:sp>
        <p:nvSpPr>
          <p:cNvPr id="3" name="İçerik Yer Tutucusu 2">
            <a:extLst>
              <a:ext uri="{FF2B5EF4-FFF2-40B4-BE49-F238E27FC236}">
                <a16:creationId xmlns:a16="http://schemas.microsoft.com/office/drawing/2014/main" id="{7B327C13-0EFB-ED48-8FB8-44F26E18FE14}"/>
              </a:ext>
            </a:extLst>
          </p:cNvPr>
          <p:cNvSpPr>
            <a:spLocks noGrp="1"/>
          </p:cNvSpPr>
          <p:nvPr>
            <p:ph idx="1"/>
          </p:nvPr>
        </p:nvSpPr>
        <p:spPr>
          <a:xfrm>
            <a:off x="7048768" y="1905000"/>
            <a:ext cx="3928448" cy="3777622"/>
          </a:xfrm>
        </p:spPr>
        <p:txBody>
          <a:bodyPr>
            <a:normAutofit/>
          </a:bodyPr>
          <a:lstStyle/>
          <a:p>
            <a:r>
              <a:rPr lang="tr-TR" sz="2400" b="1"/>
              <a:t>The building, called Kurşunlu Hamam, was built as a double bath in 1576 by Behram Pasha as it was built by pouring lead to iron connections on the body walls. </a:t>
            </a:r>
          </a:p>
        </p:txBody>
      </p:sp>
      <p:pic>
        <p:nvPicPr>
          <p:cNvPr id="6" name="Resim 6">
            <a:extLst>
              <a:ext uri="{FF2B5EF4-FFF2-40B4-BE49-F238E27FC236}">
                <a16:creationId xmlns:a16="http://schemas.microsoft.com/office/drawing/2014/main" id="{B6F97DE0-D79C-0241-BABA-7328D4826990}"/>
              </a:ext>
            </a:extLst>
          </p:cNvPr>
          <p:cNvPicPr>
            <a:picLocks noChangeAspect="1"/>
          </p:cNvPicPr>
          <p:nvPr/>
        </p:nvPicPr>
        <p:blipFill>
          <a:blip r:embed="rId2"/>
          <a:stretch>
            <a:fillRect/>
          </a:stretch>
        </p:blipFill>
        <p:spPr>
          <a:xfrm>
            <a:off x="1306619" y="1905000"/>
            <a:ext cx="5214753" cy="3911065"/>
          </a:xfrm>
          <a:prstGeom prst="rect">
            <a:avLst/>
          </a:prstGeom>
        </p:spPr>
      </p:pic>
    </p:spTree>
    <p:extLst>
      <p:ext uri="{BB962C8B-B14F-4D97-AF65-F5344CB8AC3E}">
        <p14:creationId xmlns:p14="http://schemas.microsoft.com/office/powerpoint/2010/main" val="1205173802"/>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14</Slides>
  <Notes>0</Notes>
  <HiddenSlides>0</HiddenSlide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Kar Payı</vt:lpstr>
      <vt:lpstr>EXPLORE SİVAS</vt:lpstr>
      <vt:lpstr>Atatürk Congress and  Etnography Museum</vt:lpstr>
      <vt:lpstr>Atatürk’s Statue in Rebuplıc Square</vt:lpstr>
      <vt:lpstr>Kale Mosque</vt:lpstr>
      <vt:lpstr>Sivas Republıc City Square</vt:lpstr>
      <vt:lpstr>Buruciye Madrasah</vt:lpstr>
      <vt:lpstr>Şifaiye Madrasah</vt:lpstr>
      <vt:lpstr>The Double Minaret Madrasah</vt:lpstr>
      <vt:lpstr>Kurşunlu Turkısh Bath</vt:lpstr>
      <vt:lpstr>Ahi Emir Ahmet‘s Tomb</vt:lpstr>
      <vt:lpstr>Gök Madrasah</vt:lpstr>
      <vt:lpstr>Abdi Agha Mansion</vt:lpstr>
      <vt:lpstr>Stone Inn</vt:lpstr>
      <vt:lpstr>Fruıt and Vegetable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SİVAS</dc:title>
  <dc:creator>tayfun582000@gmail.com</dc:creator>
  <cp:lastModifiedBy>ebrar sağırlar</cp:lastModifiedBy>
  <cp:revision>15</cp:revision>
  <dcterms:created xsi:type="dcterms:W3CDTF">2019-03-30T04:43:45Z</dcterms:created>
  <dcterms:modified xsi:type="dcterms:W3CDTF">2019-03-30T08:13:13Z</dcterms:modified>
</cp:coreProperties>
</file>