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2" r:id="rId3"/>
    <p:sldId id="264" r:id="rId4"/>
    <p:sldId id="259" r:id="rId5"/>
    <p:sldId id="271" r:id="rId6"/>
    <p:sldId id="260" r:id="rId7"/>
    <p:sldId id="274" r:id="rId8"/>
    <p:sldId id="275" r:id="rId9"/>
    <p:sldId id="265" r:id="rId10"/>
    <p:sldId id="268" r:id="rId11"/>
    <p:sldId id="267" r:id="rId12"/>
    <p:sldId id="269" r:id="rId13"/>
    <p:sldId id="270" r:id="rId14"/>
    <p:sldId id="272" r:id="rId15"/>
    <p:sldId id="273" r:id="rId16"/>
    <p:sldId id="263"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B1E26B9-3E19-4525-82ED-D0CEA9722C0C}" type="datetimeFigureOut">
              <a:rPr lang="tr-TR" smtClean="0"/>
              <a:t>23.01.2020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C094A9-243A-4714-9B56-E7BFDB77806C}" type="slidenum">
              <a:rPr lang="tr-TR" smtClean="0"/>
              <a:t>‹#›</a:t>
            </a:fld>
            <a:endParaRPr lang="tr-TR"/>
          </a:p>
        </p:txBody>
      </p:sp>
    </p:spTree>
    <p:extLst>
      <p:ext uri="{BB962C8B-B14F-4D97-AF65-F5344CB8AC3E}">
        <p14:creationId xmlns:p14="http://schemas.microsoft.com/office/powerpoint/2010/main" val="72327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B1E26B9-3E19-4525-82ED-D0CEA9722C0C}" type="datetimeFigureOut">
              <a:rPr lang="tr-TR" smtClean="0"/>
              <a:t>23.01.2020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C094A9-243A-4714-9B56-E7BFDB77806C}" type="slidenum">
              <a:rPr lang="tr-TR" smtClean="0"/>
              <a:t>‹#›</a:t>
            </a:fld>
            <a:endParaRPr lang="tr-TR"/>
          </a:p>
        </p:txBody>
      </p:sp>
    </p:spTree>
    <p:extLst>
      <p:ext uri="{BB962C8B-B14F-4D97-AF65-F5344CB8AC3E}">
        <p14:creationId xmlns:p14="http://schemas.microsoft.com/office/powerpoint/2010/main" val="11957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B1E26B9-3E19-4525-82ED-D0CEA9722C0C}" type="datetimeFigureOut">
              <a:rPr lang="tr-TR" smtClean="0"/>
              <a:t>23.01.2020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C094A9-243A-4714-9B56-E7BFDB77806C}" type="slidenum">
              <a:rPr lang="tr-TR" smtClean="0"/>
              <a:t>‹#›</a:t>
            </a:fld>
            <a:endParaRPr lang="tr-TR"/>
          </a:p>
        </p:txBody>
      </p:sp>
    </p:spTree>
    <p:extLst>
      <p:ext uri="{BB962C8B-B14F-4D97-AF65-F5344CB8AC3E}">
        <p14:creationId xmlns:p14="http://schemas.microsoft.com/office/powerpoint/2010/main" val="135792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B1E26B9-3E19-4525-82ED-D0CEA9722C0C}" type="datetimeFigureOut">
              <a:rPr lang="tr-TR" smtClean="0"/>
              <a:t>23.01.2020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C094A9-243A-4714-9B56-E7BFDB77806C}" type="slidenum">
              <a:rPr lang="tr-TR" smtClean="0"/>
              <a:t>‹#›</a:t>
            </a:fld>
            <a:endParaRPr lang="tr-TR"/>
          </a:p>
        </p:txBody>
      </p:sp>
    </p:spTree>
    <p:extLst>
      <p:ext uri="{BB962C8B-B14F-4D97-AF65-F5344CB8AC3E}">
        <p14:creationId xmlns:p14="http://schemas.microsoft.com/office/powerpoint/2010/main" val="1426203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B1E26B9-3E19-4525-82ED-D0CEA9722C0C}" type="datetimeFigureOut">
              <a:rPr lang="tr-TR" smtClean="0"/>
              <a:t>23.01.2020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C094A9-243A-4714-9B56-E7BFDB77806C}" type="slidenum">
              <a:rPr lang="tr-TR" smtClean="0"/>
              <a:t>‹#›</a:t>
            </a:fld>
            <a:endParaRPr lang="tr-TR"/>
          </a:p>
        </p:txBody>
      </p:sp>
    </p:spTree>
    <p:extLst>
      <p:ext uri="{BB962C8B-B14F-4D97-AF65-F5344CB8AC3E}">
        <p14:creationId xmlns:p14="http://schemas.microsoft.com/office/powerpoint/2010/main" val="189880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B1E26B9-3E19-4525-82ED-D0CEA9722C0C}" type="datetimeFigureOut">
              <a:rPr lang="tr-TR" smtClean="0"/>
              <a:t>23.01.2020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C094A9-243A-4714-9B56-E7BFDB77806C}" type="slidenum">
              <a:rPr lang="tr-TR" smtClean="0"/>
              <a:t>‹#›</a:t>
            </a:fld>
            <a:endParaRPr lang="tr-TR"/>
          </a:p>
        </p:txBody>
      </p:sp>
    </p:spTree>
    <p:extLst>
      <p:ext uri="{BB962C8B-B14F-4D97-AF65-F5344CB8AC3E}">
        <p14:creationId xmlns:p14="http://schemas.microsoft.com/office/powerpoint/2010/main" val="1091258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B1E26B9-3E19-4525-82ED-D0CEA9722C0C}" type="datetimeFigureOut">
              <a:rPr lang="tr-TR" smtClean="0"/>
              <a:t>23.01.2020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AC094A9-243A-4714-9B56-E7BFDB77806C}" type="slidenum">
              <a:rPr lang="tr-TR" smtClean="0"/>
              <a:t>‹#›</a:t>
            </a:fld>
            <a:endParaRPr lang="tr-TR"/>
          </a:p>
        </p:txBody>
      </p:sp>
    </p:spTree>
    <p:extLst>
      <p:ext uri="{BB962C8B-B14F-4D97-AF65-F5344CB8AC3E}">
        <p14:creationId xmlns:p14="http://schemas.microsoft.com/office/powerpoint/2010/main" val="180105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B1E26B9-3E19-4525-82ED-D0CEA9722C0C}" type="datetimeFigureOut">
              <a:rPr lang="tr-TR" smtClean="0"/>
              <a:t>23.01.2020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AC094A9-243A-4714-9B56-E7BFDB77806C}" type="slidenum">
              <a:rPr lang="tr-TR" smtClean="0"/>
              <a:t>‹#›</a:t>
            </a:fld>
            <a:endParaRPr lang="tr-TR"/>
          </a:p>
        </p:txBody>
      </p:sp>
    </p:spTree>
    <p:extLst>
      <p:ext uri="{BB962C8B-B14F-4D97-AF65-F5344CB8AC3E}">
        <p14:creationId xmlns:p14="http://schemas.microsoft.com/office/powerpoint/2010/main" val="107193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E26B9-3E19-4525-82ED-D0CEA9722C0C}" type="datetimeFigureOut">
              <a:rPr lang="tr-TR" smtClean="0"/>
              <a:t>23.01.2020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AC094A9-243A-4714-9B56-E7BFDB77806C}" type="slidenum">
              <a:rPr lang="tr-TR" smtClean="0"/>
              <a:t>‹#›</a:t>
            </a:fld>
            <a:endParaRPr lang="tr-TR"/>
          </a:p>
        </p:txBody>
      </p:sp>
    </p:spTree>
    <p:extLst>
      <p:ext uri="{BB962C8B-B14F-4D97-AF65-F5344CB8AC3E}">
        <p14:creationId xmlns:p14="http://schemas.microsoft.com/office/powerpoint/2010/main" val="268299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B1E26B9-3E19-4525-82ED-D0CEA9722C0C}" type="datetimeFigureOut">
              <a:rPr lang="tr-TR" smtClean="0"/>
              <a:t>23.01.2020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C094A9-243A-4714-9B56-E7BFDB77806C}" type="slidenum">
              <a:rPr lang="tr-TR" smtClean="0"/>
              <a:t>‹#›</a:t>
            </a:fld>
            <a:endParaRPr lang="tr-TR"/>
          </a:p>
        </p:txBody>
      </p:sp>
    </p:spTree>
    <p:extLst>
      <p:ext uri="{BB962C8B-B14F-4D97-AF65-F5344CB8AC3E}">
        <p14:creationId xmlns:p14="http://schemas.microsoft.com/office/powerpoint/2010/main" val="344051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B1E26B9-3E19-4525-82ED-D0CEA9722C0C}" type="datetimeFigureOut">
              <a:rPr lang="tr-TR" smtClean="0"/>
              <a:t>23.01.2020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C094A9-243A-4714-9B56-E7BFDB77806C}" type="slidenum">
              <a:rPr lang="tr-TR" smtClean="0"/>
              <a:t>‹#›</a:t>
            </a:fld>
            <a:endParaRPr lang="tr-TR"/>
          </a:p>
        </p:txBody>
      </p:sp>
    </p:spTree>
    <p:extLst>
      <p:ext uri="{BB962C8B-B14F-4D97-AF65-F5344CB8AC3E}">
        <p14:creationId xmlns:p14="http://schemas.microsoft.com/office/powerpoint/2010/main" val="91775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E26B9-3E19-4525-82ED-D0CEA9722C0C}" type="datetimeFigureOut">
              <a:rPr lang="tr-TR" smtClean="0"/>
              <a:t>23.01.2020</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094A9-243A-4714-9B56-E7BFDB77806C}" type="slidenum">
              <a:rPr lang="tr-TR" smtClean="0"/>
              <a:t>‹#›</a:t>
            </a:fld>
            <a:endParaRPr lang="tr-TR"/>
          </a:p>
        </p:txBody>
      </p:sp>
    </p:spTree>
    <p:extLst>
      <p:ext uri="{BB962C8B-B14F-4D97-AF65-F5344CB8AC3E}">
        <p14:creationId xmlns:p14="http://schemas.microsoft.com/office/powerpoint/2010/main" val="287456455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ciencedirect.com/science/article/pii/S096085241730987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D2E2D9-05A7-49C6-A997-A0C334457EA4}"/>
              </a:ext>
            </a:extLst>
          </p:cNvPr>
          <p:cNvSpPr>
            <a:spLocks noGrp="1"/>
          </p:cNvSpPr>
          <p:nvPr>
            <p:ph type="title"/>
          </p:nvPr>
        </p:nvSpPr>
        <p:spPr/>
        <p:txBody>
          <a:bodyPr/>
          <a:lstStyle/>
          <a:p>
            <a:pPr algn="ctr"/>
            <a:r>
              <a:rPr lang="tr-TR" b="1" i="1" dirty="0">
                <a:solidFill>
                  <a:srgbClr val="FF0000"/>
                </a:solidFill>
                <a:effectLst>
                  <a:outerShdw blurRad="38100" dist="38100" dir="2700000" algn="tl">
                    <a:srgbClr val="000000">
                      <a:alpha val="43137"/>
                    </a:srgbClr>
                  </a:outerShdw>
                </a:effectLst>
              </a:rPr>
              <a:t>Atık Yönetimi ve Gıda Sorunu</a:t>
            </a:r>
          </a:p>
        </p:txBody>
      </p:sp>
      <p:pic>
        <p:nvPicPr>
          <p:cNvPr id="5" name="İçerik Yer Tutucusu 4">
            <a:extLst>
              <a:ext uri="{FF2B5EF4-FFF2-40B4-BE49-F238E27FC236}">
                <a16:creationId xmlns:a16="http://schemas.microsoft.com/office/drawing/2014/main" id="{DDA26E83-A8BA-4B9E-8A37-0F6234974C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659" y="2034941"/>
            <a:ext cx="5648963" cy="3437392"/>
          </a:xfrm>
        </p:spPr>
      </p:pic>
      <p:pic>
        <p:nvPicPr>
          <p:cNvPr id="4" name="Resim 3">
            <a:extLst>
              <a:ext uri="{FF2B5EF4-FFF2-40B4-BE49-F238E27FC236}">
                <a16:creationId xmlns:a16="http://schemas.microsoft.com/office/drawing/2014/main" id="{0C539C9D-23D4-43B9-9AE1-328701441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34941"/>
            <a:ext cx="5648963" cy="3437392"/>
          </a:xfrm>
          <a:prstGeom prst="rect">
            <a:avLst/>
          </a:prstGeom>
        </p:spPr>
      </p:pic>
    </p:spTree>
    <p:extLst>
      <p:ext uri="{BB962C8B-B14F-4D97-AF65-F5344CB8AC3E}">
        <p14:creationId xmlns:p14="http://schemas.microsoft.com/office/powerpoint/2010/main" val="290622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7FFE40C-8C7F-4E4B-B5C2-998061E26E85}"/>
              </a:ext>
            </a:extLst>
          </p:cNvPr>
          <p:cNvSpPr>
            <a:spLocks noGrp="1"/>
          </p:cNvSpPr>
          <p:nvPr>
            <p:ph idx="1"/>
          </p:nvPr>
        </p:nvSpPr>
        <p:spPr>
          <a:xfrm>
            <a:off x="838200" y="609599"/>
            <a:ext cx="10515600" cy="5767755"/>
          </a:xfrm>
        </p:spPr>
        <p:txBody>
          <a:bodyPr anchor="ctr"/>
          <a:lstStyle/>
          <a:p>
            <a:pPr marL="0" indent="0">
              <a:buNone/>
            </a:pPr>
            <a:r>
              <a:rPr lang="tr-TR" dirty="0">
                <a:solidFill>
                  <a:srgbClr val="00B0F0"/>
                </a:solidFill>
              </a:rPr>
              <a:t>Son yıllarda, Türkiye'deki okullar ve belediyeler, çocukları atık malzemeler kullanarak yaratıcı çözümler bulmaya teşvik eden yarışmaların sayısını artırdı.</a:t>
            </a:r>
          </a:p>
          <a:p>
            <a:pPr marL="0" indent="0">
              <a:buNone/>
            </a:pPr>
            <a:endParaRPr lang="tr-TR" dirty="0">
              <a:solidFill>
                <a:srgbClr val="00B0F0"/>
              </a:solidFill>
            </a:endParaRPr>
          </a:p>
          <a:p>
            <a:pPr marL="0" indent="0">
              <a:buNone/>
            </a:pPr>
            <a:r>
              <a:rPr lang="tr-TR" dirty="0">
                <a:solidFill>
                  <a:srgbClr val="00B0F0"/>
                </a:solidFill>
              </a:rPr>
              <a:t>Bu, geleceği şekillendirecek nesillerin orta yaşlı ve yaşlılardan daha fazla geri dönüşüme eğilimli olmasını sağlayacaktır.</a:t>
            </a:r>
          </a:p>
        </p:txBody>
      </p:sp>
    </p:spTree>
    <p:extLst>
      <p:ext uri="{BB962C8B-B14F-4D97-AF65-F5344CB8AC3E}">
        <p14:creationId xmlns:p14="http://schemas.microsoft.com/office/powerpoint/2010/main" val="2832994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D72AF4EA-42A1-4EB6-888C-71B98BEBA9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3243" y="610149"/>
            <a:ext cx="4665514" cy="5637701"/>
          </a:xfrm>
        </p:spPr>
      </p:pic>
    </p:spTree>
    <p:extLst>
      <p:ext uri="{BB962C8B-B14F-4D97-AF65-F5344CB8AC3E}">
        <p14:creationId xmlns:p14="http://schemas.microsoft.com/office/powerpoint/2010/main" val="4200343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8B5596-89A2-4B73-81F2-CA330FB823FA}"/>
              </a:ext>
            </a:extLst>
          </p:cNvPr>
          <p:cNvSpPr>
            <a:spLocks noGrp="1"/>
          </p:cNvSpPr>
          <p:nvPr>
            <p:ph type="title"/>
          </p:nvPr>
        </p:nvSpPr>
        <p:spPr/>
        <p:txBody>
          <a:bodyPr/>
          <a:lstStyle/>
          <a:p>
            <a:pPr algn="ctr"/>
            <a:r>
              <a:rPr lang="tr-TR" b="1" i="1" dirty="0">
                <a:solidFill>
                  <a:srgbClr val="FF0000"/>
                </a:solidFill>
                <a:effectLst>
                  <a:outerShdw blurRad="38100" dist="38100" dir="2700000" algn="tl">
                    <a:srgbClr val="000000">
                      <a:alpha val="43137"/>
                    </a:srgbClr>
                  </a:outerShdw>
                </a:effectLst>
              </a:rPr>
              <a:t>Sıfır Atık Projesi Ne Kadar Kapsamlı?</a:t>
            </a:r>
          </a:p>
        </p:txBody>
      </p:sp>
      <p:sp>
        <p:nvSpPr>
          <p:cNvPr id="3" name="İçerik Yer Tutucusu 2">
            <a:extLst>
              <a:ext uri="{FF2B5EF4-FFF2-40B4-BE49-F238E27FC236}">
                <a16:creationId xmlns:a16="http://schemas.microsoft.com/office/drawing/2014/main" id="{6C89653D-8BE9-4737-9FD3-E2F32C6282F6}"/>
              </a:ext>
            </a:extLst>
          </p:cNvPr>
          <p:cNvSpPr>
            <a:spLocks noGrp="1"/>
          </p:cNvSpPr>
          <p:nvPr>
            <p:ph idx="1"/>
          </p:nvPr>
        </p:nvSpPr>
        <p:spPr/>
        <p:txBody>
          <a:bodyPr>
            <a:normAutofit lnSpcReduction="10000"/>
          </a:bodyPr>
          <a:lstStyle/>
          <a:p>
            <a:pPr marL="0" indent="0">
              <a:buNone/>
            </a:pPr>
            <a:r>
              <a:rPr lang="tr-TR" dirty="0">
                <a:solidFill>
                  <a:srgbClr val="00B0F0"/>
                </a:solidFill>
              </a:rPr>
              <a:t>Avrupa Birliği ülkelerinde geri dönüşüm oranı Türkiye'de% 13 iken% 46'dır. Proje, 2023 yılına kadar Türkiye'de bu oranı% 35'e çıkarmayı hedefliyor.</a:t>
            </a:r>
          </a:p>
          <a:p>
            <a:pPr marL="0" indent="0">
              <a:buNone/>
            </a:pPr>
            <a:endParaRPr lang="tr-TR" dirty="0">
              <a:solidFill>
                <a:srgbClr val="00B0F0"/>
              </a:solidFill>
            </a:endParaRPr>
          </a:p>
          <a:p>
            <a:pPr marL="0" indent="0">
              <a:buNone/>
            </a:pPr>
            <a:r>
              <a:rPr lang="tr-TR" dirty="0">
                <a:solidFill>
                  <a:srgbClr val="00B0F0"/>
                </a:solidFill>
              </a:rPr>
              <a:t>Mayıs 2019 itibarıyla Türkiye'deki 18.750 kamu kurumu, atıklarını kaynağında ayırarak sıfır atık projesine dahil edilmeye başlanmıştır.</a:t>
            </a:r>
          </a:p>
          <a:p>
            <a:pPr marL="0" indent="0">
              <a:buNone/>
            </a:pPr>
            <a:endParaRPr lang="tr-TR" dirty="0">
              <a:solidFill>
                <a:srgbClr val="00B0F0"/>
              </a:solidFill>
            </a:endParaRPr>
          </a:p>
          <a:p>
            <a:pPr marL="0" indent="0">
              <a:buNone/>
            </a:pPr>
            <a:r>
              <a:rPr lang="tr-TR" dirty="0">
                <a:solidFill>
                  <a:srgbClr val="00B0F0"/>
                </a:solidFill>
              </a:rPr>
              <a:t>Sıfır atık projesinde başarı elde etmek ve atık geri dönüşüm oranını artırmak için evsel atıklar da kaynağında ayrılmalı ve bu sistemle toplanmalıdır.</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2183627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0F5412EB-AFBF-451D-8EBE-66FEF55A12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3152" y="1547052"/>
            <a:ext cx="7165696" cy="3763896"/>
          </a:xfrm>
        </p:spPr>
      </p:pic>
    </p:spTree>
    <p:extLst>
      <p:ext uri="{BB962C8B-B14F-4D97-AF65-F5344CB8AC3E}">
        <p14:creationId xmlns:p14="http://schemas.microsoft.com/office/powerpoint/2010/main" val="376065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87F78A31-0E62-4CBE-8D71-272C48088C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4689" y="685177"/>
            <a:ext cx="4562621" cy="5487646"/>
          </a:xfrm>
        </p:spPr>
      </p:pic>
    </p:spTree>
    <p:extLst>
      <p:ext uri="{BB962C8B-B14F-4D97-AF65-F5344CB8AC3E}">
        <p14:creationId xmlns:p14="http://schemas.microsoft.com/office/powerpoint/2010/main" val="48747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63A191E4-3633-4E31-8396-616B657FC6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3489" y="685800"/>
            <a:ext cx="8525022" cy="5486399"/>
          </a:xfrm>
        </p:spPr>
      </p:pic>
    </p:spTree>
    <p:extLst>
      <p:ext uri="{BB962C8B-B14F-4D97-AF65-F5344CB8AC3E}">
        <p14:creationId xmlns:p14="http://schemas.microsoft.com/office/powerpoint/2010/main" val="187586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72B89C-CE59-478E-8105-445283535873}"/>
              </a:ext>
            </a:extLst>
          </p:cNvPr>
          <p:cNvSpPr>
            <a:spLocks noGrp="1"/>
          </p:cNvSpPr>
          <p:nvPr>
            <p:ph type="title"/>
          </p:nvPr>
        </p:nvSpPr>
        <p:spPr/>
        <p:txBody>
          <a:bodyPr/>
          <a:lstStyle/>
          <a:p>
            <a:r>
              <a:rPr lang="tr-TR" dirty="0">
                <a:solidFill>
                  <a:srgbClr val="FF0000"/>
                </a:solidFill>
              </a:rPr>
              <a:t>Kaynakça</a:t>
            </a:r>
          </a:p>
        </p:txBody>
      </p:sp>
      <p:sp>
        <p:nvSpPr>
          <p:cNvPr id="3" name="İçerik Yer Tutucusu 2">
            <a:extLst>
              <a:ext uri="{FF2B5EF4-FFF2-40B4-BE49-F238E27FC236}">
                <a16:creationId xmlns:a16="http://schemas.microsoft.com/office/drawing/2014/main" id="{66184082-FDC2-4894-9C3C-7A09E3DEFAF2}"/>
              </a:ext>
            </a:extLst>
          </p:cNvPr>
          <p:cNvSpPr>
            <a:spLocks noGrp="1"/>
          </p:cNvSpPr>
          <p:nvPr>
            <p:ph idx="1"/>
          </p:nvPr>
        </p:nvSpPr>
        <p:spPr>
          <a:xfrm>
            <a:off x="838200" y="1690688"/>
            <a:ext cx="10515600" cy="4351338"/>
          </a:xfrm>
        </p:spPr>
        <p:txBody>
          <a:bodyPr/>
          <a:lstStyle/>
          <a:p>
            <a:pPr marL="0" indent="0">
              <a:buNone/>
            </a:pPr>
            <a:r>
              <a:rPr lang="tr-TR" dirty="0">
                <a:solidFill>
                  <a:srgbClr val="00B0F0"/>
                </a:solidFill>
              </a:rPr>
              <a:t>Metinler:</a:t>
            </a:r>
          </a:p>
          <a:p>
            <a:r>
              <a:rPr lang="tr-TR" dirty="0">
                <a:solidFill>
                  <a:srgbClr val="00B0F0"/>
                </a:solidFill>
                <a:hlinkClick r:id="rId2">
                  <a:extLst>
                    <a:ext uri="{A12FA001-AC4F-418D-AE19-62706E023703}">
                      <ahyp:hlinkClr xmlns:ahyp="http://schemas.microsoft.com/office/drawing/2018/hyperlinkcolor" val="tx"/>
                    </a:ext>
                  </a:extLst>
                </a:hlinkClick>
              </a:rPr>
              <a:t>https://www.sciencedirect.com/science/article/pii/S0960852417309872</a:t>
            </a:r>
            <a:endParaRPr lang="tr-TR" dirty="0">
              <a:solidFill>
                <a:srgbClr val="00B0F0"/>
              </a:solidFill>
            </a:endParaRPr>
          </a:p>
          <a:p>
            <a:r>
              <a:rPr lang="tr-TR" dirty="0">
                <a:solidFill>
                  <a:srgbClr val="00B0F0"/>
                </a:solidFill>
              </a:rPr>
              <a:t>https://www.aa.com.tr/en/economy/zero-waste-project-turkey-s-role-in-waste-cycle/1521262</a:t>
            </a:r>
          </a:p>
        </p:txBody>
      </p:sp>
    </p:spTree>
    <p:extLst>
      <p:ext uri="{BB962C8B-B14F-4D97-AF65-F5344CB8AC3E}">
        <p14:creationId xmlns:p14="http://schemas.microsoft.com/office/powerpoint/2010/main" val="3986299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a:extLst>
              <a:ext uri="{FF2B5EF4-FFF2-40B4-BE49-F238E27FC236}">
                <a16:creationId xmlns:a16="http://schemas.microsoft.com/office/drawing/2014/main" id="{E6B6DDD1-9DF7-47C9-B896-B3AF81BC89B5}"/>
              </a:ext>
            </a:extLst>
          </p:cNvPr>
          <p:cNvSpPr>
            <a:spLocks noGrp="1"/>
          </p:cNvSpPr>
          <p:nvPr>
            <p:ph idx="1"/>
          </p:nvPr>
        </p:nvSpPr>
        <p:spPr>
          <a:xfrm>
            <a:off x="473026" y="626181"/>
            <a:ext cx="11245948" cy="5605637"/>
          </a:xfrm>
          <a:prstGeom prst="rect">
            <a:avLst/>
          </a:prstGeom>
        </p:spPr>
        <p:txBody>
          <a:bodyPr wrap="square" anchor="ctr">
            <a:spAutoFit/>
          </a:bodyPr>
          <a:lstStyle/>
          <a:p>
            <a:pPr marL="0" indent="0" algn="ctr">
              <a:buNone/>
            </a:pPr>
            <a:r>
              <a:rPr lang="tr-TR" sz="3600" dirty="0" err="1">
                <a:solidFill>
                  <a:srgbClr val="00B0F0"/>
                </a:solidFill>
              </a:rPr>
              <a:t>Thanks</a:t>
            </a:r>
            <a:r>
              <a:rPr lang="tr-TR" sz="3600" dirty="0">
                <a:solidFill>
                  <a:srgbClr val="00B0F0"/>
                </a:solidFill>
              </a:rPr>
              <a:t> </a:t>
            </a:r>
            <a:r>
              <a:rPr lang="tr-TR" sz="3600" dirty="0" err="1">
                <a:solidFill>
                  <a:srgbClr val="00B0F0"/>
                </a:solidFill>
              </a:rPr>
              <a:t>for</a:t>
            </a:r>
            <a:r>
              <a:rPr lang="tr-TR" sz="3600" dirty="0">
                <a:solidFill>
                  <a:srgbClr val="00B0F0"/>
                </a:solidFill>
              </a:rPr>
              <a:t> </a:t>
            </a:r>
            <a:r>
              <a:rPr lang="tr-TR" sz="3600" dirty="0" err="1">
                <a:solidFill>
                  <a:srgbClr val="00B0F0"/>
                </a:solidFill>
              </a:rPr>
              <a:t>listening</a:t>
            </a:r>
            <a:endParaRPr lang="tr-TR" sz="3600" dirty="0">
              <a:solidFill>
                <a:srgbClr val="00B0F0"/>
              </a:solidFill>
            </a:endParaRPr>
          </a:p>
          <a:p>
            <a:pPr marL="0" indent="0" algn="ctr">
              <a:buNone/>
            </a:pPr>
            <a:endParaRPr lang="tr-TR" sz="3600" dirty="0">
              <a:solidFill>
                <a:srgbClr val="00B0F0"/>
              </a:solidFill>
            </a:endParaRPr>
          </a:p>
          <a:p>
            <a:pPr marL="0" indent="0" algn="ctr">
              <a:buNone/>
            </a:pPr>
            <a:r>
              <a:rPr lang="tr-TR" sz="3600" dirty="0">
                <a:solidFill>
                  <a:srgbClr val="00B0F0"/>
                </a:solidFill>
              </a:rPr>
              <a:t>Dinlediğiniz için teşekkürler</a:t>
            </a:r>
          </a:p>
          <a:p>
            <a:pPr marL="0" indent="0" algn="ctr">
              <a:buNone/>
            </a:pPr>
            <a:endParaRPr lang="tr-TR" sz="3600" dirty="0">
              <a:solidFill>
                <a:srgbClr val="00B0F0"/>
              </a:solidFill>
            </a:endParaRPr>
          </a:p>
          <a:p>
            <a:pPr marL="0" indent="0" algn="ctr">
              <a:buNone/>
            </a:pPr>
            <a:r>
              <a:rPr lang="tr-TR" sz="3600" dirty="0" err="1">
                <a:solidFill>
                  <a:srgbClr val="00B0F0"/>
                </a:solidFill>
              </a:rPr>
              <a:t>Hvala</a:t>
            </a:r>
            <a:r>
              <a:rPr lang="tr-TR" sz="3600" dirty="0">
                <a:solidFill>
                  <a:srgbClr val="00B0F0"/>
                </a:solidFill>
              </a:rPr>
              <a:t> </a:t>
            </a:r>
            <a:r>
              <a:rPr lang="tr-TR" sz="3600" dirty="0" err="1">
                <a:solidFill>
                  <a:srgbClr val="00B0F0"/>
                </a:solidFill>
              </a:rPr>
              <a:t>za</a:t>
            </a:r>
            <a:r>
              <a:rPr lang="tr-TR" sz="3600" dirty="0">
                <a:solidFill>
                  <a:srgbClr val="00B0F0"/>
                </a:solidFill>
              </a:rPr>
              <a:t> </a:t>
            </a:r>
            <a:r>
              <a:rPr lang="tr-TR" sz="3600" dirty="0" err="1">
                <a:solidFill>
                  <a:srgbClr val="00B0F0"/>
                </a:solidFill>
              </a:rPr>
              <a:t>slušanje</a:t>
            </a:r>
            <a:endParaRPr lang="tr-TR" sz="3600" dirty="0">
              <a:solidFill>
                <a:srgbClr val="00B0F0"/>
              </a:solidFill>
            </a:endParaRPr>
          </a:p>
          <a:p>
            <a:pPr marL="0" indent="0" algn="ctr">
              <a:buNone/>
            </a:pPr>
            <a:endParaRPr lang="tr-TR" sz="3600" dirty="0">
              <a:solidFill>
                <a:srgbClr val="00B0F0"/>
              </a:solidFill>
            </a:endParaRPr>
          </a:p>
          <a:p>
            <a:pPr marL="0" indent="0" algn="ctr">
              <a:buNone/>
            </a:pPr>
            <a:r>
              <a:rPr lang="el-GR" sz="3600" dirty="0">
                <a:solidFill>
                  <a:srgbClr val="00B0F0"/>
                </a:solidFill>
              </a:rPr>
              <a:t>ευχαριστώ που άκουσες</a:t>
            </a:r>
          </a:p>
          <a:p>
            <a:pPr marL="0" indent="0" algn="ctr">
              <a:buNone/>
            </a:pPr>
            <a:endParaRPr lang="el-GR" sz="3600" dirty="0">
              <a:solidFill>
                <a:srgbClr val="00B0F0"/>
              </a:solidFill>
            </a:endParaRPr>
          </a:p>
          <a:p>
            <a:pPr marL="0" indent="0" algn="ctr">
              <a:buNone/>
            </a:pPr>
            <a:r>
              <a:rPr lang="tr-TR" sz="3600" dirty="0" err="1">
                <a:solidFill>
                  <a:srgbClr val="00B0F0"/>
                </a:solidFill>
              </a:rPr>
              <a:t>Köszönöm</a:t>
            </a:r>
            <a:r>
              <a:rPr lang="tr-TR" sz="3600" dirty="0">
                <a:solidFill>
                  <a:srgbClr val="00B0F0"/>
                </a:solidFill>
              </a:rPr>
              <a:t>, </a:t>
            </a:r>
            <a:r>
              <a:rPr lang="tr-TR" sz="3600" dirty="0" err="1">
                <a:solidFill>
                  <a:srgbClr val="00B0F0"/>
                </a:solidFill>
              </a:rPr>
              <a:t>hogy</a:t>
            </a:r>
            <a:r>
              <a:rPr lang="tr-TR" sz="3600" dirty="0">
                <a:solidFill>
                  <a:srgbClr val="00B0F0"/>
                </a:solidFill>
              </a:rPr>
              <a:t> </a:t>
            </a:r>
            <a:r>
              <a:rPr lang="tr-TR" sz="3600" dirty="0" err="1">
                <a:solidFill>
                  <a:srgbClr val="00B0F0"/>
                </a:solidFill>
              </a:rPr>
              <a:t>meghallgattak</a:t>
            </a:r>
            <a:endParaRPr lang="tr-TR" sz="3600" dirty="0">
              <a:solidFill>
                <a:srgbClr val="00B0F0"/>
              </a:solidFill>
            </a:endParaRPr>
          </a:p>
        </p:txBody>
      </p:sp>
      <p:pic>
        <p:nvPicPr>
          <p:cNvPr id="10" name="Resim 9">
            <a:extLst>
              <a:ext uri="{FF2B5EF4-FFF2-40B4-BE49-F238E27FC236}">
                <a16:creationId xmlns:a16="http://schemas.microsoft.com/office/drawing/2014/main" id="{AB41A491-D55B-423D-AFDD-BCCE247F3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164" y="1505243"/>
            <a:ext cx="1947019" cy="1297688"/>
          </a:xfrm>
          <a:prstGeom prst="rect">
            <a:avLst/>
          </a:prstGeom>
        </p:spPr>
      </p:pic>
      <p:pic>
        <p:nvPicPr>
          <p:cNvPr id="12" name="Resim 11">
            <a:extLst>
              <a:ext uri="{FF2B5EF4-FFF2-40B4-BE49-F238E27FC236}">
                <a16:creationId xmlns:a16="http://schemas.microsoft.com/office/drawing/2014/main" id="{76CF04A6-8E86-4AC8-A8D5-7916AC4B9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164" y="5286050"/>
            <a:ext cx="1689442" cy="1012590"/>
          </a:xfrm>
          <a:prstGeom prst="rect">
            <a:avLst/>
          </a:prstGeom>
        </p:spPr>
      </p:pic>
      <p:pic>
        <p:nvPicPr>
          <p:cNvPr id="14" name="Resim 13">
            <a:extLst>
              <a:ext uri="{FF2B5EF4-FFF2-40B4-BE49-F238E27FC236}">
                <a16:creationId xmlns:a16="http://schemas.microsoft.com/office/drawing/2014/main" id="{2AA3FC26-0689-42E8-BD13-14ED913BD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1675" y="4055069"/>
            <a:ext cx="1689442" cy="1012590"/>
          </a:xfrm>
          <a:prstGeom prst="rect">
            <a:avLst/>
          </a:prstGeom>
        </p:spPr>
      </p:pic>
      <p:pic>
        <p:nvPicPr>
          <p:cNvPr id="18" name="Resim 17">
            <a:extLst>
              <a:ext uri="{FF2B5EF4-FFF2-40B4-BE49-F238E27FC236}">
                <a16:creationId xmlns:a16="http://schemas.microsoft.com/office/drawing/2014/main" id="{DF654452-11DF-4C6F-BC73-8A0C9750E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7436" y="274262"/>
            <a:ext cx="1689442" cy="1012590"/>
          </a:xfrm>
          <a:prstGeom prst="rect">
            <a:avLst/>
          </a:prstGeom>
        </p:spPr>
      </p:pic>
      <p:pic>
        <p:nvPicPr>
          <p:cNvPr id="24" name="Resim 23">
            <a:extLst>
              <a:ext uri="{FF2B5EF4-FFF2-40B4-BE49-F238E27FC236}">
                <a16:creationId xmlns:a16="http://schemas.microsoft.com/office/drawing/2014/main" id="{6D7FA483-F7DD-4E25-88AE-D3190C38C8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1863" y="2890910"/>
            <a:ext cx="1678232" cy="1012590"/>
          </a:xfrm>
          <a:prstGeom prst="rect">
            <a:avLst/>
          </a:prstGeom>
        </p:spPr>
      </p:pic>
    </p:spTree>
    <p:extLst>
      <p:ext uri="{BB962C8B-B14F-4D97-AF65-F5344CB8AC3E}">
        <p14:creationId xmlns:p14="http://schemas.microsoft.com/office/powerpoint/2010/main" val="289508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3644BD-CB81-418A-B250-D8703919D925}"/>
              </a:ext>
            </a:extLst>
          </p:cNvPr>
          <p:cNvSpPr>
            <a:spLocks noGrp="1"/>
          </p:cNvSpPr>
          <p:nvPr>
            <p:ph type="title"/>
          </p:nvPr>
        </p:nvSpPr>
        <p:spPr>
          <a:xfrm>
            <a:off x="838200" y="225083"/>
            <a:ext cx="10515600" cy="970671"/>
          </a:xfrm>
        </p:spPr>
        <p:txBody>
          <a:bodyPr/>
          <a:lstStyle/>
          <a:p>
            <a:pPr algn="ctr"/>
            <a:r>
              <a:rPr lang="tr-TR" b="1" i="1" dirty="0">
                <a:solidFill>
                  <a:srgbClr val="FF0000"/>
                </a:solidFill>
                <a:effectLst>
                  <a:outerShdw blurRad="38100" dist="38100" dir="2700000" algn="tl">
                    <a:srgbClr val="000000">
                      <a:alpha val="43137"/>
                    </a:srgbClr>
                  </a:outerShdw>
                </a:effectLst>
              </a:rPr>
              <a:t>Türkiye’de Gıda Kaybı ve Atık Yönetimi</a:t>
            </a:r>
          </a:p>
        </p:txBody>
      </p:sp>
      <p:sp>
        <p:nvSpPr>
          <p:cNvPr id="3" name="İçerik Yer Tutucusu 2">
            <a:extLst>
              <a:ext uri="{FF2B5EF4-FFF2-40B4-BE49-F238E27FC236}">
                <a16:creationId xmlns:a16="http://schemas.microsoft.com/office/drawing/2014/main" id="{98CE80BE-115E-4027-A087-DF0350F9AD6F}"/>
              </a:ext>
            </a:extLst>
          </p:cNvPr>
          <p:cNvSpPr>
            <a:spLocks noGrp="1"/>
          </p:cNvSpPr>
          <p:nvPr>
            <p:ph idx="1"/>
          </p:nvPr>
        </p:nvSpPr>
        <p:spPr>
          <a:xfrm>
            <a:off x="838200" y="1420837"/>
            <a:ext cx="10515600" cy="5072038"/>
          </a:xfrm>
        </p:spPr>
        <p:txBody>
          <a:bodyPr>
            <a:normAutofit fontScale="77500" lnSpcReduction="20000"/>
          </a:bodyPr>
          <a:lstStyle/>
          <a:p>
            <a:pPr marL="0" indent="0">
              <a:buNone/>
            </a:pPr>
            <a:r>
              <a:rPr lang="tr-TR" dirty="0">
                <a:solidFill>
                  <a:srgbClr val="00B0F0"/>
                </a:solidFill>
              </a:rPr>
              <a:t>Türkiye önemli bir meyve, sebze, fındık, buğday ve süt üreticisidir.</a:t>
            </a:r>
          </a:p>
          <a:p>
            <a:pPr marL="0" indent="0">
              <a:buNone/>
            </a:pPr>
            <a:endParaRPr lang="tr-TR" dirty="0">
              <a:solidFill>
                <a:srgbClr val="00B0F0"/>
              </a:solidFill>
            </a:endParaRPr>
          </a:p>
          <a:p>
            <a:pPr marL="0" indent="0">
              <a:buNone/>
            </a:pPr>
            <a:endParaRPr lang="tr-TR" dirty="0">
              <a:solidFill>
                <a:srgbClr val="00B0F0"/>
              </a:solidFill>
            </a:endParaRPr>
          </a:p>
          <a:p>
            <a:pPr marL="0" indent="0">
              <a:buNone/>
            </a:pPr>
            <a:r>
              <a:rPr lang="tr-TR" dirty="0">
                <a:solidFill>
                  <a:srgbClr val="00B0F0"/>
                </a:solidFill>
              </a:rPr>
              <a:t>Toplam yenilebilir gıda kaybı ve atıkları 26.04  milyon  ton / yıl olarak hesaplanmıştır .</a:t>
            </a:r>
          </a:p>
          <a:p>
            <a:pPr marL="0" indent="0">
              <a:buNone/>
            </a:pPr>
            <a:endParaRPr lang="tr-TR" dirty="0">
              <a:solidFill>
                <a:srgbClr val="00B0F0"/>
              </a:solidFill>
            </a:endParaRPr>
          </a:p>
          <a:p>
            <a:pPr marL="0" indent="0">
              <a:buNone/>
            </a:pPr>
            <a:endParaRPr lang="tr-TR" dirty="0">
              <a:solidFill>
                <a:srgbClr val="00B0F0"/>
              </a:solidFill>
            </a:endParaRPr>
          </a:p>
          <a:p>
            <a:pPr marL="0" indent="0">
              <a:buNone/>
            </a:pPr>
            <a:r>
              <a:rPr lang="tr-TR" dirty="0">
                <a:solidFill>
                  <a:srgbClr val="00B0F0"/>
                </a:solidFill>
              </a:rPr>
              <a:t>2016 yılında ithal edilen hayvan yemi 9,15  milyon  tondur.</a:t>
            </a:r>
          </a:p>
          <a:p>
            <a:pPr marL="0" indent="0">
              <a:buNone/>
            </a:pPr>
            <a:endParaRPr lang="tr-TR" dirty="0">
              <a:solidFill>
                <a:srgbClr val="00B0F0"/>
              </a:solidFill>
            </a:endParaRPr>
          </a:p>
          <a:p>
            <a:pPr marL="0" indent="0">
              <a:buNone/>
            </a:pPr>
            <a:endParaRPr lang="tr-TR" dirty="0">
              <a:solidFill>
                <a:srgbClr val="00B0F0"/>
              </a:solidFill>
            </a:endParaRPr>
          </a:p>
          <a:p>
            <a:pPr marL="0" indent="0">
              <a:buNone/>
            </a:pPr>
            <a:r>
              <a:rPr lang="tr-TR" dirty="0">
                <a:solidFill>
                  <a:srgbClr val="00B0F0"/>
                </a:solidFill>
              </a:rPr>
              <a:t>Organik artıkların biyogaz dönüşümü, Türkiye'nin enerji ihtiyacının% 6'sını karşılayabilir.</a:t>
            </a:r>
          </a:p>
          <a:p>
            <a:pPr marL="0" indent="0">
              <a:buNone/>
            </a:pPr>
            <a:endParaRPr lang="tr-TR" dirty="0">
              <a:solidFill>
                <a:srgbClr val="00B0F0"/>
              </a:solidFill>
            </a:endParaRPr>
          </a:p>
          <a:p>
            <a:pPr marL="0" indent="0">
              <a:buNone/>
            </a:pPr>
            <a:endParaRPr lang="tr-TR" dirty="0">
              <a:solidFill>
                <a:srgbClr val="00B0F0"/>
              </a:solidFill>
            </a:endParaRPr>
          </a:p>
          <a:p>
            <a:pPr marL="0" indent="0">
              <a:buNone/>
            </a:pPr>
            <a:r>
              <a:rPr lang="tr-TR" dirty="0">
                <a:solidFill>
                  <a:srgbClr val="00B0F0"/>
                </a:solidFill>
              </a:rPr>
              <a:t>Gıda kayıpları ve üretilen atıklar değerli bir kaynak olarak kullanılabilir.</a:t>
            </a:r>
          </a:p>
        </p:txBody>
      </p:sp>
    </p:spTree>
    <p:extLst>
      <p:ext uri="{BB962C8B-B14F-4D97-AF65-F5344CB8AC3E}">
        <p14:creationId xmlns:p14="http://schemas.microsoft.com/office/powerpoint/2010/main" val="199659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A5E5B33-7DEB-4221-BEFE-AFF978F2A857}"/>
              </a:ext>
            </a:extLst>
          </p:cNvPr>
          <p:cNvSpPr>
            <a:spLocks noGrp="1"/>
          </p:cNvSpPr>
          <p:nvPr>
            <p:ph idx="1"/>
          </p:nvPr>
        </p:nvSpPr>
        <p:spPr>
          <a:xfrm>
            <a:off x="838200" y="621872"/>
            <a:ext cx="10515600" cy="5614255"/>
          </a:xfrm>
        </p:spPr>
        <p:txBody>
          <a:bodyPr/>
          <a:lstStyle/>
          <a:p>
            <a:pPr marL="0" indent="0">
              <a:buNone/>
            </a:pPr>
            <a:r>
              <a:rPr lang="tr-TR" dirty="0">
                <a:solidFill>
                  <a:srgbClr val="00B0F0"/>
                </a:solidFill>
              </a:rPr>
              <a:t>Gıda atıkları, düzgün yönetilmezlerse çevresel ve ekonomik bir sorun olabilir, ancak bir kaynak olarak kabul edilirse bir ülkenin çeşitli taleplerini karşılayabilir. Bu raporun amacı, Türkiye'deki mevcut saha durumunu gözden geçirmek ve gıda atığının bir kaynak olarak potansiyelini belirlemektir. Gıda kaybı ve atıkları (GKA), gıda tedarik zinciri (GTZ) boyunca incelenmiş ve FAO modeli kullanılarak </a:t>
            </a:r>
            <a:r>
              <a:rPr lang="tr-TR" dirty="0" err="1">
                <a:solidFill>
                  <a:srgbClr val="00B0F0"/>
                </a:solidFill>
              </a:rPr>
              <a:t>nicelendirilmiştir</a:t>
            </a:r>
            <a:r>
              <a:rPr lang="tr-TR" dirty="0">
                <a:solidFill>
                  <a:srgbClr val="00B0F0"/>
                </a:solidFill>
              </a:rPr>
              <a:t>. Yenilebilir </a:t>
            </a:r>
            <a:r>
              <a:rPr lang="tr-TR" dirty="0" err="1">
                <a:solidFill>
                  <a:srgbClr val="00B0F0"/>
                </a:solidFill>
              </a:rPr>
              <a:t>GKA’nın</a:t>
            </a:r>
            <a:r>
              <a:rPr lang="tr-TR" dirty="0">
                <a:solidFill>
                  <a:srgbClr val="00B0F0"/>
                </a:solidFill>
              </a:rPr>
              <a:t> yaklaşık 26  milyon  ton / yıl olduğu tahmin edilmektedir . Biyolojik olarak parçalanabilen atık miktarı, Türkiye'de evsel atıklarla ilgili atık istatistiklerine ve araştırmalarına dayanılarak tahmin edilmiştir. Biyolojik olarak parçalanabilir atıkların toplam miktarı yaklaşık 20  milyon  ton / yıl, 8.6  milyondan fazla olduğu tespit edildi. Bu atığın ton / yılı </a:t>
            </a:r>
            <a:r>
              <a:rPr lang="tr-TR" dirty="0" err="1">
                <a:solidFill>
                  <a:srgbClr val="00B0F0"/>
                </a:solidFill>
              </a:rPr>
              <a:t>GTZ'deki</a:t>
            </a:r>
            <a:r>
              <a:rPr lang="tr-TR" dirty="0">
                <a:solidFill>
                  <a:srgbClr val="00B0F0"/>
                </a:solidFill>
              </a:rPr>
              <a:t> dağıtım ve tüketimden kaynaklanan </a:t>
            </a:r>
            <a:r>
              <a:rPr lang="tr-TR" dirty="0" err="1">
                <a:solidFill>
                  <a:srgbClr val="00B0F0"/>
                </a:solidFill>
              </a:rPr>
              <a:t>GKA'dir</a:t>
            </a:r>
            <a:r>
              <a:rPr lang="tr-TR" dirty="0">
                <a:solidFill>
                  <a:srgbClr val="00B0F0"/>
                </a:solidFill>
              </a:rPr>
              <a:t>.</a:t>
            </a:r>
          </a:p>
        </p:txBody>
      </p:sp>
    </p:spTree>
    <p:extLst>
      <p:ext uri="{BB962C8B-B14F-4D97-AF65-F5344CB8AC3E}">
        <p14:creationId xmlns:p14="http://schemas.microsoft.com/office/powerpoint/2010/main" val="100889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43690F73-35F1-404A-BDA7-2FEF2F330F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7250" y="1403350"/>
            <a:ext cx="5397500" cy="4051300"/>
          </a:xfrm>
        </p:spPr>
      </p:pic>
    </p:spTree>
    <p:extLst>
      <p:ext uri="{BB962C8B-B14F-4D97-AF65-F5344CB8AC3E}">
        <p14:creationId xmlns:p14="http://schemas.microsoft.com/office/powerpoint/2010/main" val="409403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B7947C33-0380-44DF-AD33-9AEC7E3396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6573" y="648561"/>
            <a:ext cx="7058853" cy="5560878"/>
          </a:xfrm>
        </p:spPr>
      </p:pic>
    </p:spTree>
    <p:extLst>
      <p:ext uri="{BB962C8B-B14F-4D97-AF65-F5344CB8AC3E}">
        <p14:creationId xmlns:p14="http://schemas.microsoft.com/office/powerpoint/2010/main" val="245136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58656E36-380C-4EC2-9CCB-1EFFF7504F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044" y="1253331"/>
            <a:ext cx="6521911" cy="4351338"/>
          </a:xfrm>
        </p:spPr>
      </p:pic>
    </p:spTree>
    <p:extLst>
      <p:ext uri="{BB962C8B-B14F-4D97-AF65-F5344CB8AC3E}">
        <p14:creationId xmlns:p14="http://schemas.microsoft.com/office/powerpoint/2010/main" val="27482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3D1DCF0-3066-4D60-936F-6B7E4FD41D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2857" y="1253331"/>
            <a:ext cx="6306286" cy="4351338"/>
          </a:xfrm>
        </p:spPr>
      </p:pic>
    </p:spTree>
    <p:extLst>
      <p:ext uri="{BB962C8B-B14F-4D97-AF65-F5344CB8AC3E}">
        <p14:creationId xmlns:p14="http://schemas.microsoft.com/office/powerpoint/2010/main" val="332021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1B12BB80-1298-4131-B964-799DB726B1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8555" y="721555"/>
            <a:ext cx="5414889" cy="5414889"/>
          </a:xfrm>
        </p:spPr>
      </p:pic>
    </p:spTree>
    <p:extLst>
      <p:ext uri="{BB962C8B-B14F-4D97-AF65-F5344CB8AC3E}">
        <p14:creationId xmlns:p14="http://schemas.microsoft.com/office/powerpoint/2010/main" val="698662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CE192F-8BE7-45CF-978E-DD91BF8880EB}"/>
              </a:ext>
            </a:extLst>
          </p:cNvPr>
          <p:cNvSpPr>
            <a:spLocks noGrp="1"/>
          </p:cNvSpPr>
          <p:nvPr>
            <p:ph type="title"/>
          </p:nvPr>
        </p:nvSpPr>
        <p:spPr/>
        <p:txBody>
          <a:bodyPr/>
          <a:lstStyle/>
          <a:p>
            <a:pPr algn="ctr"/>
            <a:r>
              <a:rPr lang="tr-TR" b="1" i="1" dirty="0">
                <a:solidFill>
                  <a:srgbClr val="FF0000"/>
                </a:solidFill>
                <a:effectLst>
                  <a:outerShdw blurRad="38100" dist="38100" dir="2700000" algn="tl">
                    <a:srgbClr val="000000">
                      <a:alpha val="43137"/>
                    </a:srgbClr>
                  </a:outerShdw>
                </a:effectLst>
              </a:rPr>
              <a:t>Sıfır Atık Projesi</a:t>
            </a:r>
          </a:p>
        </p:txBody>
      </p:sp>
      <p:sp>
        <p:nvSpPr>
          <p:cNvPr id="3" name="İçerik Yer Tutucusu 2">
            <a:extLst>
              <a:ext uri="{FF2B5EF4-FFF2-40B4-BE49-F238E27FC236}">
                <a16:creationId xmlns:a16="http://schemas.microsoft.com/office/drawing/2014/main" id="{162DD3C7-92CB-4DDA-B740-DF0F413D9E33}"/>
              </a:ext>
            </a:extLst>
          </p:cNvPr>
          <p:cNvSpPr>
            <a:spLocks noGrp="1"/>
          </p:cNvSpPr>
          <p:nvPr>
            <p:ph idx="1"/>
          </p:nvPr>
        </p:nvSpPr>
        <p:spPr/>
        <p:txBody>
          <a:bodyPr/>
          <a:lstStyle/>
          <a:p>
            <a:pPr marL="0" indent="0">
              <a:buNone/>
            </a:pPr>
            <a:r>
              <a:rPr lang="tr-TR" dirty="0">
                <a:solidFill>
                  <a:srgbClr val="00B0F0"/>
                </a:solidFill>
              </a:rPr>
              <a:t>Emine Erdoğan'ın öncülüğünde Türkiye'nin sıfır atık projesi, geri dönüştürülemez atık miktarını azaltmayı amaçlıyor. Proje ayrıca Ekonomik İşbirliği ve Kalkınma Örgütü'nün Çevresel Performans İncelemesinde de listelenmiştir.</a:t>
            </a:r>
          </a:p>
          <a:p>
            <a:pPr marL="0" indent="0">
              <a:buNone/>
            </a:pPr>
            <a:endParaRPr lang="tr-TR" dirty="0">
              <a:solidFill>
                <a:srgbClr val="00B0F0"/>
              </a:solidFill>
            </a:endParaRPr>
          </a:p>
          <a:p>
            <a:pPr marL="0" indent="0">
              <a:buNone/>
            </a:pPr>
            <a:r>
              <a:rPr lang="tr-TR" dirty="0">
                <a:solidFill>
                  <a:srgbClr val="00B0F0"/>
                </a:solidFill>
              </a:rPr>
              <a:t>Evde bir günün sonunda hiçbir atık üretilmezse, buna “kırmızı elma” denir - başarılması zor bir hedef. Bununla birlikte, bu amaç için çaba, insanları mümkün olduğunca az atık üretmeye itecek ve tek kullanımlık eşyaları geri dönüştürmek için yöntemler geliştirecektir.</a:t>
            </a:r>
          </a:p>
        </p:txBody>
      </p:sp>
    </p:spTree>
    <p:extLst>
      <p:ext uri="{BB962C8B-B14F-4D97-AF65-F5344CB8AC3E}">
        <p14:creationId xmlns:p14="http://schemas.microsoft.com/office/powerpoint/2010/main" val="3986738450"/>
      </p:ext>
    </p:extLst>
  </p:cSld>
  <p:clrMapOvr>
    <a:masterClrMapping/>
  </p:clrMapOvr>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437</Words>
  <Application>Microsoft Office PowerPoint</Application>
  <PresentationFormat>Geniş ekran</PresentationFormat>
  <Paragraphs>42</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Calibri Light</vt:lpstr>
      <vt:lpstr>Office Theme</vt:lpstr>
      <vt:lpstr>Atık Yönetimi ve Gıda Sorunu</vt:lpstr>
      <vt:lpstr>Türkiye’de Gıda Kaybı ve Atık Yönetimi</vt:lpstr>
      <vt:lpstr>PowerPoint Sunusu</vt:lpstr>
      <vt:lpstr>PowerPoint Sunusu</vt:lpstr>
      <vt:lpstr>PowerPoint Sunusu</vt:lpstr>
      <vt:lpstr>PowerPoint Sunusu</vt:lpstr>
      <vt:lpstr>PowerPoint Sunusu</vt:lpstr>
      <vt:lpstr>PowerPoint Sunusu</vt:lpstr>
      <vt:lpstr>Sıfır Atık Projesi</vt:lpstr>
      <vt:lpstr>PowerPoint Sunusu</vt:lpstr>
      <vt:lpstr>PowerPoint Sunusu</vt:lpstr>
      <vt:lpstr>Sıfır Atık Projesi Ne Kadar Kapsamlı?</vt:lpstr>
      <vt:lpstr>PowerPoint Sunusu</vt:lpstr>
      <vt:lpstr>PowerPoint Sunusu</vt:lpstr>
      <vt:lpstr>PowerPoint Sunusu</vt:lpstr>
      <vt:lpstr>Kaynakça</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Gıda Sorunu ve Atık Yönetimi</dc:title>
  <dc:creator>xl</dc:creator>
  <cp:lastModifiedBy>xl</cp:lastModifiedBy>
  <cp:revision>13</cp:revision>
  <dcterms:created xsi:type="dcterms:W3CDTF">2020-01-16T15:11:25Z</dcterms:created>
  <dcterms:modified xsi:type="dcterms:W3CDTF">2020-01-23T02:15:30Z</dcterms:modified>
</cp:coreProperties>
</file>