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6"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3" r:id="rId16"/>
    <p:sldId id="274" r:id="rId17"/>
    <p:sldId id="275" r:id="rId18"/>
    <p:sldId id="276" r:id="rId19"/>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4" d="100"/>
          <a:sy n="74" d="100"/>
        </p:scale>
        <p:origin x="552"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tr-TR"/>
              <a:t>Asıl başlık stili için tıklatın</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lvl1pPr algn="l">
              <a:defRPr/>
            </a:lvl1pPr>
          </a:lstStyle>
          <a:p>
            <a:fld id="{2F253E02-A9C4-4356-8E0D-EDD3D17BEC4B}" type="datetimeFigureOut">
              <a:rPr lang="tr-TR" smtClean="0"/>
              <a:t>30.01.2020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4CA4891-1176-4E39-A040-1AF9E06B997A}" type="slidenum">
              <a:rPr lang="tr-TR" smtClean="0"/>
              <a:t>‹#›</a:t>
            </a:fld>
            <a:endParaRPr lang="tr-TR"/>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28082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2F253E02-A9C4-4356-8E0D-EDD3D17BEC4B}" type="datetimeFigureOut">
              <a:rPr lang="tr-TR" smtClean="0"/>
              <a:t>30.01.2020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4CA4891-1176-4E39-A040-1AF9E06B997A}" type="slidenum">
              <a:rPr lang="tr-TR" smtClean="0"/>
              <a:t>‹#›</a:t>
            </a:fld>
            <a:endParaRPr lang="tr-TR"/>
          </a:p>
        </p:txBody>
      </p:sp>
    </p:spTree>
    <p:extLst>
      <p:ext uri="{BB962C8B-B14F-4D97-AF65-F5344CB8AC3E}">
        <p14:creationId xmlns:p14="http://schemas.microsoft.com/office/powerpoint/2010/main" val="18102992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tr-TR"/>
              <a:t>Asıl başlık stili için tıklatın</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2F253E02-A9C4-4356-8E0D-EDD3D17BEC4B}" type="datetimeFigureOut">
              <a:rPr lang="tr-TR" smtClean="0"/>
              <a:t>30.01.2020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4CA4891-1176-4E39-A040-1AF9E06B997A}" type="slidenum">
              <a:rPr lang="tr-TR" smtClean="0"/>
              <a:t>‹#›</a:t>
            </a:fld>
            <a:endParaRPr lang="tr-TR"/>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7502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2F253E02-A9C4-4356-8E0D-EDD3D17BEC4B}" type="datetimeFigureOut">
              <a:rPr lang="tr-TR" smtClean="0"/>
              <a:t>30.01.2020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4CA4891-1176-4E39-A040-1AF9E06B997A}" type="slidenum">
              <a:rPr lang="tr-TR" smtClean="0"/>
              <a:t>‹#›</a:t>
            </a:fld>
            <a:endParaRPr lang="tr-TR"/>
          </a:p>
        </p:txBody>
      </p:sp>
    </p:spTree>
    <p:extLst>
      <p:ext uri="{BB962C8B-B14F-4D97-AF65-F5344CB8AC3E}">
        <p14:creationId xmlns:p14="http://schemas.microsoft.com/office/powerpoint/2010/main" val="1003536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tr-TR"/>
              <a:t>Asıl başlık stili için tıklatın</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2F253E02-A9C4-4356-8E0D-EDD3D17BEC4B}" type="datetimeFigureOut">
              <a:rPr lang="tr-TR" smtClean="0"/>
              <a:t>30.01.2020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4CA4891-1176-4E39-A040-1AF9E06B997A}" type="slidenum">
              <a:rPr lang="tr-TR" smtClean="0"/>
              <a:t>‹#›</a:t>
            </a:fld>
            <a:endParaRPr lang="tr-TR"/>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7258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tr-TR"/>
              <a:t>Asıl başlık stili için tıklatın</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2F253E02-A9C4-4356-8E0D-EDD3D17BEC4B}" type="datetimeFigureOut">
              <a:rPr lang="tr-TR" smtClean="0"/>
              <a:t>30.01.2020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4CA4891-1176-4E39-A040-1AF9E06B997A}" type="slidenum">
              <a:rPr lang="tr-TR" smtClean="0"/>
              <a:t>‹#›</a:t>
            </a:fld>
            <a:endParaRPr lang="tr-TR"/>
          </a:p>
        </p:txBody>
      </p:sp>
    </p:spTree>
    <p:extLst>
      <p:ext uri="{BB962C8B-B14F-4D97-AF65-F5344CB8AC3E}">
        <p14:creationId xmlns:p14="http://schemas.microsoft.com/office/powerpoint/2010/main" val="1170875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a:t>Asıl başlık stili için tıklatın</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1024128" y="2967788"/>
            <a:ext cx="4754880" cy="3341572"/>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tr-TR"/>
              <a:t>Asıl metin stillerini düzenle</a:t>
            </a:r>
          </a:p>
        </p:txBody>
      </p:sp>
      <p:sp>
        <p:nvSpPr>
          <p:cNvPr id="6" name="Content Placeholder 5"/>
          <p:cNvSpPr>
            <a:spLocks noGrp="1"/>
          </p:cNvSpPr>
          <p:nvPr>
            <p:ph sz="quarter" idx="4"/>
          </p:nvPr>
        </p:nvSpPr>
        <p:spPr>
          <a:xfrm>
            <a:off x="5990888" y="2967788"/>
            <a:ext cx="4754880" cy="3341572"/>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2F253E02-A9C4-4356-8E0D-EDD3D17BEC4B}" type="datetimeFigureOut">
              <a:rPr lang="tr-TR" smtClean="0"/>
              <a:t>30.01.2020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A4CA4891-1176-4E39-A040-1AF9E06B997A}" type="slidenum">
              <a:rPr lang="tr-TR" smtClean="0"/>
              <a:t>‹#›</a:t>
            </a:fld>
            <a:endParaRPr lang="tr-TR"/>
          </a:p>
        </p:txBody>
      </p:sp>
    </p:spTree>
    <p:extLst>
      <p:ext uri="{BB962C8B-B14F-4D97-AF65-F5344CB8AC3E}">
        <p14:creationId xmlns:p14="http://schemas.microsoft.com/office/powerpoint/2010/main" val="2941449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2F253E02-A9C4-4356-8E0D-EDD3D17BEC4B}" type="datetimeFigureOut">
              <a:rPr lang="tr-TR" smtClean="0"/>
              <a:t>30.01.2020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A4CA4891-1176-4E39-A040-1AF9E06B997A}" type="slidenum">
              <a:rPr lang="tr-TR" smtClean="0"/>
              <a:t>‹#›</a:t>
            </a:fld>
            <a:endParaRPr lang="tr-TR"/>
          </a:p>
        </p:txBody>
      </p:sp>
    </p:spTree>
    <p:extLst>
      <p:ext uri="{BB962C8B-B14F-4D97-AF65-F5344CB8AC3E}">
        <p14:creationId xmlns:p14="http://schemas.microsoft.com/office/powerpoint/2010/main" val="1984751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253E02-A9C4-4356-8E0D-EDD3D17BEC4B}" type="datetimeFigureOut">
              <a:rPr lang="tr-TR" smtClean="0"/>
              <a:t>30.01.2020</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A4CA4891-1176-4E39-A040-1AF9E06B997A}" type="slidenum">
              <a:rPr lang="tr-TR" smtClean="0"/>
              <a:t>‹#›</a:t>
            </a:fld>
            <a:endParaRPr lang="tr-TR"/>
          </a:p>
        </p:txBody>
      </p:sp>
    </p:spTree>
    <p:extLst>
      <p:ext uri="{BB962C8B-B14F-4D97-AF65-F5344CB8AC3E}">
        <p14:creationId xmlns:p14="http://schemas.microsoft.com/office/powerpoint/2010/main" val="1304060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tr-TR"/>
              <a:t>Asıl başlık stili için tıklatın</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2F253E02-A9C4-4356-8E0D-EDD3D17BEC4B}" type="datetimeFigureOut">
              <a:rPr lang="tr-TR" smtClean="0"/>
              <a:t>30.01.2020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4CA4891-1176-4E39-A040-1AF9E06B997A}" type="slidenum">
              <a:rPr lang="tr-TR" smtClean="0"/>
              <a:t>‹#›</a:t>
            </a:fld>
            <a:endParaRPr lang="tr-TR"/>
          </a:p>
        </p:txBody>
      </p:sp>
    </p:spTree>
    <p:extLst>
      <p:ext uri="{BB962C8B-B14F-4D97-AF65-F5344CB8AC3E}">
        <p14:creationId xmlns:p14="http://schemas.microsoft.com/office/powerpoint/2010/main" val="10974063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Date Placeholder 4"/>
          <p:cNvSpPr>
            <a:spLocks noGrp="1"/>
          </p:cNvSpPr>
          <p:nvPr>
            <p:ph type="dt" sz="half" idx="10"/>
          </p:nvPr>
        </p:nvSpPr>
        <p:spPr/>
        <p:txBody>
          <a:bodyPr/>
          <a:lstStyle/>
          <a:p>
            <a:fld id="{2F253E02-A9C4-4356-8E0D-EDD3D17BEC4B}" type="datetimeFigureOut">
              <a:rPr lang="tr-TR" smtClean="0"/>
              <a:t>30.01.2020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4CA4891-1176-4E39-A040-1AF9E06B997A}" type="slidenum">
              <a:rPr lang="tr-TR" smtClean="0"/>
              <a:t>‹#›</a:t>
            </a:fld>
            <a:endParaRPr lang="tr-TR"/>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77642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tr-TR"/>
              <a:t>Asıl başlık stili için tıklatın</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2F253E02-A9C4-4356-8E0D-EDD3D17BEC4B}" type="datetimeFigureOut">
              <a:rPr lang="tr-TR" smtClean="0"/>
              <a:t>30.01.2020</a:t>
            </a:fld>
            <a:endParaRPr lang="tr-TR"/>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tr-T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A4CA4891-1176-4E39-A040-1AF9E06B997A}" type="slidenum">
              <a:rPr lang="tr-TR" smtClean="0"/>
              <a:t>‹#›</a:t>
            </a:fld>
            <a:endParaRPr lang="tr-TR"/>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0119994"/>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dirty="0"/>
              <a:t>TÜRKİYE CUMHURİYETİ EKONOMİK KRİZLERİ </a:t>
            </a:r>
          </a:p>
        </p:txBody>
      </p:sp>
      <p:sp>
        <p:nvSpPr>
          <p:cNvPr id="3" name="Alt Başlık 2"/>
          <p:cNvSpPr>
            <a:spLocks noGrp="1"/>
          </p:cNvSpPr>
          <p:nvPr>
            <p:ph type="subTitle" idx="1"/>
          </p:nvPr>
        </p:nvSpPr>
        <p:spPr/>
        <p:txBody>
          <a:bodyPr>
            <a:normAutofit fontScale="92500" lnSpcReduction="20000"/>
          </a:bodyPr>
          <a:lstStyle/>
          <a:p>
            <a:pPr marL="285750" indent="-285750">
              <a:buFont typeface="Arial" panose="020B0604020202020204" pitchFamily="34" charset="0"/>
              <a:buChar char="•"/>
            </a:pPr>
            <a:r>
              <a:rPr lang="tr-TR" dirty="0"/>
              <a:t>Ekonomik Nedir?</a:t>
            </a:r>
          </a:p>
          <a:p>
            <a:pPr marL="285750" indent="-285750">
              <a:buFont typeface="Arial" panose="020B0604020202020204" pitchFamily="34" charset="0"/>
              <a:buChar char="•"/>
            </a:pPr>
            <a:r>
              <a:rPr lang="tr-TR" dirty="0"/>
              <a:t>Ekonomik Krizin Nedenleri?</a:t>
            </a:r>
          </a:p>
          <a:p>
            <a:pPr marL="285750" indent="-285750">
              <a:buFont typeface="Arial" panose="020B0604020202020204" pitchFamily="34" charset="0"/>
              <a:buChar char="•"/>
            </a:pPr>
            <a:r>
              <a:rPr lang="tr-TR" dirty="0"/>
              <a:t>Krize Karşı Alınabilecek Önlemler</a:t>
            </a:r>
          </a:p>
          <a:p>
            <a:pPr marL="285750" indent="-285750">
              <a:buFont typeface="Arial" panose="020B0604020202020204" pitchFamily="34" charset="0"/>
              <a:buChar char="•"/>
            </a:pPr>
            <a:r>
              <a:rPr lang="tr-TR" dirty="0"/>
              <a:t>Türkiye Cumhuriyeti Ekonomik Krizleri</a:t>
            </a:r>
          </a:p>
          <a:p>
            <a:pPr marL="285750" indent="-285750">
              <a:buFont typeface="Arial" panose="020B0604020202020204" pitchFamily="34" charset="0"/>
              <a:buChar char="•"/>
            </a:pPr>
            <a:endParaRPr lang="tr-TR" dirty="0"/>
          </a:p>
        </p:txBody>
      </p:sp>
    </p:spTree>
    <p:extLst>
      <p:ext uri="{BB962C8B-B14F-4D97-AF65-F5344CB8AC3E}">
        <p14:creationId xmlns:p14="http://schemas.microsoft.com/office/powerpoint/2010/main" val="23216717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24128" y="429491"/>
            <a:ext cx="10627545" cy="5879869"/>
          </a:xfrm>
        </p:spPr>
        <p:txBody>
          <a:bodyPr>
            <a:normAutofit fontScale="32500" lnSpcReduction="20000"/>
          </a:bodyPr>
          <a:lstStyle/>
          <a:p>
            <a:pPr marL="0" indent="0">
              <a:buNone/>
            </a:pPr>
            <a:r>
              <a:rPr lang="tr-TR" sz="8600" dirty="0"/>
              <a:t>TÜRKİYE CUMHURİYETİ KURULUŞ DÖNEMİ ALINAN ÖNLEMLER</a:t>
            </a:r>
          </a:p>
          <a:p>
            <a:pPr marL="0" indent="0">
              <a:buNone/>
            </a:pPr>
            <a:r>
              <a:rPr lang="tr-TR" sz="5500" dirty="0"/>
              <a:t>Emekle ve özveriyle kurulmuş bir ekonomi diğer tarım ülkeleri ekonomileri gibi çökmüştü . Bir an önce bu hal düzeltilmeliydi . Başbakan İnönü, halkı yerli malı kullanmaya çağırıyordu. Cumhurbaşkanı Atatürk de, İnönü’ye destek veriyordu . Ülkede ekonomik sıkıntıyla doğan bir ekonomik kenetlenme vardı</a:t>
            </a:r>
          </a:p>
          <a:p>
            <a:pPr marL="0" indent="0">
              <a:buNone/>
            </a:pPr>
            <a:r>
              <a:rPr lang="tr-TR" sz="5500" dirty="0"/>
              <a:t>.Hükümet bu durumu değerlendirerek T.B.M.M Başkanı Kazım Özalp Başkanlığında “Milli İktisat ve Tasarruf Cemiyeti’ni kurdu . Bu cemiyetin temel amacı halkı tasarrufa, yerli malı kullanmaya teşvik etmek ve yerli malı üretimini, kalitesini artırmaktı . Bu amaçla 12-18 Aralık tarihleri “Yerli Malı Haftası” olarak kabul edildi.</a:t>
            </a:r>
          </a:p>
          <a:p>
            <a:pPr marL="0" indent="0">
              <a:buNone/>
            </a:pPr>
            <a:r>
              <a:rPr lang="tr-TR" sz="5500" dirty="0"/>
              <a:t>Ülkede art arda “Atatürk’ün öncülük ettiği Sanayi ve Ziraat kongreleri düzenlendi. Tasarruf önlemleri had safhadaydı ancak devlet gelirleri hala çok azdı . Bunun için 30 Kasım 1930’da “İktisadi Buhran Vergisi Kanunu” kabul edildi.</a:t>
            </a:r>
          </a:p>
          <a:p>
            <a:pPr marL="0" indent="0">
              <a:buNone/>
            </a:pPr>
            <a:r>
              <a:rPr lang="tr-TR" sz="5500" dirty="0"/>
              <a:t>Ekonomik Krizin aşılmasında Atatürk’ün işlevi büyük olmuştur . Atatürk ülkedeki ekonomik ve toplumsal durumu iyiye götürmek için her alanda Devletçi bir yapıyı benimseyerek bu yönde kanunlar çıkmasını sağlamıştır . Bu dönemde , azınlıkların denetiminde olunan Osmanlı Bankasının elindeki yetkiler alınarak bir Merkez Bankası kurulmuş ve ülkenin çıkarları garanti altına alınmıştır.15 milyon sermayeyle kurulan Merkez Bankası’na (11 Haziran 1930, 1715 sayılı Kanun) banknot basma yetkisi de verilmiştir.</a:t>
            </a:r>
          </a:p>
          <a:p>
            <a:pPr marL="0" indent="0">
              <a:buNone/>
            </a:pPr>
            <a:r>
              <a:rPr lang="tr-TR" sz="5500" dirty="0"/>
              <a:t>Yine bu dönemde Kalkınma Bankası niteliğinde SÜMERBANK 3 Haziran 1933-2262 Sayılı Kanun ile kurulmuştur . Bu dönemde ihracat ve ithalatı düzenleyen ve bazı ürünlerde tek elde toplayan kanunlar çıkartılmıştır . Ülkede yerli sermayedarların az sayıda olmaları ve özel teşebbüslerde yetersiz kalmaları nedeniyle devlet öncülüğünde büyük sanayi yatırımları dışarıdan büyük krediler almadan, devlet sermayesiyle kurulmuş ve ülkede toparlanma amaçlanmıştır . Ülke bu eylem ve kararlarla 1929 ekonomik buhranından arınabilmiştir.</a:t>
            </a:r>
          </a:p>
          <a:p>
            <a:pPr marL="0" indent="0">
              <a:buNone/>
            </a:pPr>
            <a:r>
              <a:rPr lang="tr-TR" sz="5500" dirty="0"/>
              <a:t>Ayrıca; TL’yi koruma çabaları, bütçeyi denkleştirme politikaları, yabancı devletlerle ekonomik ilişkilerin ülkenin ekonomik çıkarlarını korumaya yönelik olması ve yerli kaynaklarla kalkınma politikası bu krizin atlatılmasında etkili olmuştur.</a:t>
            </a:r>
          </a:p>
        </p:txBody>
      </p:sp>
    </p:spTree>
    <p:extLst>
      <p:ext uri="{BB962C8B-B14F-4D97-AF65-F5344CB8AC3E}">
        <p14:creationId xmlns:p14="http://schemas.microsoft.com/office/powerpoint/2010/main" val="8874255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1946-1954 ve 1958 Krizi</a:t>
            </a:r>
          </a:p>
        </p:txBody>
      </p:sp>
      <p:sp>
        <p:nvSpPr>
          <p:cNvPr id="3" name="İçerik Yer Tutucusu 2"/>
          <p:cNvSpPr>
            <a:spLocks noGrp="1"/>
          </p:cNvSpPr>
          <p:nvPr>
            <p:ph idx="1"/>
          </p:nvPr>
        </p:nvSpPr>
        <p:spPr/>
        <p:txBody>
          <a:bodyPr/>
          <a:lstStyle/>
          <a:p>
            <a:r>
              <a:rPr lang="tr-TR" dirty="0"/>
              <a:t>1929 Krizinin ardından Türkiye’ de ardı ardına üç büyük ekonomik kriz yaşandı. Bu makale de 1946, 1954 ve 1958 krizleri sebep-sonuç ilişkisi göz önüne alınarak incelenmiş ve krizlerden kurtulmak için izlenen yollar ve kullanılan argümanlar detaylarıyla anlatılmıştır.</a:t>
            </a:r>
          </a:p>
          <a:p>
            <a:endParaRPr lang="tr-TR" dirty="0"/>
          </a:p>
          <a:p>
            <a:r>
              <a:rPr lang="tr-TR" dirty="0"/>
              <a:t>2.Dünya Savaşı 1945 yılında bitmişti . Türkiye 1946 yılına kadar Atatürk’ün devletçilik politikasıyla başarıyla ekonomisini kalkındırmıştı. 1954′ de dünya da Kore savaşı bitmişti. Ülkede ise iklim şartları tarımı elverişsiz hale getiriyordu. 1950’lerdeki liberalizm politikaları ve dışarıdan sermaye ithalini amaçlamış serbestleşme programı Türkiye’yi 1958 krizine doğru götürdü.</a:t>
            </a:r>
          </a:p>
        </p:txBody>
      </p:sp>
    </p:spTree>
    <p:extLst>
      <p:ext uri="{BB962C8B-B14F-4D97-AF65-F5344CB8AC3E}">
        <p14:creationId xmlns:p14="http://schemas.microsoft.com/office/powerpoint/2010/main" val="30241306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24128" y="425003"/>
            <a:ext cx="9720072" cy="1659829"/>
          </a:xfrm>
        </p:spPr>
        <p:txBody>
          <a:bodyPr/>
          <a:lstStyle/>
          <a:p>
            <a:r>
              <a:rPr lang="tr-TR" dirty="0"/>
              <a:t>1946 Krizi</a:t>
            </a:r>
          </a:p>
        </p:txBody>
      </p:sp>
      <p:sp>
        <p:nvSpPr>
          <p:cNvPr id="3" name="İçerik Yer Tutucusu 2"/>
          <p:cNvSpPr>
            <a:spLocks noGrp="1"/>
          </p:cNvSpPr>
          <p:nvPr>
            <p:ph idx="1"/>
          </p:nvPr>
        </p:nvSpPr>
        <p:spPr>
          <a:xfrm>
            <a:off x="1024128" y="1738649"/>
            <a:ext cx="9871399" cy="4570712"/>
          </a:xfrm>
        </p:spPr>
        <p:txBody>
          <a:bodyPr>
            <a:noAutofit/>
          </a:bodyPr>
          <a:lstStyle/>
          <a:p>
            <a:pPr marL="0" indent="0">
              <a:buNone/>
            </a:pPr>
            <a:r>
              <a:rPr lang="tr-TR" sz="1800" dirty="0"/>
              <a:t>2.Dünya Savaşı 1945 yılında bitmişti . Türkiye 1946 yılına kadar Atatürk’ün devletçilik politikasıyla başarıyla ekonomisini kalkındırmıştı . Türkiye Cumhuriyeti’nin kuruluşundan itibaren bir ulus devlet olarak varlığını sürdürüp gelişebilmesi kapsamında hükümetlerin temel hedefinin sanayileşme olmasına karşılık, tarım 1950 ortalarına kadar ekonomik gelişmede belirleyiciliğini korumuştur . Nitekim tarımın GSYİH içindeki payının 1946-59 döneminde yüzde 37,5-45,6 arasında değiştiği görülmektedir . Savaş yıllarında Türkiye’de üretimin hızla gerilemesinde tarımdaki düşüş etkili olmuştur . Tarımda çalışan genç nüfusun askere alınması ve araç-gereç yetersizliği nedeniyle 1945 yılı tarımsal hasılası 1939 seviyesinin yüzde 59’una, GSYİH da aynı dönemde yüzde 71’ine gerilerken, savaş koşullarında artan stratejik madenler talebi sonucu madencilik ve elektrik, gaz ve su hasılalarında artış olduğu görülmektedir . Savaş sonrasında tarımdaki gelişmenin katkısıyla milli gelir önemli ölçüde artmaya başlamıştır . Türkiye’nin büyüme hızı 1946 yılında 31,9 idi . İktidarda CHP bulunuyordu . Ülkede tartışmalar vardı . Şükrü Saraçoğlu’nun başında bulunduğu hükümet topraksız çiftçiye toprak vermek için kanun çıkarma hazırlığındaydı . Çıkarılacak olan kanuna göre büyük toprak sahiplerinden alınacak topraklar kamulaştırılıp vatandaşa dağıtılacaktı . Bu kanunun çıkmasına parti içinde başını Adnan Menderes’in çektiği büyük toprak sahipleri karşı çıkıyordu . Parti içinde çeşitli kararlara itiraz eden ve gittikçe güçlenen bu şahıslar devletçiliğe karşı çıkarak 7 Ocak 1946 yılında Demokrat Partiyi kurdular.21 Temmuz 1946 yılında yapılan seçimler de 62 milletvekili çıkardılar . Seçim sonrasında Şükrü Saraçoğlu hükümetinin yerine Recep Peker Başbakanlığında ki CHP hükümeti geldi. Recep Peker Hükümeti , sanayi ve ekonomi alanında değişik kararlar aldı . Bunlardan biri , döviz kurunu gerçekçi bir yapıya kavuşturmak için yaptığı TL’yi ABD Doları karşısında %50 oranında devalüe etmekti.(7 Eylül 1946)</a:t>
            </a:r>
          </a:p>
        </p:txBody>
      </p:sp>
    </p:spTree>
    <p:extLst>
      <p:ext uri="{BB962C8B-B14F-4D97-AF65-F5344CB8AC3E}">
        <p14:creationId xmlns:p14="http://schemas.microsoft.com/office/powerpoint/2010/main" val="18280637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24128" y="623455"/>
            <a:ext cx="9720073" cy="5685905"/>
          </a:xfrm>
        </p:spPr>
        <p:txBody>
          <a:bodyPr>
            <a:noAutofit/>
          </a:bodyPr>
          <a:lstStyle/>
          <a:p>
            <a:r>
              <a:rPr lang="tr-TR" sz="1800" dirty="0"/>
              <a:t>Bu karar maliyet enflasyonuna sebep oldu , ithalat hızlı artıyordu ve dolayısıyla dış ticaret açığı da. Piyasalarda bir durgunluk ve daralma oluştu . Sanayi projeleri rafa kaldırıldı . Yeni Çözüm yolları aranmaya başlandı . Türkiye 1947 yılında 5016 sayılı yasa ile IMF’e üye oldu.16 Nisan 1948 yılında General Marshall planından yararlanmak için 16 Avrupa ülkesiyle bugünkü adı OECD olan Avrupa İşbirliği Teşkilatını kurdu . Türkiye Marshall yardımlarından toplam 351 milyon dolar aldı . Recep Peker Hükümeti , yapılan devalüasyon ve sonuçları nedeniyle kamuoyundan büyük tepki aldı . Bu yüzden istifa etti . Yerine 10 Eylül 1947’de Hasan Saka Hükümeti geldi . Ülkede , özel sermaye ve teşebbüslerin önemi gittikçe artıyor ve ekonomideki gidişat kötüleşiyordu . Hükümet bir şey yapamaz hale gelmişti . Nihayet 1950 yılında yapılan genel seçimlerde Demokrat Parti %53 oranında oy alarak iktidara geldi . Demokrat Parti iktidara gelir gelmez devletçilik politikasının aksine eylemler yapmaya başladı . Tarım alanında yeni kararlar alındı . Yeni topraklar tarıma açıldı . Kore savaşı ve iklim koşullarının iyi olması nedeniyle tarımdaki verimlilik ihracat fiyatlarını da artırdı . Türkiye , buğday ihracatında 4.ülke konumuna yükseldi.1950-1953 yılları arasında GSMH %10 oranında arttı . Demokrat Parti döneminde dış yardımlarda arttı böylece 1948 krizi atlatılmış oldu . İkinci Dünya Savaşı’nın başladığı 1944 yılında bütçe açık vermeye başladı . Savaş, tüm dünyada olduğu gibi Türkiye’de de ekonominin dengeleri sarstı . Türkiye devalüasyonla da bu dönemde tanıştı. 1946 yılında, bütçe fazla vermesine rağmen ihracatı artırmak için devalüasyona gidildi.</a:t>
            </a:r>
          </a:p>
          <a:p>
            <a:endParaRPr lang="tr-TR" sz="1800" dirty="0"/>
          </a:p>
          <a:p>
            <a:r>
              <a:rPr lang="tr-TR" sz="1800" dirty="0"/>
              <a:t>Ancak hedefe ulaşılamadı.</a:t>
            </a:r>
          </a:p>
          <a:p>
            <a:endParaRPr lang="tr-TR" sz="1600" dirty="0"/>
          </a:p>
        </p:txBody>
      </p:sp>
    </p:spTree>
    <p:extLst>
      <p:ext uri="{BB962C8B-B14F-4D97-AF65-F5344CB8AC3E}">
        <p14:creationId xmlns:p14="http://schemas.microsoft.com/office/powerpoint/2010/main" val="28397376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1954 Krizi</a:t>
            </a:r>
          </a:p>
        </p:txBody>
      </p:sp>
      <p:sp>
        <p:nvSpPr>
          <p:cNvPr id="3" name="İçerik Yer Tutucusu 2"/>
          <p:cNvSpPr>
            <a:spLocks noGrp="1"/>
          </p:cNvSpPr>
          <p:nvPr>
            <p:ph idx="1"/>
          </p:nvPr>
        </p:nvSpPr>
        <p:spPr>
          <a:xfrm>
            <a:off x="1024128" y="1814945"/>
            <a:ext cx="9720073" cy="4494415"/>
          </a:xfrm>
        </p:spPr>
        <p:txBody>
          <a:bodyPr>
            <a:noAutofit/>
          </a:bodyPr>
          <a:lstStyle/>
          <a:p>
            <a:pPr marL="0" indent="0">
              <a:buNone/>
            </a:pPr>
            <a:r>
              <a:rPr lang="tr-TR" sz="1600" dirty="0"/>
              <a:t>Dünya da Kore savaşı bitmişti. Ülkede ise iklim şartları tarımı elverişsiz hale getiriyordu. Tarım ürünleri ihracatçısı olan Türkiye’nin ihracat oranı azalmıştır . Ülkeye daha önce alınan 70 çeşit traktör vardı . Tarım alanındaki verimsizlikten dolayı ithalat yapılıyordu . Ayrıca , traktörlere yedek parça getirilemediğinden ülkedeki montaj atölyeleri de kapanmıştı.80 e yakın traktörün kullanılamaz hale gelmesi tarımı bitirme noktasına getirdi . Hammaddesi dışarıdan gelen ürünlerinde girdi fiyatlarının artması iç piyasadaki fiyatları da artırdı . Bu sebeplerin yanı sıra plansız yatırımları içerideki siyasi koşullar , dış borç yükü ve kamu açıklarının artması ülkeyi çift rakamlı enflasyonla karşılaştırmıştır . Enflasyon oranı önce %2.9’dan %10.3’e daha sonra da %20’lere kadar yükselmiş ve Türkiye’de ekonomik kriz olmuştur . Menderes Hükümeti , krizden çıkmak için sanayi yatırımları yapıyordu ve bu yatırımlarda daha çok ithal ikamesi ürünler için fabrikalar kurdurtuyordu . Bu amaçla şeker ve çimento fabrikalarına önem veriyordu . Menderesin kurdurttuğu bu fabrikalardaki amaç özel sektöre de ucuz ara malı temin etmekti . Kurulan bazı fabrika ve ofisler düşük fiyatlı mal sattıkları için açık verdiler.1951′de bütçe açık vermeye başladı ve bu durum 1963′e kadar 12 yıl boyunca devam etti. Kore Savaşı dünya piyasasında hammadde fiyatlarını fırlattı . Kredili ithalat uygulamasına geçildi. Bunun sonucunda ticari nitelikli dış borçlar ödenemez hale geldi. Dış borç yükü ve kamu açıkları arttı . Plansız yatırımların da etkisiyle enflasyon yüzde 20′lere fırladı . Hükümetin sanayiye ağırlık vermesine rağmen ekonomi yönetimini iyi sağlayamamaları başka bir krizin habercisiydi . Dış sermayeye açılma ve serbest piyasa ekonomisine geçiş dönemi 1950-1954 yıllarında başladı. 1951 yılında bütçe açık vermeye başladı ve bu durum 1963’e kadar 12 yıl boyunca devam etti . Kore Savaşı dünya piyasasında hammadde fiyatlarını fırlattı . Kredili ithalat uygulamasına geçildi. Bunun sonucunda ticari nitelikli dış borçlar ödenemez hale geldi . Dış borç yükü ve kamu açıkları arttı. Plansız yatırımların da etkisiyle enflasyon yüzde 20’lere fırladı ve Türkiye ekonomisi krizİ1946Devalüasyonundan sonra yapılan devalüasyondan arzu edilen amaçlar genellikle sağlanamadığından Türkiye özellikle istihdam anlamında, döviz girdilerinde ağır bir kriz yaşamıştır . Bu krizin sonunda da 1950 yılında Cumhuriyet Halk Partisi , yirmi yedi yıllık iktidarını Demokrat Partiye devretmiştir.</a:t>
            </a:r>
          </a:p>
        </p:txBody>
      </p:sp>
    </p:spTree>
    <p:extLst>
      <p:ext uri="{BB962C8B-B14F-4D97-AF65-F5344CB8AC3E}">
        <p14:creationId xmlns:p14="http://schemas.microsoft.com/office/powerpoint/2010/main" val="37541694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1974 Krizi-Birinci Petrol Krizi</a:t>
            </a:r>
          </a:p>
        </p:txBody>
      </p:sp>
      <p:sp>
        <p:nvSpPr>
          <p:cNvPr id="3" name="İçerik Yer Tutucusu 2"/>
          <p:cNvSpPr>
            <a:spLocks noGrp="1"/>
          </p:cNvSpPr>
          <p:nvPr>
            <p:ph idx="1"/>
          </p:nvPr>
        </p:nvSpPr>
        <p:spPr>
          <a:xfrm>
            <a:off x="1024128" y="1884218"/>
            <a:ext cx="9720073" cy="4425142"/>
          </a:xfrm>
        </p:spPr>
        <p:txBody>
          <a:bodyPr>
            <a:noAutofit/>
          </a:bodyPr>
          <a:lstStyle/>
          <a:p>
            <a:r>
              <a:rPr lang="tr-TR" sz="1800" dirty="0"/>
              <a:t>14 Ekim 1973’te seçimler oldu . En yüksek oyu CHP,MSP ve AP almıştı . CHP’de İsmet İnönü’yü devirerek Genel Başkan olan ve iktidara gelen Bülent Ecevit , MSP ile hükümet kurdu ve 26 Ocak 1974’te Başbakan oldu . Bülent Ecevit , başbakan olduğunda dünyada Arap-İsrail savaşları başlamıştı . Kıbrıs’ta Faşist bir iktidar vardı ve Türklere zulüm ediyor , soykırım yapıyordu . Türkiye Cumhuriyeti ,Ecevit  döneminde adaya iki kere Barış Harekatı düzenledi . Birincisi (20 Temmuz 1974)-İkincisi (16 Ağustos 1974).Adada KKTC kuruldu . Başta Amerika Birleşik Devletleri ve diğer ülkeler Türkiye’ye Kıbrıs nedeniyle ekonomik ambargo uyguladılar . Öte taraftan Arap ülkeleri anlaşarak petrolün fiyatını 73 yılında 2,5 dolardan 11,6 dolara çıkarmışlardı . Bununla beraber Türkiye’nin içerisinde Anarşi devam ediyordu . Demirel ile Ecevit devamlı ağız kavgası yapıyorlardı.1974′te petrol fiyatlarının patlayarak 4 katına çıkması Türkiye ekonomisini olumsuz etkiledi . Aynı yıl Kıbrıs Barış Harekatı ile birlikte batılı ülkelerin üstü örtülü ekonomik ambargosu başladı . Bütün dünya petrol tasarrufuna yöne lirken Türkiye petrole sübvansiyon vererek tüketimi patlattı. Dış ticaret açığı 769 milyon dolardan 2.3 milyar dolara fırladı. Bütçe 303 milyon dolar açık verdi . Dış Ticaret Açığı 769 milyon dolardan 2,3 milyar dolara fırlamıştı . Bu olumsuz faktörler nedeniyle turizm gelirleri de azaldı . Türkiye’nin bütçe açığı rekor büyümeyle 303 milyon dolar oldu . Türkiye Ekonomik Krize girmişti . Hükümet bir döviz darboğazına girdi . Bu darboğazı aşmak için dışarıdan yüksek faizli borçlar alındı . Bu borçların alınması teşvik edildi . Irakla anlaşma yapıldı ve Türkiye-Irak Yumurtalık Petrol Boru Hattı inşa edildi.(1977) Hükümet önlemleri hep günü kurtarmaya yönelik idi.</a:t>
            </a:r>
          </a:p>
        </p:txBody>
      </p:sp>
    </p:spTree>
    <p:extLst>
      <p:ext uri="{BB962C8B-B14F-4D97-AF65-F5344CB8AC3E}">
        <p14:creationId xmlns:p14="http://schemas.microsoft.com/office/powerpoint/2010/main" val="11224849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da-DK" dirty="0"/>
              <a:t>1986, 1988-1989 ve 1991 Kr</a:t>
            </a:r>
            <a:r>
              <a:rPr lang="tr-TR" dirty="0"/>
              <a:t>i</a:t>
            </a:r>
            <a:r>
              <a:rPr lang="da-DK" dirty="0"/>
              <a:t>zler</a:t>
            </a:r>
            <a:r>
              <a:rPr lang="tr-TR" dirty="0"/>
              <a:t>i</a:t>
            </a:r>
          </a:p>
        </p:txBody>
      </p:sp>
      <p:sp>
        <p:nvSpPr>
          <p:cNvPr id="3" name="İçerik Yer Tutucusu 2"/>
          <p:cNvSpPr>
            <a:spLocks noGrp="1"/>
          </p:cNvSpPr>
          <p:nvPr>
            <p:ph idx="1"/>
          </p:nvPr>
        </p:nvSpPr>
        <p:spPr/>
        <p:txBody>
          <a:bodyPr>
            <a:normAutofit/>
          </a:bodyPr>
          <a:lstStyle/>
          <a:p>
            <a:r>
              <a:rPr lang="tr-TR" sz="3600" dirty="0"/>
              <a:t>Kamu harcamalarındaki anormal artışlar, darbeler, kamu sektörünün hızlı büyümesi ve bunun yanı sıra özel sektörün yerinde sayması, ülkede meydana gelen depremler, terör eylemlerinin artması ve de Körfez Savaşı bu üç krizin başlıca sebepleridir. </a:t>
            </a:r>
          </a:p>
        </p:txBody>
      </p:sp>
    </p:spTree>
    <p:extLst>
      <p:ext uri="{BB962C8B-B14F-4D97-AF65-F5344CB8AC3E}">
        <p14:creationId xmlns:p14="http://schemas.microsoft.com/office/powerpoint/2010/main" val="35200924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da-DK" dirty="0"/>
              <a:t>1994, 1998-1999 ve 2001 Krizleri</a:t>
            </a:r>
            <a:endParaRPr lang="tr-TR" dirty="0"/>
          </a:p>
        </p:txBody>
      </p:sp>
      <p:sp>
        <p:nvSpPr>
          <p:cNvPr id="3" name="İçerik Yer Tutucusu 2"/>
          <p:cNvSpPr>
            <a:spLocks noGrp="1"/>
          </p:cNvSpPr>
          <p:nvPr>
            <p:ph idx="1"/>
          </p:nvPr>
        </p:nvSpPr>
        <p:spPr/>
        <p:txBody>
          <a:bodyPr>
            <a:normAutofit/>
          </a:bodyPr>
          <a:lstStyle/>
          <a:p>
            <a:r>
              <a:rPr lang="tr-TR" sz="3600" dirty="0"/>
              <a:t>1991 Ekonomik Krizinin ardından ülkemizde 2008 yılına kadar 3 büyük kriz daha oldu. Bu krizlerin daha önceki ekonomik krizlerden pek bir farkı yoktu.</a:t>
            </a:r>
          </a:p>
        </p:txBody>
      </p:sp>
    </p:spTree>
    <p:extLst>
      <p:ext uri="{BB962C8B-B14F-4D97-AF65-F5344CB8AC3E}">
        <p14:creationId xmlns:p14="http://schemas.microsoft.com/office/powerpoint/2010/main" val="18058358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analiz</a:t>
            </a:r>
          </a:p>
        </p:txBody>
      </p:sp>
      <p:sp>
        <p:nvSpPr>
          <p:cNvPr id="3" name="İçerik Yer Tutucusu 2"/>
          <p:cNvSpPr>
            <a:spLocks noGrp="1"/>
          </p:cNvSpPr>
          <p:nvPr>
            <p:ph idx="1"/>
          </p:nvPr>
        </p:nvSpPr>
        <p:spPr>
          <a:xfrm>
            <a:off x="1024128" y="1731818"/>
            <a:ext cx="9720073" cy="4577542"/>
          </a:xfrm>
        </p:spPr>
        <p:txBody>
          <a:bodyPr>
            <a:noAutofit/>
          </a:bodyPr>
          <a:lstStyle/>
          <a:p>
            <a:r>
              <a:rPr lang="tr-TR" sz="1900" dirty="0"/>
              <a:t>Türkiye Cumhuriyeti tarihinde 15 ekonomik kriz geçirmiştir. Bu krizlerin bazıları dış etkenlerden dolayı bazıları da iç etkenlerden dolayı olmuştur . Türkiye de bazı dönemlerde görülen krizler dünyada ki krizlerle bağlantılı olmuştur . Türkiye de belirli aralıklarla krizler olurken ekonomi yönetimi çoğunlukla beceriksiz uygulamalarda bulunmuş bazen de siyasilerin etkisi altında popülizm yapmışlardır . Ekonomik göstergeler çok kısa dönemlerde istikrarlı büyümüştür. Bunun dışında ekonomi de ve ekonomik göstergelerde uzun dönemli istikrar gözlenememiştir . Türkiye Ekonomisi, sağlam ve kendi kendine yeten bir yapıya kavuşamamıştır. Genellikle dış yardımlar ile ayakta durmuştur ve durmaktadır . Ödeme tarihi gelmiş dış krediler ancak yeni dış krediler alınarak ödenmiştir. Merkez Bankası bütçe denkleştirme aracı olarak kullanılmıştır . Ekonomi siyasilerin elinde oyuncak olmuştur. Seçim zamanlarında siyasiler Türkiye Ekonomisini baba malı gibi kullanmış ve kaynakları har vurup harman savurmuşlardır . Bütün bunlara yolsuzluk ve rant da eklenince ekonomik krizler kaçınılmaz olmuştur . Ekonomik krizlerin olmaması için istikrar paketleri uygulanmalı ve yukarıda sayılan olumsuz faktörler düzeltilmelidir . Ülke kaynakları verimli şekilde kullanılmalı , hammadde ihracı yerine hammadde işlenerek ihraç edilmelidir . Ülke ekonomisi kendi kendine yeterli hale getirilmelidir. Bunun için dış borç alımı en minimum seviyeye indirgenmeli ve tasarruf yapılmalıdır . Ülkeye döviz getirecek kalıcı sektörler geliştirilmelidir . Hükümet değişikliklerinde ekonomi yönetimine siyasi </a:t>
            </a:r>
            <a:r>
              <a:rPr lang="tr-TR" sz="1900"/>
              <a:t>anlayış nüksettirilmemelidir. </a:t>
            </a:r>
            <a:r>
              <a:rPr lang="tr-TR" sz="1900" dirty="0"/>
              <a:t>Bu uygulamaların sonucunda Türkiye Ekonomisi refaha kavuşacak ve halkına güven verecektir.</a:t>
            </a:r>
          </a:p>
        </p:txBody>
      </p:sp>
    </p:spTree>
    <p:extLst>
      <p:ext uri="{BB962C8B-B14F-4D97-AF65-F5344CB8AC3E}">
        <p14:creationId xmlns:p14="http://schemas.microsoft.com/office/powerpoint/2010/main" val="36848175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Ekonomik kriz nedir?</a:t>
            </a: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24128" y="1773382"/>
            <a:ext cx="10198054" cy="4585854"/>
          </a:xfrm>
        </p:spPr>
      </p:pic>
    </p:spTree>
    <p:extLst>
      <p:ext uri="{BB962C8B-B14F-4D97-AF65-F5344CB8AC3E}">
        <p14:creationId xmlns:p14="http://schemas.microsoft.com/office/powerpoint/2010/main" val="12507969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011382" y="568036"/>
            <a:ext cx="10501745" cy="6001643"/>
          </a:xfrm>
          <a:prstGeom prst="rect">
            <a:avLst/>
          </a:prstGeom>
          <a:noFill/>
        </p:spPr>
        <p:txBody>
          <a:bodyPr wrap="square" rtlCol="0">
            <a:spAutoFit/>
          </a:bodyPr>
          <a:lstStyle/>
          <a:p>
            <a:r>
              <a:rPr lang="tr-TR" dirty="0"/>
              <a:t>Herhangi bir durumu kriz olarak adlandırabilmek için krizin temel unsurları ya da özelliklerinin</a:t>
            </a:r>
          </a:p>
          <a:p>
            <a:r>
              <a:rPr lang="tr-TR" dirty="0"/>
              <a:t>bilinmesinde yarar vardır:</a:t>
            </a:r>
          </a:p>
          <a:p>
            <a:endParaRPr lang="tr-TR" dirty="0"/>
          </a:p>
          <a:p>
            <a:r>
              <a:rPr lang="tr-TR" dirty="0"/>
              <a:t> Kriz, önceden bilinmeyen ya da öngörülemeyen bazı gelişmelerin; makro</a:t>
            </a:r>
          </a:p>
          <a:p>
            <a:r>
              <a:rPr lang="tr-TR" dirty="0"/>
              <a:t>düzeyde devlet; mikro düzeyde ise firmaları ciddi olarak etkileyecek</a:t>
            </a:r>
          </a:p>
          <a:p>
            <a:r>
              <a:rPr lang="tr-TR" dirty="0"/>
              <a:t>sonuçlar ortaya çıkarmasıdır. Aniden ve beklenmedik bir anda ortaya çıkan olumsuz gelişmeleri kriz olarak adlandırmak doğrudur. Yoksa, normal süreç içerisinde ortaya çıkan her sorun kriz demek değildir. Kriz, bu açıdan beklenmedik biçimde ortaya çıkan ‘ciddi bir sorun’ olarak düşünülmelidir. Rutin gelişmeler ve sorunlar kriz değildir.</a:t>
            </a:r>
          </a:p>
          <a:p>
            <a:r>
              <a:rPr lang="tr-TR" dirty="0"/>
              <a:t> Krizin en önemli özelliği önceden tahmin edilemeyen ya da bilinemeyen bir anda ortaya çıkmasıdır.</a:t>
            </a:r>
          </a:p>
          <a:p>
            <a:r>
              <a:rPr lang="tr-TR" dirty="0"/>
              <a:t> Krizin bir diğer önemli özelliği, kişiler ve organizasyonlar için hem bir tehlike ve tehdit oluşturması, hem de yeni fırsatlar yaratmasıdır. Bu anlamda kriz, genellikle düşünüldüğü gibi tamamen ‘negatif ’ özellikte bir kavram değildir.</a:t>
            </a:r>
          </a:p>
          <a:p>
            <a:r>
              <a:rPr lang="tr-TR" dirty="0"/>
              <a:t> Krizler, kısa ya da uzun süreli olabilirler. Krizlerin organizasyonlar üzerindeki etkisinin kısa ya da uzun sürmesi, organizasyonun krize karşı koyabilecek tedbirleri zamanında alıp almamasına ve bunları uygulamasına bağlıdır.</a:t>
            </a:r>
          </a:p>
          <a:p>
            <a:r>
              <a:rPr lang="tr-TR" dirty="0"/>
              <a:t> Nihayet, krizlerin bir diğer özelliği bir bulaşıcı hastalık gibi sirayet etkisi göstermesidir. Herhangi bir organizasyonda ortaya çıkan bir kriz diğer sektörleri de etkisi altına alabilmekte ya da bir organizasyonda yaşanan kriz, bu organizasyonla ilişki içerisinde olan diğer organizasyonlara da sirayet edebilmektedir. </a:t>
            </a:r>
          </a:p>
          <a:p>
            <a:endParaRPr lang="tr-TR" dirty="0"/>
          </a:p>
          <a:p>
            <a:r>
              <a:rPr lang="tr-TR" sz="2000" dirty="0"/>
              <a:t>Ekonomik kriz, ‘ekonomide aniden ve beklenmedik bir şekilde ortaya çıkan olayların makro açıdan ülke ekonomisini, mikro açıdan ise firmaları ciddi anlamda sarsacak sonuçlar ortaya çıkarması’ demektir.</a:t>
            </a:r>
          </a:p>
        </p:txBody>
      </p:sp>
    </p:spTree>
    <p:extLst>
      <p:ext uri="{BB962C8B-B14F-4D97-AF65-F5344CB8AC3E}">
        <p14:creationId xmlns:p14="http://schemas.microsoft.com/office/powerpoint/2010/main" val="12471958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Ekonomik krizlerin nedenleri </a:t>
            </a: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24128" y="1981200"/>
            <a:ext cx="10211907" cy="4327525"/>
          </a:xfrm>
        </p:spPr>
      </p:pic>
    </p:spTree>
    <p:extLst>
      <p:ext uri="{BB962C8B-B14F-4D97-AF65-F5344CB8AC3E}">
        <p14:creationId xmlns:p14="http://schemas.microsoft.com/office/powerpoint/2010/main" val="1558570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11369" y="207818"/>
            <a:ext cx="11020413" cy="6514954"/>
          </a:xfrm>
        </p:spPr>
        <p:txBody>
          <a:bodyPr>
            <a:normAutofit fontScale="25000" lnSpcReduction="20000"/>
          </a:bodyPr>
          <a:lstStyle/>
          <a:p>
            <a:r>
              <a:rPr lang="tr-TR" sz="6800" dirty="0"/>
              <a:t>Ekonomik krizler, reel ve finansal sektörlerde arz fazlalığı veya talep daralmasından kaynaklanabilir. Gerek arz, gerekse talep krizinin ortaya çıkmasının çeşitli nedenleri bulunmaktadır. Ekonomik krizler, organizasyon dışı </a:t>
            </a:r>
            <a:r>
              <a:rPr lang="tr-TR" sz="6800" dirty="0" err="1"/>
              <a:t>konjonktürel</a:t>
            </a:r>
            <a:r>
              <a:rPr lang="tr-TR" sz="6800" dirty="0"/>
              <a:t> nedenlerden kaynaklanabileceği gibi organizasyon içi nedenlerden de kaynaklanabilir. Ekonomik krizlerin nedeni, her zaman ‘ekonomik nedenler’ olmayabilir. Örneğin, ülke düzeyinde ortaya çıkan bir doğal afetlerde (deprem , yangın, sel baskını gibi ...) ekonomik kriz nedeni olabilir . Ekonomik krizlerin bir kısmı yukarıda da belirttiğimiz gibi organizasyon dışı nedenlerden kaynaklanabilir. Siyasal, ekonomik, teknolojik ve ekolojik alanlardaki hızlı değişim ekonomik krizlerin ortaya çıkmasına neden olabilir . Örneğin, siyasal alanda yaşanan hükümet bunalımları, askeri darbeler, siyasal istikrarsızlık ortamı krizlere neden olabilir. Bunun yanı sıra, dünyada yaşanan hızlı ekonomik değişimler, daima krizlerin ortaya çıkmasına elverişli bir ortam yaratmaktadır. Özellikle aşağıda saydığımız ekonomik değişimler hem tehlike hem de fırsat anlamında krizlere davetiye çıkarmaktadır.</a:t>
            </a:r>
          </a:p>
          <a:p>
            <a:r>
              <a:rPr lang="tr-TR" sz="6800" dirty="0"/>
              <a:t> Globalleşme,</a:t>
            </a:r>
          </a:p>
          <a:p>
            <a:r>
              <a:rPr lang="tr-TR" sz="6800" dirty="0"/>
              <a:t> Uluslararası ve bölgesel entegrasyonların önem kazanması,</a:t>
            </a:r>
          </a:p>
          <a:p>
            <a:r>
              <a:rPr lang="tr-TR" sz="6800" dirty="0"/>
              <a:t> Dış ticarette serbestleşme,</a:t>
            </a:r>
          </a:p>
          <a:p>
            <a:r>
              <a:rPr lang="tr-TR" sz="6800" dirty="0"/>
              <a:t> Yeni oluşan büyük pazarlar, ve</a:t>
            </a:r>
          </a:p>
          <a:p>
            <a:r>
              <a:rPr lang="tr-TR" sz="6800" dirty="0"/>
              <a:t> Sosyalizmin çöküşü ve piyasa ekonomisine geçiş sürecine giren ülkelerdeki pazar potansiyeli.</a:t>
            </a:r>
          </a:p>
          <a:p>
            <a:r>
              <a:rPr lang="tr-TR" sz="6800" dirty="0"/>
              <a:t>Bunların dışında ekonomik süreç içerisinde üretim, istihdam ve fiyatlar genel seviyesinde ortaya çıkan ani </a:t>
            </a:r>
            <a:r>
              <a:rPr lang="tr-TR" sz="6800" dirty="0" err="1"/>
              <a:t>konjonktürel</a:t>
            </a:r>
            <a:r>
              <a:rPr lang="tr-TR" sz="6800" dirty="0"/>
              <a:t> hareketler ve dalgalanmalar da depresyon, </a:t>
            </a:r>
            <a:r>
              <a:rPr lang="tr-TR" sz="6800" dirty="0" err="1"/>
              <a:t>hiperenflasyon</a:t>
            </a:r>
            <a:r>
              <a:rPr lang="tr-TR" sz="6800" dirty="0"/>
              <a:t>, işsizlik gibi krizlere neden olabilir. </a:t>
            </a:r>
            <a:r>
              <a:rPr lang="tr-TR" sz="6800" dirty="0" err="1"/>
              <a:t>Konjonktürel</a:t>
            </a:r>
            <a:r>
              <a:rPr lang="tr-TR" sz="6800" dirty="0"/>
              <a:t> hareketler piyasa ekonomisinin kendi tabii işleyişi neticesinde ortaya çıkan gelişmelerdir. Bunun yanı sıra, devletin ekonomiye iktisat politikası araçları ile müdahale etmesi de (örneğin, ani devalüasyon, vergi oranlarının arttırılması veya vergi yükünün ağırlaştırılması gibi) ekonomik krizlere neden olabilir. Bilgi ve iletişim teknolojilerindeki gelişmeler, malzeme teknolojisindeki yenilikler, teknolojik buluşlar da bazı organizasyonlar için fırsat anlamına gelirken, bazı organizasyonlar için krize neden olabilir. Örneğin, bilim ve teknoloji dünyasındaki gelişmelere ayak uydurmayan veya bu yönde çok geride kalan organizasyonların ayakta kalabilmeleri çok güçtür. Bilim ve teknoloji, rekabet gücünü belirleyen temel unsurlardan birisidir . Yukarıda belirttiğimiz nedenlerin dışında doğal düzendeki bazı ani değişiklikler (deprem, sel baskını vb.) ile iklim bozuklukları ülke ekonomisinde kriz ortamı yaratabilir. Krizlerin, organizasyonun kendi iç yapısından ve yönetiminden kaynaklanan nedenleri de olabilir. Optimal büyüklükten uzaklaşmış, merkeziyetçi ve hiyerarşik bir organizasyon yapısı, etkin olmayan liderlik ve mali yönetim , organizasyonda çağdaş yönetim tekniklerinin uygulanmaması gibi nedenler krizlere neden olabileceği gibi bu belirttiğimiz faktörlerin bulunmaması, organizasyonun kriz ortamında krize karşı koyabilme gücünü de sınırlandırır</a:t>
            </a:r>
            <a:r>
              <a:rPr lang="tr-TR" sz="6400" dirty="0"/>
              <a:t>.</a:t>
            </a:r>
          </a:p>
        </p:txBody>
      </p:sp>
    </p:spTree>
    <p:extLst>
      <p:ext uri="{BB962C8B-B14F-4D97-AF65-F5344CB8AC3E}">
        <p14:creationId xmlns:p14="http://schemas.microsoft.com/office/powerpoint/2010/main" val="23670916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Ekonomik krize karşı alınabilecek önlemler </a:t>
            </a: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24128" y="2084832"/>
            <a:ext cx="10281181" cy="4343677"/>
          </a:xfrm>
        </p:spPr>
      </p:pic>
    </p:spTree>
    <p:extLst>
      <p:ext uri="{BB962C8B-B14F-4D97-AF65-F5344CB8AC3E}">
        <p14:creationId xmlns:p14="http://schemas.microsoft.com/office/powerpoint/2010/main" val="31498950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24128" y="235527"/>
            <a:ext cx="10724527" cy="6073833"/>
          </a:xfrm>
        </p:spPr>
        <p:txBody>
          <a:bodyPr>
            <a:noAutofit/>
          </a:bodyPr>
          <a:lstStyle/>
          <a:p>
            <a:r>
              <a:rPr lang="tr-TR" sz="1800" dirty="0"/>
              <a:t>A. Makro Önlemler</a:t>
            </a:r>
          </a:p>
          <a:p>
            <a:r>
              <a:rPr lang="tr-TR" sz="1800" dirty="0"/>
              <a:t> Krizler genel olarak makroekonomik istikrarsızlığın genel bir sonucudurlar. Bu nedenle makroekonomik istikrarın temin edilmesi önem taşımaktadır.</a:t>
            </a:r>
          </a:p>
          <a:p>
            <a:r>
              <a:rPr lang="tr-TR" sz="1800" dirty="0"/>
              <a:t> Makroekonomik istikrarın sağlanmasının temel koşullarından birisi siyasal istikrarın sağlanmasıdır.</a:t>
            </a:r>
          </a:p>
          <a:p>
            <a:r>
              <a:rPr lang="tr-TR" sz="1800" dirty="0"/>
              <a:t> Makroekonomide düzen, güven ve istikrarı temin edecek yapısal reformlar mutlaka gerçekleştirilmelidir.</a:t>
            </a:r>
          </a:p>
          <a:p>
            <a:r>
              <a:rPr lang="tr-TR" sz="1800" dirty="0"/>
              <a:t> Mali ve parasal disiplini sağlayacak ciddi anayasal-yasal-kurumsal düzenlemeler yapılmalıdır. Sürdürülebilir bütçe açıkları tanımlanmalı ve bu konuda hükümetleri bağlayıcı anayasal düzenlemeler gerçekleştirilmelidir. Bu konuda Maastricht Anlaşması’nda yer alan ‘bütçe açıklarının </a:t>
            </a:r>
            <a:r>
              <a:rPr lang="tr-TR" sz="1800" dirty="0" err="1"/>
              <a:t>GSYİH’ya</a:t>
            </a:r>
            <a:r>
              <a:rPr lang="tr-TR" sz="1800" dirty="0"/>
              <a:t> oranın yüzde 3’ü geçmeyeceği’ benzeri bir kuralın anayasamızda yer almasını mali disiplin ve mali sorumluluk ahlakı için gerekli görüyoruz.</a:t>
            </a:r>
          </a:p>
          <a:p>
            <a:r>
              <a:rPr lang="tr-TR" sz="1800" dirty="0"/>
              <a:t> Kamu borçlanmasında mutlaka disiplin sağlanmalı ve Avrupa Birliği’ne üye ülkelerde Maastricht Anlaşması gereği halen uygulanmakta olan ‘kamu borçlarının </a:t>
            </a:r>
            <a:r>
              <a:rPr lang="tr-TR" sz="1800" dirty="0" err="1"/>
              <a:t>GSYİH’ya</a:t>
            </a:r>
            <a:r>
              <a:rPr lang="tr-TR" sz="1800" dirty="0"/>
              <a:t> oranının % 60’ı aşamayacağı’ benzeri bir hüküm anayasada güvence altına alınmalıdır. Yüksek faiz politikalarının ve bunun sonucu olan rant ekonomisinden kurtulmanın temel reçetelerinden birisi kamu borçlanmasına disiplin getirmektir.</a:t>
            </a:r>
          </a:p>
          <a:p>
            <a:r>
              <a:rPr lang="tr-TR" sz="1800" dirty="0"/>
              <a:t> Vergi sistemi; ‘tarafsızlık’, ‘basitlik’, ‘adalet’, ‘genellik’, ‘istikrar’, ‘etkinlik’ ilkeleri çerçevesinde radikal bir şekilde yeniden düzenlenmelidir . Ülkemizde halen mevcut olan ağır vergi yükü mutlaka azaltılmalı, vergi dışı piyasa ekonomisini daraltacak önlemler alınmalıdır.</a:t>
            </a:r>
          </a:p>
          <a:p>
            <a:r>
              <a:rPr lang="tr-TR" sz="1800" dirty="0"/>
              <a:t> Esnek kur sistemi, döviz piyasasında ortaya çıkabilecek spekülatif ataklara karşı bir tampon işlevi görmektedir. Esnek kur sisteminin bu işlevini sürdürülebilmesi için uzun dönemde faiz ile döviz kuru gelişmelerinin sağlıklı bir zemine oturtulması sağlanmalıdır.</a:t>
            </a:r>
          </a:p>
        </p:txBody>
      </p:sp>
    </p:spTree>
    <p:extLst>
      <p:ext uri="{BB962C8B-B14F-4D97-AF65-F5344CB8AC3E}">
        <p14:creationId xmlns:p14="http://schemas.microsoft.com/office/powerpoint/2010/main" val="13906251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24128" y="374073"/>
            <a:ext cx="10779945" cy="5935287"/>
          </a:xfrm>
        </p:spPr>
        <p:txBody>
          <a:bodyPr>
            <a:normAutofit fontScale="92500"/>
          </a:bodyPr>
          <a:lstStyle/>
          <a:p>
            <a:r>
              <a:rPr lang="tr-TR" dirty="0"/>
              <a:t>B. Mikro Önlemler</a:t>
            </a:r>
          </a:p>
          <a:p>
            <a:r>
              <a:rPr lang="tr-TR" dirty="0"/>
              <a:t>Olası ekonomik krizlere karşı yukarıda saydığımız makro önlemler yanı sıra mikro düzeyde, yani firmalar bazında alınması gereken önlemler de bulunmaktadır. Ortaya çıkabilecek krizlerin olumsuz sonuçlarından en az düzeyde etkilenmek için firmaların şu tedbirleri almaları gerekir:</a:t>
            </a:r>
          </a:p>
          <a:p>
            <a:r>
              <a:rPr lang="tr-TR" dirty="0"/>
              <a:t> Çağdaş yönetim anlayışı olan ‘toplam kalite </a:t>
            </a:r>
            <a:r>
              <a:rPr lang="tr-TR" dirty="0" err="1"/>
              <a:t>yönetimi’nin</a:t>
            </a:r>
            <a:r>
              <a:rPr lang="tr-TR" dirty="0"/>
              <a:t> organizasyonda</a:t>
            </a:r>
          </a:p>
          <a:p>
            <a:r>
              <a:rPr lang="tr-TR" dirty="0"/>
              <a:t>ciddi olarak uygulanması için çaba </a:t>
            </a:r>
            <a:r>
              <a:rPr lang="tr-TR" dirty="0" err="1"/>
              <a:t>sarfedilmesi</a:t>
            </a:r>
            <a:r>
              <a:rPr lang="tr-TR" dirty="0"/>
              <a:t> gerekir. Bu konuda etkin</a:t>
            </a:r>
          </a:p>
          <a:p>
            <a:r>
              <a:rPr lang="tr-TR" dirty="0"/>
              <a:t>liderlik gereklidir ve özellikle üst yönetime önemli görev düşmektedir.</a:t>
            </a:r>
          </a:p>
          <a:p>
            <a:r>
              <a:rPr lang="tr-TR" dirty="0"/>
              <a:t> Yeni yönetim tekniklerinin (stratejik yönetim, </a:t>
            </a:r>
            <a:r>
              <a:rPr lang="tr-TR" dirty="0" err="1"/>
              <a:t>sinerjik</a:t>
            </a:r>
            <a:r>
              <a:rPr lang="tr-TR" dirty="0"/>
              <a:t> yönetim, insan</a:t>
            </a:r>
          </a:p>
          <a:p>
            <a:r>
              <a:rPr lang="tr-TR" dirty="0"/>
              <a:t>kaynaklarının yönetimi alanında yeni teknikler) organizasyonda etkin bir</a:t>
            </a:r>
          </a:p>
          <a:p>
            <a:r>
              <a:rPr lang="tr-TR" dirty="0"/>
              <a:t>şekilde uygulanması gereklidir.</a:t>
            </a:r>
          </a:p>
          <a:p>
            <a:r>
              <a:rPr lang="tr-TR" dirty="0"/>
              <a:t> ‘Değişim mühendisliği’ (re-</a:t>
            </a:r>
            <a:r>
              <a:rPr lang="tr-TR" dirty="0" err="1"/>
              <a:t>engineering</a:t>
            </a:r>
            <a:r>
              <a:rPr lang="tr-TR" dirty="0"/>
              <a:t>) tekniğinden yararlanarak</a:t>
            </a:r>
          </a:p>
          <a:p>
            <a:r>
              <a:rPr lang="tr-TR" dirty="0"/>
              <a:t>organizasyonda yüksek kalite, düşük maliyet, hız, etkin hizmet amaçları</a:t>
            </a:r>
          </a:p>
          <a:p>
            <a:r>
              <a:rPr lang="tr-TR" dirty="0"/>
              <a:t>doğrultusunda radikal değişimler yapılmalı ve yeniden yapılanma</a:t>
            </a:r>
          </a:p>
          <a:p>
            <a:r>
              <a:rPr lang="tr-TR" dirty="0"/>
              <a:t>gerçekleştirilmelidir. </a:t>
            </a:r>
          </a:p>
        </p:txBody>
      </p:sp>
    </p:spTree>
    <p:extLst>
      <p:ext uri="{BB962C8B-B14F-4D97-AF65-F5344CB8AC3E}">
        <p14:creationId xmlns:p14="http://schemas.microsoft.com/office/powerpoint/2010/main" val="12959587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Türkiye cumhuriyeti ekonomik krizleri</a:t>
            </a: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24128" y="1953492"/>
            <a:ext cx="10253472" cy="4502726"/>
          </a:xfrm>
        </p:spPr>
      </p:pic>
    </p:spTree>
    <p:extLst>
      <p:ext uri="{BB962C8B-B14F-4D97-AF65-F5344CB8AC3E}">
        <p14:creationId xmlns:p14="http://schemas.microsoft.com/office/powerpoint/2010/main" val="241033400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ntegral">
  <a:themeElements>
    <a:clrScheme name="E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E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Integral</Template>
  <TotalTime>71</TotalTime>
  <Words>2969</Words>
  <Application>Microsoft Office PowerPoint</Application>
  <PresentationFormat>Geniş ekran</PresentationFormat>
  <Paragraphs>74</Paragraphs>
  <Slides>18</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18</vt:i4>
      </vt:variant>
    </vt:vector>
  </HeadingPairs>
  <TitlesOfParts>
    <vt:vector size="23" baseType="lpstr">
      <vt:lpstr>Arial</vt:lpstr>
      <vt:lpstr>Tw Cen MT</vt:lpstr>
      <vt:lpstr>Tw Cen MT Condensed</vt:lpstr>
      <vt:lpstr>Wingdings 3</vt:lpstr>
      <vt:lpstr>Entegral</vt:lpstr>
      <vt:lpstr>TÜRKİYE CUMHURİYETİ EKONOMİK KRİZLERİ </vt:lpstr>
      <vt:lpstr>Ekonomik kriz nedir?</vt:lpstr>
      <vt:lpstr>PowerPoint Sunusu</vt:lpstr>
      <vt:lpstr>Ekonomik krizlerin nedenleri </vt:lpstr>
      <vt:lpstr>PowerPoint Sunusu</vt:lpstr>
      <vt:lpstr>Ekonomik krize karşı alınabilecek önlemler </vt:lpstr>
      <vt:lpstr>PowerPoint Sunusu</vt:lpstr>
      <vt:lpstr>PowerPoint Sunusu</vt:lpstr>
      <vt:lpstr>Türkiye cumhuriyeti ekonomik krizleri</vt:lpstr>
      <vt:lpstr>PowerPoint Sunusu</vt:lpstr>
      <vt:lpstr>1946-1954 ve 1958 Krizi</vt:lpstr>
      <vt:lpstr>1946 Krizi</vt:lpstr>
      <vt:lpstr>PowerPoint Sunusu</vt:lpstr>
      <vt:lpstr>1954 Krizi</vt:lpstr>
      <vt:lpstr>1974 Krizi-Birinci Petrol Krizi</vt:lpstr>
      <vt:lpstr>1986, 1988-1989 ve 1991 Krizleri</vt:lpstr>
      <vt:lpstr>1994, 1998-1999 ve 2001 Krizleri</vt:lpstr>
      <vt:lpstr>analiz</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TÜRKİYE CUMHURİYETİ EKONOMİK KRİZLERİ </dc:title>
  <dc:creator>Enes Şener</dc:creator>
  <cp:lastModifiedBy>Ömer Mert yavuz</cp:lastModifiedBy>
  <cp:revision>10</cp:revision>
  <dcterms:created xsi:type="dcterms:W3CDTF">2020-01-30T12:02:55Z</dcterms:created>
  <dcterms:modified xsi:type="dcterms:W3CDTF">2020-01-30T16:37:13Z</dcterms:modified>
</cp:coreProperties>
</file>