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-730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1976-3D45-417C-87C3-AD3376574C89}" type="datetimeFigureOut">
              <a:rPr lang="hu-HU" smtClean="0"/>
              <a:pPr/>
              <a:t>2021.10.17.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A9A-2DC9-4C00-A33B-D80A2D887E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4368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1976-3D45-417C-87C3-AD3376574C89}" type="datetimeFigureOut">
              <a:rPr lang="hu-HU" smtClean="0"/>
              <a:pPr/>
              <a:t>2021.10.17.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A9A-2DC9-4C00-A33B-D80A2D887E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053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1976-3D45-417C-87C3-AD3376574C89}" type="datetimeFigureOut">
              <a:rPr lang="hu-HU" smtClean="0"/>
              <a:pPr/>
              <a:t>2021.10.17.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A9A-2DC9-4C00-A33B-D80A2D887E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479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1976-3D45-417C-87C3-AD3376574C89}" type="datetimeFigureOut">
              <a:rPr lang="hu-HU" smtClean="0"/>
              <a:pPr/>
              <a:t>2021.10.17.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A9A-2DC9-4C00-A33B-D80A2D887E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8603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1976-3D45-417C-87C3-AD3376574C89}" type="datetimeFigureOut">
              <a:rPr lang="hu-HU" smtClean="0"/>
              <a:pPr/>
              <a:t>2021.10.17.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A9A-2DC9-4C00-A33B-D80A2D887E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7797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1976-3D45-417C-87C3-AD3376574C89}" type="datetimeFigureOut">
              <a:rPr lang="hu-HU" smtClean="0"/>
              <a:pPr/>
              <a:t>2021.10.17.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A9A-2DC9-4C00-A33B-D80A2D887E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041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1976-3D45-417C-87C3-AD3376574C89}" type="datetimeFigureOut">
              <a:rPr lang="hu-HU" smtClean="0"/>
              <a:pPr/>
              <a:t>2021.10.17.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A9A-2DC9-4C00-A33B-D80A2D887E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0184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1976-3D45-417C-87C3-AD3376574C89}" type="datetimeFigureOut">
              <a:rPr lang="hu-HU" smtClean="0"/>
              <a:pPr/>
              <a:t>2021.10.17.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A9A-2DC9-4C00-A33B-D80A2D887E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4456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1976-3D45-417C-87C3-AD3376574C89}" type="datetimeFigureOut">
              <a:rPr lang="hu-HU" smtClean="0"/>
              <a:pPr/>
              <a:t>2021.10.17.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A9A-2DC9-4C00-A33B-D80A2D887E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8204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1976-3D45-417C-87C3-AD3376574C89}" type="datetimeFigureOut">
              <a:rPr lang="hu-HU" smtClean="0"/>
              <a:pPr/>
              <a:t>2021.10.17.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A9A-2DC9-4C00-A33B-D80A2D887E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3123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1976-3D45-417C-87C3-AD3376574C89}" type="datetimeFigureOut">
              <a:rPr lang="hu-HU" smtClean="0"/>
              <a:pPr/>
              <a:t>2021.10.17.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A9A-2DC9-4C00-A33B-D80A2D887E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7298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61976-3D45-417C-87C3-AD3376574C89}" type="datetimeFigureOut">
              <a:rPr lang="hu-HU" smtClean="0"/>
              <a:pPr/>
              <a:t>2021.10.17.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CCA9A-2DC9-4C00-A33B-D80A2D887E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6805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hyperlink" Target="http://knowledgebaseltd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52" name="Picture 4" descr="KapcsolÃ³dÃ³ kÃ©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822" y="173037"/>
            <a:ext cx="11536033" cy="6489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195941" y="6384799"/>
            <a:ext cx="115360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https://szolgaltat.com/wp-content/uploads/2018/11/reklam-hirdetes-marketing.jpg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3755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0189" y="208371"/>
            <a:ext cx="10515600" cy="849721"/>
          </a:xfrm>
        </p:spPr>
        <p:txBody>
          <a:bodyPr/>
          <a:lstStyle/>
          <a:p>
            <a:r>
              <a:rPr lang="hu-HU" dirty="0" err="1" smtClean="0"/>
              <a:t>During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1st meeting...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0189" y="1058092"/>
            <a:ext cx="11375571" cy="5564777"/>
          </a:xfrm>
        </p:spPr>
        <p:txBody>
          <a:bodyPr>
            <a:normAutofit/>
          </a:bodyPr>
          <a:lstStyle/>
          <a:p>
            <a:r>
              <a:rPr lang="en-US" dirty="0" smtClean="0"/>
              <a:t>We have established our enterprise. </a:t>
            </a:r>
          </a:p>
          <a:p>
            <a:r>
              <a:rPr lang="en-US" dirty="0" smtClean="0"/>
              <a:t>We have started to operate our webpage. 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An enterprise can be successful </a:t>
            </a:r>
            <a:r>
              <a:rPr lang="en-US" dirty="0" smtClean="0"/>
              <a:t>if it </a:t>
            </a:r>
            <a:r>
              <a:rPr lang="en-US" dirty="0" smtClean="0"/>
              <a:t>sells </a:t>
            </a:r>
            <a:r>
              <a:rPr lang="en-US" dirty="0" smtClean="0"/>
              <a:t>its </a:t>
            </a:r>
            <a:r>
              <a:rPr lang="en-US" dirty="0" smtClean="0"/>
              <a:t>products. </a:t>
            </a:r>
          </a:p>
          <a:p>
            <a:r>
              <a:rPr lang="en-US" dirty="0" smtClean="0"/>
              <a:t>Our enterprise will be successful, if we use the tests and study materials </a:t>
            </a:r>
            <a:r>
              <a:rPr lang="en-US" dirty="0" smtClean="0"/>
              <a:t>effectively during lessons. </a:t>
            </a:r>
            <a:endParaRPr lang="en-US" dirty="0" smtClean="0"/>
          </a:p>
          <a:p>
            <a:r>
              <a:rPr lang="en-US" dirty="0" smtClean="0"/>
              <a:t>Question</a:t>
            </a:r>
            <a:r>
              <a:rPr lang="en-US" dirty="0" smtClean="0"/>
              <a:t>: How will they know that there is such a website? </a:t>
            </a:r>
            <a:endParaRPr lang="en-US" dirty="0" smtClean="0"/>
          </a:p>
          <a:p>
            <a:r>
              <a:rPr lang="en-US" dirty="0" smtClean="0"/>
              <a:t>Answer: IT MUST BE ADVERTISED!</a:t>
            </a:r>
            <a:endParaRPr lang="en-US" dirty="0"/>
          </a:p>
        </p:txBody>
      </p:sp>
      <p:sp>
        <p:nvSpPr>
          <p:cNvPr id="4" name="Mosolygó arc 3"/>
          <p:cNvSpPr/>
          <p:nvPr/>
        </p:nvSpPr>
        <p:spPr>
          <a:xfrm>
            <a:off x="5167992" y="2129245"/>
            <a:ext cx="1879963" cy="1711235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4853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00" y="201977"/>
            <a:ext cx="6870700" cy="77152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hu-HU" alt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an </a:t>
            </a:r>
            <a:r>
              <a:rPr lang="hu-HU" altLang="hu-H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advertisement</a:t>
            </a:r>
            <a:r>
              <a:rPr lang="hu-HU" alt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u-HU" alt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92601" y="1125538"/>
            <a:ext cx="11490096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Influential communication about products and services.</a:t>
            </a:r>
            <a:endParaRPr lang="hu-HU" altLang="hu-HU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Commercial advertising is designed to increase sales</a:t>
            </a:r>
            <a:r>
              <a:rPr lang="en-US" dirty="0" smtClean="0"/>
              <a:t>.</a:t>
            </a:r>
            <a:endParaRPr lang="hu-HU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But there are also political and social advertisements. </a:t>
            </a:r>
            <a:r>
              <a:rPr lang="en-US" dirty="0" smtClean="0"/>
              <a:t>E</a:t>
            </a:r>
            <a:r>
              <a:rPr lang="hu-HU" dirty="0" smtClean="0"/>
              <a:t>.</a:t>
            </a:r>
            <a:r>
              <a:rPr lang="en-US" dirty="0" smtClean="0"/>
              <a:t>g</a:t>
            </a:r>
            <a:r>
              <a:rPr lang="hu-HU" dirty="0" smtClean="0"/>
              <a:t>.</a:t>
            </a:r>
            <a:r>
              <a:rPr lang="en-US" dirty="0" smtClean="0"/>
              <a:t> </a:t>
            </a:r>
            <a:r>
              <a:rPr lang="en-US" dirty="0" smtClean="0"/>
              <a:t>EU parliamentary elections, fight against global warming</a:t>
            </a:r>
            <a:r>
              <a:rPr lang="en-US" dirty="0" smtClean="0"/>
              <a:t>.</a:t>
            </a:r>
            <a:endParaRPr lang="hu-HU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Advertisements can affect different senses</a:t>
            </a:r>
            <a:r>
              <a:rPr lang="en-US" dirty="0" smtClean="0"/>
              <a:t>: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lphaLcParenR"/>
            </a:pPr>
            <a:r>
              <a:rPr lang="en-US" altLang="hu-HU" sz="2800" dirty="0" smtClean="0"/>
              <a:t>There are auditory (what we hear, e.g. radio), 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lphaLcParenR"/>
            </a:pPr>
            <a:r>
              <a:rPr lang="en-US" altLang="hu-HU" sz="2800" dirty="0" smtClean="0"/>
              <a:t>visual (what we see, e.g. posters, newspapers), 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lphaLcParenR"/>
            </a:pPr>
            <a:r>
              <a:rPr lang="en-US" altLang="hu-HU" sz="2800" dirty="0" smtClean="0"/>
              <a:t>audiovisual (what we see and hear, e.g. TV), or 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lphaLcParenR"/>
            </a:pPr>
            <a:r>
              <a:rPr lang="en-US" sz="2800" dirty="0" smtClean="0"/>
              <a:t>other sensory advertising media </a:t>
            </a:r>
            <a:r>
              <a:rPr lang="en-US" altLang="hu-HU" sz="2800" dirty="0" smtClean="0"/>
              <a:t>(e.g. in-store tasting, olfactory perfumes).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You </a:t>
            </a:r>
            <a:r>
              <a:rPr lang="en-US" dirty="0" smtClean="0"/>
              <a:t>should always choose the method that best suits your target </a:t>
            </a:r>
            <a:r>
              <a:rPr lang="en-US" dirty="0" smtClean="0"/>
              <a:t>audience</a:t>
            </a:r>
            <a:r>
              <a:rPr lang="hu-HU" dirty="0" smtClean="0"/>
              <a:t>!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xmlns="" val="347628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ím 1"/>
          <p:cNvSpPr>
            <a:spLocks noGrp="1"/>
          </p:cNvSpPr>
          <p:nvPr>
            <p:ph type="title"/>
          </p:nvPr>
        </p:nvSpPr>
        <p:spPr>
          <a:xfrm>
            <a:off x="272596" y="280988"/>
            <a:ext cx="10959284" cy="7715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alt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hu-HU" alt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hu-HU" alt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hu-HU" alt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alt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allowed</a:t>
            </a:r>
            <a:r>
              <a:rPr lang="hu-HU" alt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alt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hu-HU" alt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</a:t>
            </a:r>
            <a:r>
              <a:rPr lang="hu-HU" alt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advertisement</a:t>
            </a:r>
            <a:r>
              <a:rPr lang="hu-HU" alt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u-HU" alt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07" name="Tartalom helye 2"/>
          <p:cNvSpPr>
            <a:spLocks noGrp="1"/>
          </p:cNvSpPr>
          <p:nvPr>
            <p:ph idx="1"/>
          </p:nvPr>
        </p:nvSpPr>
        <p:spPr>
          <a:xfrm>
            <a:off x="836017" y="1149531"/>
            <a:ext cx="11011993" cy="5592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violate the privacy rights of </a:t>
            </a:r>
            <a:r>
              <a:rPr lang="en-US" sz="3200" dirty="0" smtClean="0"/>
              <a:t>others</a:t>
            </a:r>
            <a:r>
              <a:rPr lang="en-US" altLang="hu-HU" sz="3200" dirty="0" smtClean="0"/>
              <a:t>, </a:t>
            </a:r>
          </a:p>
          <a:p>
            <a:pPr marL="0" indent="0">
              <a:buNone/>
            </a:pPr>
            <a:r>
              <a:rPr lang="en-US" sz="3200" dirty="0" smtClean="0"/>
              <a:t>incitement to violence, fear</a:t>
            </a:r>
            <a:r>
              <a:rPr lang="en-US" altLang="hu-HU" sz="3200" dirty="0" smtClean="0"/>
              <a:t>,</a:t>
            </a:r>
          </a:p>
          <a:p>
            <a:pPr marL="0" indent="0">
              <a:buNone/>
            </a:pPr>
            <a:r>
              <a:rPr lang="en-US" sz="3200" dirty="0" smtClean="0"/>
              <a:t>it </a:t>
            </a:r>
            <a:r>
              <a:rPr lang="en-US" sz="3200" dirty="0" smtClean="0"/>
              <a:t>is forbidden to state a false fact about a competitor's </a:t>
            </a:r>
            <a:r>
              <a:rPr lang="en-US" sz="3200" dirty="0" smtClean="0"/>
              <a:t>product</a:t>
            </a:r>
            <a:r>
              <a:rPr lang="en-US" sz="3200" dirty="0" smtClean="0"/>
              <a:t>,</a:t>
            </a:r>
          </a:p>
          <a:p>
            <a:pPr marL="0" indent="0">
              <a:buNone/>
            </a:pPr>
            <a:r>
              <a:rPr lang="en-US" sz="3200" dirty="0" smtClean="0"/>
              <a:t>it </a:t>
            </a:r>
            <a:r>
              <a:rPr lang="en-US" sz="3200" dirty="0" smtClean="0"/>
              <a:t>is forbidden to damage the reputation of the </a:t>
            </a:r>
            <a:r>
              <a:rPr lang="en-US" sz="3200" dirty="0" smtClean="0"/>
              <a:t>company’s </a:t>
            </a:r>
            <a:r>
              <a:rPr lang="en-US" sz="3200" dirty="0" smtClean="0"/>
              <a:t>name or goods of another </a:t>
            </a:r>
            <a:r>
              <a:rPr lang="en-US" sz="3200" dirty="0" smtClean="0"/>
              <a:t>enterprise</a:t>
            </a:r>
            <a:r>
              <a:rPr lang="en-US" altLang="hu-HU" sz="3200" dirty="0" smtClean="0"/>
              <a:t>,</a:t>
            </a:r>
          </a:p>
          <a:p>
            <a:pPr marL="0" indent="0">
              <a:buNone/>
            </a:pPr>
            <a:r>
              <a:rPr lang="en-US" sz="3200" dirty="0" smtClean="0"/>
              <a:t>advertising </a:t>
            </a:r>
            <a:r>
              <a:rPr lang="en-US" sz="3200" dirty="0" smtClean="0"/>
              <a:t>is not permitted for goods that </a:t>
            </a:r>
            <a:r>
              <a:rPr lang="en-US" sz="3200" dirty="0" smtClean="0"/>
              <a:t>cannot </a:t>
            </a:r>
            <a:r>
              <a:rPr lang="en-US" sz="3200" dirty="0" smtClean="0"/>
              <a:t>be </a:t>
            </a:r>
            <a:r>
              <a:rPr lang="en-US" sz="3200" dirty="0" smtClean="0"/>
              <a:t>produced</a:t>
            </a:r>
            <a:r>
              <a:rPr lang="en-US" altLang="hu-HU" sz="3200" dirty="0" smtClean="0"/>
              <a:t>(e.g. drugs),</a:t>
            </a:r>
          </a:p>
          <a:p>
            <a:pPr marL="0" indent="0">
              <a:buNone/>
            </a:pPr>
            <a:r>
              <a:rPr lang="en-US" sz="3200" dirty="0" smtClean="0"/>
              <a:t>advertising </a:t>
            </a:r>
            <a:r>
              <a:rPr lang="en-US" sz="3200" dirty="0" smtClean="0"/>
              <a:t>of tobacco products is </a:t>
            </a:r>
            <a:r>
              <a:rPr lang="en-US" sz="3200" dirty="0" smtClean="0"/>
              <a:t>prohibited</a:t>
            </a:r>
            <a:r>
              <a:rPr lang="en-US" altLang="hu-HU" sz="3200" dirty="0" smtClean="0"/>
              <a:t>(in Hungary),</a:t>
            </a:r>
          </a:p>
          <a:p>
            <a:pPr marL="0" indent="0">
              <a:buNone/>
            </a:pPr>
            <a:r>
              <a:rPr lang="en-US" sz="3200" dirty="0" smtClean="0"/>
              <a:t>it </a:t>
            </a:r>
            <a:r>
              <a:rPr lang="en-US" sz="3200" dirty="0" smtClean="0"/>
              <a:t>is forbidden to affix the packaging or marking to the product from which the competitor's product is usually identified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endParaRPr lang="hu-HU" altLang="hu-HU" dirty="0" smtClean="0"/>
          </a:p>
          <a:p>
            <a:pPr eaLnBrk="1" hangingPunct="1"/>
            <a:endParaRPr lang="hu-HU" altLang="hu-HU" dirty="0"/>
          </a:p>
        </p:txBody>
      </p:sp>
      <p:sp>
        <p:nvSpPr>
          <p:cNvPr id="2" name="Szorzás 1"/>
          <p:cNvSpPr/>
          <p:nvPr/>
        </p:nvSpPr>
        <p:spPr>
          <a:xfrm>
            <a:off x="272596" y="1165382"/>
            <a:ext cx="535577" cy="43107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orzás 4"/>
          <p:cNvSpPr/>
          <p:nvPr/>
        </p:nvSpPr>
        <p:spPr>
          <a:xfrm>
            <a:off x="272581" y="1677623"/>
            <a:ext cx="535577" cy="43107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orzás 5"/>
          <p:cNvSpPr/>
          <p:nvPr/>
        </p:nvSpPr>
        <p:spPr>
          <a:xfrm>
            <a:off x="265185" y="2248332"/>
            <a:ext cx="535577" cy="43107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orzás 6"/>
          <p:cNvSpPr/>
          <p:nvPr/>
        </p:nvSpPr>
        <p:spPr>
          <a:xfrm>
            <a:off x="265170" y="3068238"/>
            <a:ext cx="535577" cy="43107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orzás 7"/>
          <p:cNvSpPr/>
          <p:nvPr/>
        </p:nvSpPr>
        <p:spPr>
          <a:xfrm>
            <a:off x="282367" y="3956064"/>
            <a:ext cx="535577" cy="43107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orzás 8"/>
          <p:cNvSpPr/>
          <p:nvPr/>
        </p:nvSpPr>
        <p:spPr>
          <a:xfrm>
            <a:off x="282366" y="4915605"/>
            <a:ext cx="535577" cy="43107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orzás 9"/>
          <p:cNvSpPr/>
          <p:nvPr/>
        </p:nvSpPr>
        <p:spPr>
          <a:xfrm>
            <a:off x="272581" y="5375446"/>
            <a:ext cx="535577" cy="43107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5492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9560" y="234496"/>
            <a:ext cx="10515600" cy="888909"/>
          </a:xfrm>
        </p:spPr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task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9560" y="1227908"/>
            <a:ext cx="11597640" cy="5434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Create an advertisement to promote our website</a:t>
            </a:r>
            <a:r>
              <a:rPr lang="hu-HU" sz="3200" dirty="0" smtClean="0"/>
              <a:t>!</a:t>
            </a:r>
            <a:endParaRPr lang="hu-HU" sz="3200" dirty="0" smtClean="0"/>
          </a:p>
          <a:p>
            <a:pPr marL="0" indent="0" algn="ctr">
              <a:buNone/>
            </a:pPr>
            <a:r>
              <a:rPr lang="hu-HU" sz="3200" dirty="0" smtClean="0">
                <a:hlinkClick r:id="rId2"/>
              </a:rPr>
              <a:t>http://knowledgebaseltd.eu/</a:t>
            </a:r>
            <a:endParaRPr lang="hu-HU" sz="3200" dirty="0" smtClean="0"/>
          </a:p>
          <a:p>
            <a:pPr marL="0" indent="0">
              <a:buNone/>
            </a:pPr>
            <a:endParaRPr lang="hu-HU" sz="3200" dirty="0"/>
          </a:p>
        </p:txBody>
      </p:sp>
      <p:pic>
        <p:nvPicPr>
          <p:cNvPr id="3074" name="Picture 2" descr="KÃ©ptalÃ¡lat a kÃ¶vetkezÅre: âÃ³riÃ¡splakÃ¡tâ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" y="2356767"/>
            <a:ext cx="2964090" cy="1895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apcsolÃ³dÃ³ kÃ©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8380" y="4803571"/>
            <a:ext cx="2343392" cy="175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KÃ©ptalÃ¡lat a kÃ¶vetkezÅre: âmikrofonâ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51571" y="4754880"/>
            <a:ext cx="1907177" cy="1907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KapcsolÃ³dÃ³ kÃ©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4914" y="2377121"/>
            <a:ext cx="2636630" cy="232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KapcsolÃ³dÃ³ kÃ©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4042" y="2579755"/>
            <a:ext cx="1920240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KapcsolÃ³dÃ³ kÃ©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2599" y="4721839"/>
            <a:ext cx="2438312" cy="177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5767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290</Words>
  <Application>Microsoft Office PowerPoint</Application>
  <PresentationFormat>Egyéni</PresentationFormat>
  <Paragraphs>33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1. dia</vt:lpstr>
      <vt:lpstr>During the 1st meeting... </vt:lpstr>
      <vt:lpstr>What is an advertisement?</vt:lpstr>
      <vt:lpstr>What is not allowed in an advertisement?</vt:lpstr>
      <vt:lpstr>The task:</vt:lpstr>
    </vt:vector>
  </TitlesOfParts>
  <Company>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Reklám</dc:title>
  <dc:creator>.</dc:creator>
  <cp:lastModifiedBy>Eszter</cp:lastModifiedBy>
  <cp:revision>10</cp:revision>
  <dcterms:created xsi:type="dcterms:W3CDTF">2019-03-10T12:39:24Z</dcterms:created>
  <dcterms:modified xsi:type="dcterms:W3CDTF">2021-10-17T07:26:17Z</dcterms:modified>
</cp:coreProperties>
</file>