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1" autoAdjust="0"/>
    <p:restoredTop sz="94660"/>
  </p:normalViewPr>
  <p:slideViewPr>
    <p:cSldViewPr>
      <p:cViewPr varScale="1">
        <p:scale>
          <a:sx n="83" d="100"/>
          <a:sy n="83" d="100"/>
        </p:scale>
        <p:origin x="-144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DE538A-60D1-4C94-A620-B572B7B1EE57}" type="slidenum">
              <a:rPr lang="el-GR" smtClean="0"/>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4DE538A-60D1-4C94-A620-B572B7B1EE57}"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44DE538A-60D1-4C94-A620-B572B7B1EE57}" type="slidenum">
              <a:rPr lang="el-GR" smtClean="0"/>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44DE538A-60D1-4C94-A620-B572B7B1EE57}" type="slidenum">
              <a:rPr lang="el-GR" smtClean="0"/>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DE538A-60D1-4C94-A620-B572B7B1EE57}" type="slidenum">
              <a:rPr lang="el-GR" smtClean="0"/>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0548FB8E-9474-4D79-8B69-9D7034C9014F}" type="datetimeFigureOut">
              <a:rPr lang="el-GR" smtClean="0"/>
              <a:t>25/10/2021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4DE538A-60D1-4C94-A620-B572B7B1EE57}" type="slidenum">
              <a:rPr lang="el-GR" smtClean="0"/>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44DE538A-60D1-4C94-A620-B572B7B1EE57}" type="slidenum">
              <a:rPr lang="el-GR" smtClean="0"/>
              <a:t>‹#›</a:t>
            </a:fld>
            <a:endParaRPr lang="el-GR"/>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44DE538A-60D1-4C94-A620-B572B7B1EE5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44DE538A-60D1-4C94-A620-B572B7B1EE5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4DE538A-60D1-4C94-A620-B572B7B1EE57}" type="slidenum">
              <a:rPr lang="el-GR" smtClean="0"/>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0548FB8E-9474-4D79-8B69-9D7034C9014F}" type="datetimeFigureOut">
              <a:rPr lang="el-GR" smtClean="0"/>
              <a:t>25/10/2021</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44DE538A-60D1-4C94-A620-B572B7B1EE57}" type="slidenum">
              <a:rPr lang="el-GR" smtClean="0"/>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0548FB8E-9474-4D79-8B69-9D7034C9014F}" type="datetimeFigureOut">
              <a:rPr lang="el-GR" smtClean="0"/>
              <a:t>25/10/2021</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548FB8E-9474-4D79-8B69-9D7034C9014F}" type="datetimeFigureOut">
              <a:rPr lang="el-GR" smtClean="0"/>
              <a:t>25/10/2021</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4DE538A-60D1-4C94-A620-B572B7B1EE57}" type="slidenum">
              <a:rPr lang="el-GR" smtClean="0"/>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nerogiatoavrio.gr/" TargetMode="Externa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a:p>
        </p:txBody>
      </p:sp>
      <p:sp>
        <p:nvSpPr>
          <p:cNvPr id="2" name="1 - Τίτλος"/>
          <p:cNvSpPr>
            <a:spLocks noGrp="1"/>
          </p:cNvSpPr>
          <p:nvPr>
            <p:ph type="ctrTitle"/>
          </p:nvPr>
        </p:nvSpPr>
        <p:spPr>
          <a:xfrm>
            <a:off x="142844" y="142852"/>
            <a:ext cx="8315356" cy="1990748"/>
          </a:xfrm>
        </p:spPr>
        <p:txBody>
          <a:bodyPr/>
          <a:lstStyle/>
          <a:p>
            <a:r>
              <a:rPr lang="el-GR" dirty="0" smtClean="0"/>
              <a:t>ΛΕΙΨΥΔΡΙΑ</a:t>
            </a:r>
            <a:endParaRPr lang="el-GR" dirty="0"/>
          </a:p>
        </p:txBody>
      </p:sp>
      <p:pic>
        <p:nvPicPr>
          <p:cNvPr id="4" name="3 - Εικόνα" descr="Λειψυδρία.jpg"/>
          <p:cNvPicPr>
            <a:picLocks noChangeAspect="1"/>
          </p:cNvPicPr>
          <p:nvPr/>
        </p:nvPicPr>
        <p:blipFill>
          <a:blip r:embed="rId2"/>
          <a:stretch>
            <a:fillRect/>
          </a:stretch>
        </p:blipFill>
        <p:spPr>
          <a:xfrm>
            <a:off x="0" y="2143116"/>
            <a:ext cx="9144000" cy="4714883"/>
          </a:xfrm>
          <a:prstGeom prst="rect">
            <a:avLst/>
          </a:prstGeom>
        </p:spPr>
      </p:pic>
      <p:pic>
        <p:nvPicPr>
          <p:cNvPr id="5" name="4 - Εικόνα" descr="52833093_1258558827631474_5252868869864816640_n.png"/>
          <p:cNvPicPr>
            <a:picLocks noChangeAspect="1"/>
          </p:cNvPicPr>
          <p:nvPr/>
        </p:nvPicPr>
        <p:blipFill>
          <a:blip r:embed="rId3"/>
          <a:stretch>
            <a:fillRect/>
          </a:stretch>
        </p:blipFill>
        <p:spPr>
          <a:xfrm>
            <a:off x="285720" y="214290"/>
            <a:ext cx="1657350" cy="1266825"/>
          </a:xfrm>
          <a:prstGeom prst="rect">
            <a:avLst/>
          </a:prstGeom>
        </p:spPr>
      </p:pic>
      <p:pic>
        <p:nvPicPr>
          <p:cNvPr id="6" name="5 - Εικόνα" descr="49938679_422421851679668_5596851589420679168_n.jpg"/>
          <p:cNvPicPr>
            <a:picLocks noChangeAspect="1"/>
          </p:cNvPicPr>
          <p:nvPr/>
        </p:nvPicPr>
        <p:blipFill>
          <a:blip r:embed="rId4" cstate="print"/>
          <a:stretch>
            <a:fillRect/>
          </a:stretch>
        </p:blipFill>
        <p:spPr>
          <a:xfrm>
            <a:off x="7000892" y="214290"/>
            <a:ext cx="1928802" cy="1928802"/>
          </a:xfrm>
          <a:prstGeom prst="rect">
            <a:avLst/>
          </a:prstGeom>
        </p:spPr>
      </p:pic>
      <p:pic>
        <p:nvPicPr>
          <p:cNvPr id="7" name="6 - Εικόνα" descr="52541549_2305948702749892_1018367472077635584_n.png"/>
          <p:cNvPicPr>
            <a:picLocks noChangeAspect="1"/>
          </p:cNvPicPr>
          <p:nvPr/>
        </p:nvPicPr>
        <p:blipFill>
          <a:blip r:embed="rId5"/>
          <a:stretch>
            <a:fillRect/>
          </a:stretch>
        </p:blipFill>
        <p:spPr>
          <a:xfrm>
            <a:off x="3214678" y="214290"/>
            <a:ext cx="2305050" cy="666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lstStyle/>
          <a:p>
            <a:endParaRPr lang="el-GR" dirty="0" smtClean="0"/>
          </a:p>
          <a:p>
            <a:r>
              <a:rPr lang="el-GR" dirty="0" smtClean="0"/>
              <a:t>Οι </a:t>
            </a:r>
            <a:r>
              <a:rPr lang="el-GR" dirty="0" smtClean="0"/>
              <a:t>ερευνητές προτείνουν νέες πολιτικές για το νερό, όπως λιγότερο εντατική χρήση του στη γεωργία, αλλά και υποδομές για την αποθήκευση του νερού των αστικών πλημμυρών, ώστε να μη πηγαίνει χαμένο.</a:t>
            </a:r>
            <a:endParaRPr lang="el-GR" dirty="0"/>
          </a:p>
        </p:txBody>
      </p:sp>
      <p:pic>
        <p:nvPicPr>
          <p:cNvPr id="7" name="6 - Θέση περιεχομένου" descr="γεωργικές καλλιέργειες.jpg"/>
          <p:cNvPicPr>
            <a:picLocks noGrp="1" noChangeAspect="1"/>
          </p:cNvPicPr>
          <p:nvPr>
            <p:ph sz="half" idx="2"/>
          </p:nvPr>
        </p:nvPicPr>
        <p:blipFill>
          <a:blip r:embed="rId2"/>
          <a:stretch>
            <a:fillRect/>
          </a:stretch>
        </p:blipFill>
        <p:spPr>
          <a:xfrm>
            <a:off x="4991100" y="1357298"/>
            <a:ext cx="3657600" cy="5000660"/>
          </a:xfrm>
        </p:spPr>
      </p:pic>
      <p:pic>
        <p:nvPicPr>
          <p:cNvPr id="5" name="4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pic>
        <p:nvPicPr>
          <p:cNvPr id="6" name="5 - Εικόνα" descr="52833093_1258558827631474_5252868869864816640_n.png"/>
          <p:cNvPicPr>
            <a:picLocks noChangeAspect="1"/>
          </p:cNvPicPr>
          <p:nvPr/>
        </p:nvPicPr>
        <p:blipFill>
          <a:blip r:embed="rId4"/>
          <a:stretch>
            <a:fillRect/>
          </a:stretch>
        </p:blipFill>
        <p:spPr>
          <a:xfrm>
            <a:off x="285720" y="214290"/>
            <a:ext cx="1657350" cy="12668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Το </a:t>
            </a:r>
            <a:r>
              <a:rPr lang="el-GR" dirty="0" smtClean="0"/>
              <a:t>νέο πρόγραμμα της Αθηναϊκής Ζυθοποιίας που ενισχύει τη Βιώσιμη Ανάπτυξη μέσα από την ανάδειξη λύσεων για την ορθότερη διαχείριση των υδατικών πόρων στην Ελλάδα. Η πρώτη δράση του Προγράμματος που ονομάζεται "</a:t>
            </a:r>
            <a:r>
              <a:rPr lang="el-GR" dirty="0" smtClean="0">
                <a:hlinkClick r:id="rId2"/>
              </a:rPr>
              <a:t>Νερό για το Αύριο</a:t>
            </a:r>
            <a:r>
              <a:rPr lang="el-GR" dirty="0" smtClean="0"/>
              <a:t>" εστιάζεται στην Περιφέρεια Θεσσαλίας, όπου μια σειρά από παράγοντες προκαλούν έντονο πρόβλημα λειψυδρίας.</a:t>
            </a:r>
            <a:endParaRPr lang="el-GR" dirty="0"/>
          </a:p>
        </p:txBody>
      </p:sp>
      <p:pic>
        <p:nvPicPr>
          <p:cNvPr id="6" name="5 - Θέση περιεχομένου" descr="νερό για όλους.jpg"/>
          <p:cNvPicPr>
            <a:picLocks noGrp="1" noChangeAspect="1"/>
          </p:cNvPicPr>
          <p:nvPr>
            <p:ph sz="half" idx="2"/>
          </p:nvPr>
        </p:nvPicPr>
        <p:blipFill>
          <a:blip r:embed="rId3"/>
          <a:stretch>
            <a:fillRect/>
          </a:stretch>
        </p:blipFill>
        <p:spPr>
          <a:xfrm>
            <a:off x="4572000" y="1428736"/>
            <a:ext cx="4286280" cy="4857784"/>
          </a:xfrm>
        </p:spPr>
      </p:pic>
      <p:pic>
        <p:nvPicPr>
          <p:cNvPr id="5" name="4 - Εικόνα" descr="49938679_422421851679668_5596851589420679168_n.jpg"/>
          <p:cNvPicPr>
            <a:picLocks noChangeAspect="1"/>
          </p:cNvPicPr>
          <p:nvPr/>
        </p:nvPicPr>
        <p:blipFill>
          <a:blip r:embed="rId4" cstate="print"/>
          <a:stretch>
            <a:fillRect/>
          </a:stretch>
        </p:blipFill>
        <p:spPr>
          <a:xfrm>
            <a:off x="6858016" y="214290"/>
            <a:ext cx="2071678" cy="153704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Προτάσει</a:t>
            </a:r>
            <a:endParaRPr lang="el-GR" dirty="0"/>
          </a:p>
        </p:txBody>
      </p:sp>
      <p:sp>
        <p:nvSpPr>
          <p:cNvPr id="3" name="2 - Θέση περιεχομένου"/>
          <p:cNvSpPr>
            <a:spLocks noGrp="1"/>
          </p:cNvSpPr>
          <p:nvPr>
            <p:ph sz="half" idx="1"/>
          </p:nvPr>
        </p:nvSpPr>
        <p:spPr/>
        <p:txBody>
          <a:bodyPr>
            <a:normAutofit fontScale="92500"/>
          </a:bodyPr>
          <a:lstStyle/>
          <a:p>
            <a:r>
              <a:rPr lang="el-GR" dirty="0" smtClean="0"/>
              <a:t>Η πρώτη φάση του Προγράμματος έχει ήδη υλοποιηθεί και αφορούσε στην ανάλυση της υφιστάμενης κατάστασης τόσο σε επίπεδο χώρας όσο και στο συγκεκριμένο υδατικό διαμέρισμα. Πρόκειται για δευτερογενή έρευνα που πραγματοποιήθηκε από την επιστημονική ομάδα που επιβλέπει το έργο</a:t>
            </a:r>
            <a:endParaRPr lang="el-GR" dirty="0"/>
          </a:p>
        </p:txBody>
      </p:sp>
      <p:pic>
        <p:nvPicPr>
          <p:cNvPr id="5" name="4 - Θέση περιεχομένου" descr="Θεσσαλία 1.jpg"/>
          <p:cNvPicPr>
            <a:picLocks noGrp="1" noChangeAspect="1"/>
          </p:cNvPicPr>
          <p:nvPr>
            <p:ph sz="half" idx="2"/>
          </p:nvPr>
        </p:nvPicPr>
        <p:blipFill>
          <a:blip r:embed="rId2"/>
          <a:stretch>
            <a:fillRect/>
          </a:stretch>
        </p:blipFill>
        <p:spPr>
          <a:xfrm>
            <a:off x="4572000" y="1500174"/>
            <a:ext cx="4357718" cy="4857784"/>
          </a:xfrm>
        </p:spPr>
      </p:pic>
      <p:pic>
        <p:nvPicPr>
          <p:cNvPr id="6" name="5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smtClean="0"/>
              <a:t>Η επόμενη φάση αφορούσε στη χαρτογράφηση κι ανάλυση των ενδιαφερόμενων μερών (</a:t>
            </a:r>
            <a:r>
              <a:rPr lang="el-GR" dirty="0" err="1" smtClean="0"/>
              <a:t>stakeholders</a:t>
            </a:r>
            <a:r>
              <a:rPr lang="el-GR" dirty="0" smtClean="0"/>
              <a:t>’ </a:t>
            </a:r>
            <a:r>
              <a:rPr lang="el-GR" dirty="0" err="1" smtClean="0"/>
              <a:t>mapping</a:t>
            </a:r>
            <a:r>
              <a:rPr lang="el-GR" dirty="0" smtClean="0"/>
              <a:t>) στην περιοχή παρέμβασης, δηλαδή στην Περιφέρεια Θεσσαλίας. Η αρχική χαρτογράφηση έχει ολοκληρωθεί και σε αυτή βασίστηκε η επιλογή των συμμετεχόντων στις τακτικές μηνιαίες συναντήσεις συν-σχεδιασμού λύσεων. Οι συμμετέχοντες εκπροσωπούν ένα ευρύ φάσμα θεσμικών, επιστημονικών και παραγωγικών φορέων. </a:t>
            </a:r>
            <a:endParaRPr lang="el-GR" dirty="0"/>
          </a:p>
        </p:txBody>
      </p:sp>
      <p:pic>
        <p:nvPicPr>
          <p:cNvPr id="5" name="4 - Θέση περιεχομένου" descr="Καταγραφή-151-1.jpg"/>
          <p:cNvPicPr>
            <a:picLocks noGrp="1" noChangeAspect="1"/>
          </p:cNvPicPr>
          <p:nvPr>
            <p:ph sz="half" idx="2"/>
          </p:nvPr>
        </p:nvPicPr>
        <p:blipFill>
          <a:blip r:embed="rId2"/>
          <a:stretch>
            <a:fillRect/>
          </a:stretch>
        </p:blipFill>
        <p:spPr>
          <a:xfrm>
            <a:off x="4800600" y="1500174"/>
            <a:ext cx="4038600" cy="4572032"/>
          </a:xfrm>
        </p:spPr>
      </p:pic>
      <p:pic>
        <p:nvPicPr>
          <p:cNvPr id="6" name="5 - Εικόνα" descr="52833093_1258558827631474_5252868869864816640_n.png"/>
          <p:cNvPicPr>
            <a:picLocks noChangeAspect="1"/>
          </p:cNvPicPr>
          <p:nvPr/>
        </p:nvPicPr>
        <p:blipFill>
          <a:blip r:embed="rId3"/>
          <a:stretch>
            <a:fillRect/>
          </a:stretch>
        </p:blipFill>
        <p:spPr>
          <a:xfrm>
            <a:off x="285720" y="214290"/>
            <a:ext cx="1657350" cy="12668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dirty="0"/>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70000" lnSpcReduction="20000"/>
          </a:bodyPr>
          <a:lstStyle/>
          <a:p>
            <a:r>
              <a:rPr lang="el-GR" dirty="0" smtClean="0"/>
              <a:t>Πλέον, υλοποιείται η τρίτη και μεγαλύτερη σε διάρκεια φάση του Προγράμματος, οι συναντήσεις συν-σχεδιασμού, οι οποίες ξεκίνησαν τον Μάρτιο και πραγματοποιούνται υπό την εποπτεία της επιστημονικής ομάδας σε μηνιαία βάση και για 18 μήνες. Στόχος είναι μέσα από αυτές να προκύψουν λύσεις για την αντιμετώπιση του προβλήματος, οι οποίες θα αποτυπωθούν σε ολοκληρωμένα επιχειρησιακά σχέδια μετάβασης. </a:t>
            </a:r>
            <a:endParaRPr lang="el-GR" dirty="0"/>
          </a:p>
        </p:txBody>
      </p:sp>
      <p:pic>
        <p:nvPicPr>
          <p:cNvPr id="7" name="6 - Θέση περιεχομένου" descr="800px-Θεσσαλικός_κάμπος_03.jpg"/>
          <p:cNvPicPr>
            <a:picLocks noGrp="1" noChangeAspect="1"/>
          </p:cNvPicPr>
          <p:nvPr>
            <p:ph sz="quarter" idx="4"/>
          </p:nvPr>
        </p:nvPicPr>
        <p:blipFill>
          <a:blip r:embed="rId2"/>
          <a:stretch>
            <a:fillRect/>
          </a:stretch>
        </p:blipFill>
        <p:spPr>
          <a:xfrm>
            <a:off x="4714876" y="1571612"/>
            <a:ext cx="4124324" cy="4786346"/>
          </a:xfrm>
        </p:spPr>
      </p:pic>
      <p:sp>
        <p:nvSpPr>
          <p:cNvPr id="6" name="5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Προτάσεις</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b="1" dirty="0" smtClean="0"/>
              <a:t>καλύτερη διαχείριση</a:t>
            </a:r>
            <a:r>
              <a:rPr lang="el-GR" dirty="0" smtClean="0"/>
              <a:t> του νερού για άρδευση (ώστε να μη γίνεται σπατάλη </a:t>
            </a:r>
            <a:r>
              <a:rPr lang="el-GR" dirty="0" smtClean="0"/>
              <a:t>του)</a:t>
            </a:r>
          </a:p>
          <a:p>
            <a:r>
              <a:rPr lang="el-GR" b="1" dirty="0" smtClean="0"/>
              <a:t>φύτεμα</a:t>
            </a:r>
            <a:r>
              <a:rPr lang="el-GR" dirty="0" smtClean="0"/>
              <a:t> </a:t>
            </a:r>
            <a:r>
              <a:rPr lang="el-GR" dirty="0" smtClean="0"/>
              <a:t>περισσότερων καλλιεργειών ανθεκτικών στην </a:t>
            </a:r>
            <a:r>
              <a:rPr lang="el-GR" dirty="0" smtClean="0"/>
              <a:t>ξηρασία</a:t>
            </a:r>
          </a:p>
          <a:p>
            <a:r>
              <a:rPr lang="el-GR" dirty="0" smtClean="0"/>
              <a:t>αύξηση </a:t>
            </a:r>
            <a:r>
              <a:rPr lang="el-GR" dirty="0" smtClean="0"/>
              <a:t>του τιμολογίου για αγροτική και βιομηχανική χρήση του </a:t>
            </a:r>
            <a:r>
              <a:rPr lang="el-GR" dirty="0" smtClean="0"/>
              <a:t>νερού</a:t>
            </a:r>
          </a:p>
          <a:p>
            <a:r>
              <a:rPr lang="el-GR" dirty="0" smtClean="0"/>
              <a:t>ανάπτυξη </a:t>
            </a:r>
            <a:r>
              <a:rPr lang="el-GR" dirty="0" smtClean="0"/>
              <a:t>νέων </a:t>
            </a:r>
            <a:r>
              <a:rPr lang="el-GR" b="1" dirty="0" smtClean="0"/>
              <a:t>τεχνολογιών ψύξης</a:t>
            </a:r>
            <a:r>
              <a:rPr lang="el-GR" dirty="0" smtClean="0"/>
              <a:t> στις μονάδες ηλεκτροπαραγωγής (ώστε να καταναλώνουν λιγότερο νερό) </a:t>
            </a:r>
            <a:endParaRPr lang="el-GR" dirty="0"/>
          </a:p>
        </p:txBody>
      </p:sp>
      <p:pic>
        <p:nvPicPr>
          <p:cNvPr id="5" name="4 - Θέση περιεχομένου" descr="άρδευση.jpg"/>
          <p:cNvPicPr>
            <a:picLocks noGrp="1" noChangeAspect="1"/>
          </p:cNvPicPr>
          <p:nvPr>
            <p:ph sz="half" idx="2"/>
          </p:nvPr>
        </p:nvPicPr>
        <p:blipFill>
          <a:blip r:embed="rId2"/>
          <a:stretch>
            <a:fillRect/>
          </a:stretch>
        </p:blipFill>
        <p:spPr>
          <a:xfrm>
            <a:off x="4643438" y="1500174"/>
            <a:ext cx="4071966" cy="4714908"/>
          </a:xfrm>
        </p:spPr>
      </p:pic>
      <p:pic>
        <p:nvPicPr>
          <p:cNvPr id="6" name="5 - Εικόνα" descr="49938679_422421851679668_5596851589420679168_n.jpg"/>
          <p:cNvPicPr>
            <a:picLocks noChangeAspect="1"/>
          </p:cNvPicPr>
          <p:nvPr/>
        </p:nvPicPr>
        <p:blipFill>
          <a:blip r:embed="rId3" cstate="print"/>
          <a:stretch>
            <a:fillRect/>
          </a:stretch>
        </p:blipFill>
        <p:spPr>
          <a:xfrm>
            <a:off x="6858016" y="214290"/>
            <a:ext cx="2071678" cy="153704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dirty="0"/>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92500" lnSpcReduction="20000"/>
          </a:bodyPr>
          <a:lstStyle/>
          <a:p>
            <a:r>
              <a:rPr lang="el-GR" dirty="0" smtClean="0"/>
              <a:t>Η Ελλάδα είναι μεταξύ των χωρών που απειλούνται από λειψυδρία και προβλέπεται να αντιμετωπίσουν αυξημένες ελλείψεις νερού, σύμφωνα με νέα επιστημονική μελέτη του Κοινού Κέντρου Ερευνών της Ευρωπαϊκής Επιτροπής.</a:t>
            </a:r>
            <a:endParaRPr lang="el-GR" dirty="0"/>
          </a:p>
        </p:txBody>
      </p:sp>
      <p:pic>
        <p:nvPicPr>
          <p:cNvPr id="7" name="6 - Θέση περιεχομένου" descr="Λειψυδρια 1.jpg"/>
          <p:cNvPicPr>
            <a:picLocks noGrp="1" noChangeAspect="1"/>
          </p:cNvPicPr>
          <p:nvPr>
            <p:ph sz="quarter" idx="4"/>
          </p:nvPr>
        </p:nvPicPr>
        <p:blipFill>
          <a:blip r:embed="rId2" cstate="print"/>
          <a:stretch>
            <a:fillRect/>
          </a:stretch>
        </p:blipFill>
        <p:spPr>
          <a:xfrm>
            <a:off x="4800600" y="2285992"/>
            <a:ext cx="4038600" cy="4071966"/>
          </a:xfrm>
        </p:spPr>
      </p:pic>
      <p:sp>
        <p:nvSpPr>
          <p:cNvPr id="6" name="5 - Τίτλος"/>
          <p:cNvSpPr>
            <a:spLocks noGrp="1"/>
          </p:cNvSpPr>
          <p:nvPr>
            <p:ph type="title"/>
          </p:nvPr>
        </p:nvSpPr>
        <p:spPr/>
        <p:txBody>
          <a:bodyPr/>
          <a:lstStyle/>
          <a:p>
            <a:endParaRPr lang="el-GR" dirty="0"/>
          </a:p>
        </p:txBody>
      </p:sp>
      <p:pic>
        <p:nvPicPr>
          <p:cNvPr id="8" name="7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77500" lnSpcReduction="20000"/>
          </a:bodyPr>
          <a:lstStyle/>
          <a:p>
            <a:r>
              <a:rPr lang="el-GR" dirty="0" smtClean="0"/>
              <a:t>Οι ερευνητές προβλέπουν σημαντικές μειώσεις στην αναπλήρωση του υδροφόρου ορίζοντα, ιδίως για την Ελλάδα (προβλέπεται μια ετήσια απώλεια της τάξης των 810 εκατομμυρίων κυβικών μέτρων νερού), </a:t>
            </a:r>
            <a:r>
              <a:rPr lang="el-GR" dirty="0" smtClean="0"/>
              <a:t>κάτι </a:t>
            </a:r>
            <a:r>
              <a:rPr lang="el-GR" dirty="0" smtClean="0"/>
              <a:t>που σημαίνει μειωμένη διαθεσιμότητα νερού για άρδευση γεωργικών καλλιεργειών, άρα και μειωμένη διαθεσιμότητα τροφίμων.</a:t>
            </a:r>
            <a:endParaRPr lang="el-GR" dirty="0"/>
          </a:p>
        </p:txBody>
      </p:sp>
      <p:pic>
        <p:nvPicPr>
          <p:cNvPr id="7" name="6 - Θέση περιεχομένου" descr="λειψυδρία 2.jpg"/>
          <p:cNvPicPr>
            <a:picLocks noGrp="1" noChangeAspect="1"/>
          </p:cNvPicPr>
          <p:nvPr>
            <p:ph sz="quarter" idx="4"/>
          </p:nvPr>
        </p:nvPicPr>
        <p:blipFill>
          <a:blip r:embed="rId2"/>
          <a:stretch>
            <a:fillRect/>
          </a:stretch>
        </p:blipFill>
        <p:spPr>
          <a:xfrm>
            <a:off x="4572000" y="2285992"/>
            <a:ext cx="4357718" cy="4000528"/>
          </a:xfrm>
        </p:spPr>
      </p:pic>
      <p:sp>
        <p:nvSpPr>
          <p:cNvPr id="6" name="5 - Τίτλος"/>
          <p:cNvSpPr>
            <a:spLocks noGrp="1"/>
          </p:cNvSpPr>
          <p:nvPr>
            <p:ph type="title"/>
          </p:nvPr>
        </p:nvSpPr>
        <p:spPr/>
        <p:txBody>
          <a:bodyPr/>
          <a:lstStyle/>
          <a:p>
            <a:endParaRPr lang="el-GR" dirty="0"/>
          </a:p>
        </p:txBody>
      </p:sp>
      <p:pic>
        <p:nvPicPr>
          <p:cNvPr id="8" name="7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77500" lnSpcReduction="20000"/>
          </a:bodyPr>
          <a:lstStyle/>
          <a:p>
            <a:r>
              <a:rPr lang="el-GR" dirty="0" smtClean="0"/>
              <a:t>Η αυξανόμενη ξηρασία στον Ευρωπαϊκό Νότο θα οδηγήσει σε ολοένα μεγαλύτερη έλλειψη νερού και σε μειωμένα υδάτινα αποθέματα για τα υδροηλεκτρικά εργοστάσια σε μεσογειακές χώρες όπως η Ελλάδα. Αυτό θα έχει ως συνέπεια, εκτός από τη γεωργία και τα τρόφιμα, να επηρεασθούν αρνητικά επίσης οι τομείς της παραγωγής ενέργειας και των μεταφορών.</a:t>
            </a:r>
            <a:endParaRPr lang="el-GR" dirty="0"/>
          </a:p>
        </p:txBody>
      </p:sp>
      <p:pic>
        <p:nvPicPr>
          <p:cNvPr id="7" name="6 - Θέση περιεχομένου" descr="Λειψυδρία 3.jpg"/>
          <p:cNvPicPr>
            <a:picLocks noGrp="1" noChangeAspect="1"/>
          </p:cNvPicPr>
          <p:nvPr>
            <p:ph sz="quarter" idx="4"/>
          </p:nvPr>
        </p:nvPicPr>
        <p:blipFill>
          <a:blip r:embed="rId2"/>
          <a:stretch>
            <a:fillRect/>
          </a:stretch>
        </p:blipFill>
        <p:spPr>
          <a:xfrm>
            <a:off x="4643438" y="2428868"/>
            <a:ext cx="4357718" cy="3929090"/>
          </a:xfrm>
        </p:spPr>
      </p:pic>
      <p:sp>
        <p:nvSpPr>
          <p:cNvPr id="6" name="5 - Τίτλος"/>
          <p:cNvSpPr>
            <a:spLocks noGrp="1"/>
          </p:cNvSpPr>
          <p:nvPr>
            <p:ph type="title"/>
          </p:nvPr>
        </p:nvSpPr>
        <p:spPr/>
        <p:txBody>
          <a:bodyPr/>
          <a:lstStyle/>
          <a:p>
            <a:endParaRPr lang="el-GR" dirty="0"/>
          </a:p>
        </p:txBody>
      </p:sp>
      <p:pic>
        <p:nvPicPr>
          <p:cNvPr id="8" name="7 - Εικόνα" descr="52833093_1258558827631474_5252868869864816640_n.png"/>
          <p:cNvPicPr>
            <a:picLocks noChangeAspect="1"/>
          </p:cNvPicPr>
          <p:nvPr/>
        </p:nvPicPr>
        <p:blipFill>
          <a:blip r:embed="rId3"/>
          <a:stretch>
            <a:fillRect/>
          </a:stretch>
        </p:blipFill>
        <p:spPr>
          <a:xfrm>
            <a:off x="285720" y="214290"/>
            <a:ext cx="1657350" cy="1266825"/>
          </a:xfrm>
          <a:prstGeom prst="rect">
            <a:avLst/>
          </a:prstGeom>
        </p:spPr>
      </p:pic>
      <p:pic>
        <p:nvPicPr>
          <p:cNvPr id="9" name="8 - Εικόνα" descr="49938679_422421851679668_5596851589420679168_n.jpg"/>
          <p:cNvPicPr>
            <a:picLocks noChangeAspect="1"/>
          </p:cNvPicPr>
          <p:nvPr/>
        </p:nvPicPr>
        <p:blipFill>
          <a:blip r:embed="rId4" cstate="print"/>
          <a:stretch>
            <a:fillRect/>
          </a:stretch>
        </p:blipFill>
        <p:spPr>
          <a:xfrm>
            <a:off x="6715140" y="214290"/>
            <a:ext cx="2214554" cy="16430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dirty="0"/>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70000" lnSpcReduction="20000"/>
          </a:bodyPr>
          <a:lstStyle/>
          <a:p>
            <a:r>
              <a:rPr lang="el-GR" dirty="0" smtClean="0"/>
              <a:t>Η Ελλάδα και η Κύπρος είναι οι δύο χώρες που -με μια άνοδο της θερμοκρασίας κατά δύο βαθμούς- προβλέπεται να έχουν την μεγαλύτερη πίεση στη διαθεσιμότητα του νερού, καθώς προβλέπεται μια αύξηση περίπου κατά 100% στην αναλογία ζήτησης νερού προς διαθεσιμότητά του (</a:t>
            </a:r>
            <a:r>
              <a:rPr lang="el-GR" dirty="0" err="1" smtClean="0"/>
              <a:t>water</a:t>
            </a:r>
            <a:r>
              <a:rPr lang="el-GR" dirty="0" smtClean="0"/>
              <a:t> </a:t>
            </a:r>
            <a:r>
              <a:rPr lang="el-GR" dirty="0" err="1" smtClean="0"/>
              <a:t>demand</a:t>
            </a:r>
            <a:r>
              <a:rPr lang="el-GR" dirty="0" smtClean="0"/>
              <a:t>-</a:t>
            </a:r>
            <a:r>
              <a:rPr lang="el-GR" dirty="0" err="1" smtClean="0"/>
              <a:t>availability</a:t>
            </a:r>
            <a:r>
              <a:rPr lang="el-GR" dirty="0" smtClean="0"/>
              <a:t> </a:t>
            </a:r>
            <a:r>
              <a:rPr lang="el-GR" dirty="0" err="1" smtClean="0"/>
              <a:t>ratio</a:t>
            </a:r>
            <a:r>
              <a:rPr lang="el-GR" dirty="0" smtClean="0"/>
              <a:t>-WEI), δηλαδή θα έχουν την μεγαλύτερη ανισορροπία ζήτησης-προσφοράς νερού στην Ευρώπη.</a:t>
            </a:r>
            <a:endParaRPr lang="el-GR" dirty="0"/>
          </a:p>
        </p:txBody>
      </p:sp>
      <p:pic>
        <p:nvPicPr>
          <p:cNvPr id="7" name="6 - Θέση περιεχομένου" descr="Λειψυδρία 4.jpg"/>
          <p:cNvPicPr>
            <a:picLocks noGrp="1" noChangeAspect="1"/>
          </p:cNvPicPr>
          <p:nvPr>
            <p:ph sz="quarter" idx="4"/>
          </p:nvPr>
        </p:nvPicPr>
        <p:blipFill>
          <a:blip r:embed="rId2"/>
          <a:stretch>
            <a:fillRect/>
          </a:stretch>
        </p:blipFill>
        <p:spPr>
          <a:xfrm>
            <a:off x="4572000" y="2471738"/>
            <a:ext cx="4429156" cy="3821112"/>
          </a:xfrm>
        </p:spPr>
      </p:pic>
      <p:sp>
        <p:nvSpPr>
          <p:cNvPr id="6" name="5 - Τίτλος"/>
          <p:cNvSpPr>
            <a:spLocks noGrp="1"/>
          </p:cNvSpPr>
          <p:nvPr>
            <p:ph type="title"/>
          </p:nvPr>
        </p:nvSpPr>
        <p:spPr/>
        <p:txBody>
          <a:bodyPr/>
          <a:lstStyle/>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Ορθογώνιο"/>
          <p:cNvSpPr/>
          <p:nvPr/>
        </p:nvSpPr>
        <p:spPr>
          <a:xfrm>
            <a:off x="142844" y="1166843"/>
            <a:ext cx="6715156" cy="3416320"/>
          </a:xfrm>
          <a:prstGeom prst="rect">
            <a:avLst/>
          </a:prstGeom>
        </p:spPr>
        <p:txBody>
          <a:bodyPr wrap="square">
            <a:spAutoFit/>
          </a:bodyPr>
          <a:lstStyle/>
          <a:p>
            <a:endParaRPr lang="el-GR" dirty="0" smtClean="0"/>
          </a:p>
          <a:p>
            <a:r>
              <a:rPr lang="el-GR" dirty="0" smtClean="0"/>
              <a:t>Οι επιστήμονες έκαναν εκτιμήσεις σε βάθος 30 ετών με βάση αφενός ένα αισιόδοξο σενάριο (θα επιτευχθεί ο στόχος της Συμφωνίας των Παρισίων το 2015 για άνοδο της παγκόσμιας θερμοκρασίας λιγότερο από δύο βαθμούς Κελσίου) και αφετέρου ένα απαισιόδοξο σενάριο (η άνοδος της θερμοκρασίας θα ξεπεράσει τους δύο βαθμούς και μπορεί να φθάσει ακόμη και τους τέσσερις). Αν και στην πρώτη πιο αισιόδοξη περίπτωση οι συνέπειες αναμένονται λιγότερο σοβαρές, παρόλα αυτά πάλι προβλέπονται τόσο περισσότερες πλημμύρες, όσο και μεγαλύτερη λειψυδρία.</a:t>
            </a:r>
          </a:p>
          <a:p>
            <a:r>
              <a:rPr lang="el-GR" dirty="0" smtClean="0"/>
              <a:t> </a:t>
            </a:r>
            <a:endParaRPr lang="el-GR" dirty="0"/>
          </a:p>
        </p:txBody>
      </p:sp>
      <p:pic>
        <p:nvPicPr>
          <p:cNvPr id="4" name="3 - Εικόνα" descr="49938679_422421851679668_5596851589420679168_n.jpg"/>
          <p:cNvPicPr>
            <a:picLocks noChangeAspect="1"/>
          </p:cNvPicPr>
          <p:nvPr/>
        </p:nvPicPr>
        <p:blipFill>
          <a:blip r:embed="rId2" cstate="print"/>
          <a:stretch>
            <a:fillRect/>
          </a:stretch>
        </p:blipFill>
        <p:spPr>
          <a:xfrm>
            <a:off x="6715140" y="214290"/>
            <a:ext cx="2214554" cy="1643050"/>
          </a:xfrm>
          <a:prstGeom prst="rect">
            <a:avLst/>
          </a:prstGeom>
        </p:spPr>
      </p:pic>
      <p:pic>
        <p:nvPicPr>
          <p:cNvPr id="5" name="4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pic>
        <p:nvPicPr>
          <p:cNvPr id="6" name="5 - Εικόνα" descr="Λειψυδρία 5.jpg"/>
          <p:cNvPicPr>
            <a:picLocks noChangeAspect="1"/>
          </p:cNvPicPr>
          <p:nvPr/>
        </p:nvPicPr>
        <p:blipFill>
          <a:blip r:embed="rId4"/>
          <a:stretch>
            <a:fillRect/>
          </a:stretch>
        </p:blipFill>
        <p:spPr>
          <a:xfrm>
            <a:off x="2786050" y="4214818"/>
            <a:ext cx="6141174" cy="243965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endParaRPr lang="el-GR" dirty="0"/>
          </a:p>
        </p:txBody>
      </p:sp>
      <p:sp>
        <p:nvSpPr>
          <p:cNvPr id="3" name="2 - Θέση κειμένου"/>
          <p:cNvSpPr>
            <a:spLocks noGrp="1"/>
          </p:cNvSpPr>
          <p:nvPr>
            <p:ph type="body" sz="half" idx="3"/>
          </p:nvPr>
        </p:nvSpPr>
        <p:spPr/>
        <p:txBody>
          <a:bodyPr/>
          <a:lstStyle/>
          <a:p>
            <a:endParaRPr lang="el-GR"/>
          </a:p>
        </p:txBody>
      </p:sp>
      <p:sp>
        <p:nvSpPr>
          <p:cNvPr id="4" name="3 - Θέση περιεχομένου"/>
          <p:cNvSpPr>
            <a:spLocks noGrp="1"/>
          </p:cNvSpPr>
          <p:nvPr>
            <p:ph sz="quarter" idx="2"/>
          </p:nvPr>
        </p:nvSpPr>
        <p:spPr/>
        <p:txBody>
          <a:bodyPr>
            <a:normAutofit fontScale="85000" lnSpcReduction="20000"/>
          </a:bodyPr>
          <a:lstStyle/>
          <a:p>
            <a:r>
              <a:rPr lang="el-GR" dirty="0" smtClean="0"/>
              <a:t>Συνολικά στις μεσογειακές χώρες της Ευρωπαϊκής Ένωσης (μεταξύ των οποίων η Ελλάδα) ο αριθμός των ανθρώπων που προβλέπεται να επηρεασθούν από την έλλειψη νερού έως το τέλος του αιώνα μας, αν ισχύσει το αισιόδοξο σενάριο, θα αυξηθεί από 85 εκατομμύρια σήμερα, σε 104 εκατομμύρια.</a:t>
            </a:r>
            <a:endParaRPr lang="el-GR" dirty="0"/>
          </a:p>
        </p:txBody>
      </p:sp>
      <p:pic>
        <p:nvPicPr>
          <p:cNvPr id="7" name="6 - Θέση περιεχομένου" descr="Λειψυδρία 6.jpg"/>
          <p:cNvPicPr>
            <a:picLocks noGrp="1" noChangeAspect="1"/>
          </p:cNvPicPr>
          <p:nvPr>
            <p:ph sz="quarter" idx="4"/>
          </p:nvPr>
        </p:nvPicPr>
        <p:blipFill>
          <a:blip r:embed="rId2"/>
          <a:stretch>
            <a:fillRect/>
          </a:stretch>
        </p:blipFill>
        <p:spPr>
          <a:xfrm>
            <a:off x="4572000" y="2357430"/>
            <a:ext cx="4429156" cy="4071966"/>
          </a:xfrm>
        </p:spPr>
      </p:pic>
      <p:sp>
        <p:nvSpPr>
          <p:cNvPr id="6" name="5 - Τίτλος"/>
          <p:cNvSpPr>
            <a:spLocks noGrp="1"/>
          </p:cNvSpPr>
          <p:nvPr>
            <p:ph type="title"/>
          </p:nvPr>
        </p:nvSpPr>
        <p:spPr/>
        <p:txBody>
          <a:bodyPr/>
          <a:lstStyle/>
          <a:p>
            <a:endParaRPr lang="el-GR" dirty="0"/>
          </a:p>
        </p:txBody>
      </p:sp>
      <p:pic>
        <p:nvPicPr>
          <p:cNvPr id="8" name="7 - Εικόνα" descr="52833093_1258558827631474_5252868869864816640_n.png"/>
          <p:cNvPicPr>
            <a:picLocks noChangeAspect="1"/>
          </p:cNvPicPr>
          <p:nvPr/>
        </p:nvPicPr>
        <p:blipFill>
          <a:blip r:embed="rId3"/>
          <a:stretch>
            <a:fillRect/>
          </a:stretch>
        </p:blipFill>
        <p:spPr>
          <a:xfrm>
            <a:off x="285720" y="214290"/>
            <a:ext cx="1657350" cy="1266825"/>
          </a:xfrm>
          <a:prstGeom prst="rect">
            <a:avLst/>
          </a:prstGeom>
        </p:spPr>
      </p:pic>
      <p:pic>
        <p:nvPicPr>
          <p:cNvPr id="9" name="8 - Εικόνα" descr="49938679_422421851679668_5596851589420679168_n.jpg"/>
          <p:cNvPicPr>
            <a:picLocks noChangeAspect="1"/>
          </p:cNvPicPr>
          <p:nvPr/>
        </p:nvPicPr>
        <p:blipFill>
          <a:blip r:embed="rId4" cstate="print"/>
          <a:stretch>
            <a:fillRect/>
          </a:stretch>
        </p:blipFill>
        <p:spPr>
          <a:xfrm>
            <a:off x="6715140" y="214290"/>
            <a:ext cx="2214554" cy="16430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Οι επιστήμονες έχουν υπολογίσει ότι για κάθε 100 σταγόνες βροχής που πέφτουν στη γη, μόνο οι 36 μετατρέπονται σε «μπλε νερό», δηλαδή εισέρχονται στις λίμνες, στα ποτάμια και στον υδροφόρο ορίζοντα, συνεπώς μπορούν να αξιοποιηθούν για τις ανθρώπινες ανάγκες. Τα υπόλοιπα δύο τρίτα της βροχής γίνονται «πράσινο νερό», δηλαδή κατακρατούνται ως υγρασία από το έδαφος.</a:t>
            </a:r>
            <a:endParaRPr lang="el-GR" dirty="0"/>
          </a:p>
        </p:txBody>
      </p:sp>
      <p:pic>
        <p:nvPicPr>
          <p:cNvPr id="6" name="5 - Θέση περιεχομένου" descr="abstract-green-wallpaper-desktop.jpg"/>
          <p:cNvPicPr>
            <a:picLocks noGrp="1" noChangeAspect="1"/>
          </p:cNvPicPr>
          <p:nvPr>
            <p:ph sz="half" idx="2"/>
          </p:nvPr>
        </p:nvPicPr>
        <p:blipFill>
          <a:blip r:embed="rId2"/>
          <a:stretch>
            <a:fillRect/>
          </a:stretch>
        </p:blipFill>
        <p:spPr>
          <a:xfrm>
            <a:off x="4572000" y="1357298"/>
            <a:ext cx="4429156" cy="5083992"/>
          </a:xfrm>
        </p:spPr>
      </p:pic>
      <p:pic>
        <p:nvPicPr>
          <p:cNvPr id="5" name="4 - Εικόνα" descr="52541549_2305948702749892_1018367472077635584_n.png"/>
          <p:cNvPicPr>
            <a:picLocks noChangeAspect="1"/>
          </p:cNvPicPr>
          <p:nvPr/>
        </p:nvPicPr>
        <p:blipFill>
          <a:blip r:embed="rId3"/>
          <a:stretch>
            <a:fillRect/>
          </a:stretch>
        </p:blipFill>
        <p:spPr>
          <a:xfrm>
            <a:off x="3214678" y="214290"/>
            <a:ext cx="2305050" cy="666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sz="half" idx="1"/>
          </p:nvPr>
        </p:nvSpPr>
        <p:spPr/>
        <p:txBody>
          <a:bodyPr/>
          <a:lstStyle/>
          <a:p>
            <a:r>
              <a:rPr lang="el-GR" dirty="0" smtClean="0"/>
              <a:t>Όσο ανεβαίνει η θερμοκρασία του πλανήτη, τόσο περισσότερο νερό εξατμίζεται από το έδαφος, το οποίο έτσι απορροφά μεγαλύτερη ποσότητα της βροχής, με αποτέλεσμα να απομένει όλο και λιγότερο «μπλε νερό» για ανθρώπινη </a:t>
            </a:r>
            <a:r>
              <a:rPr lang="el-GR" dirty="0" err="1" smtClean="0"/>
              <a:t>χρήσ</a:t>
            </a:r>
            <a:endParaRPr lang="el-GR" dirty="0"/>
          </a:p>
        </p:txBody>
      </p:sp>
      <p:pic>
        <p:nvPicPr>
          <p:cNvPr id="5" name="4 - Θέση περιεχομένου" descr="μπλε νερό.jpg"/>
          <p:cNvPicPr>
            <a:picLocks noGrp="1" noChangeAspect="1"/>
          </p:cNvPicPr>
          <p:nvPr>
            <p:ph sz="half" idx="2"/>
          </p:nvPr>
        </p:nvPicPr>
        <p:blipFill>
          <a:blip r:embed="rId2"/>
          <a:stretch>
            <a:fillRect/>
          </a:stretch>
        </p:blipFill>
        <p:spPr>
          <a:xfrm>
            <a:off x="4572000" y="1428736"/>
            <a:ext cx="4267200" cy="4929222"/>
          </a:xfrm>
        </p:spPr>
      </p:pic>
      <p:pic>
        <p:nvPicPr>
          <p:cNvPr id="6" name="5 - Εικόνα" descr="49938679_422421851679668_5596851589420679168_n.jpg"/>
          <p:cNvPicPr>
            <a:picLocks noChangeAspect="1"/>
          </p:cNvPicPr>
          <p:nvPr/>
        </p:nvPicPr>
        <p:blipFill>
          <a:blip r:embed="rId3" cstate="print"/>
          <a:stretch>
            <a:fillRect/>
          </a:stretch>
        </p:blipFill>
        <p:spPr>
          <a:xfrm>
            <a:off x="6858016" y="214290"/>
            <a:ext cx="2071678" cy="153704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131</TotalTime>
  <Words>728</Words>
  <Application>Microsoft Office PowerPoint</Application>
  <PresentationFormat>Προβολή στην οθόνη (4:3)</PresentationFormat>
  <Paragraphs>23</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Δημοτικός</vt:lpstr>
      <vt:lpstr>ΛΕΙΨΥΔΡΙΑ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Προτάσει</vt:lpstr>
      <vt:lpstr>Διαφάνεια 13</vt:lpstr>
      <vt:lpstr>Διαφάνεια 14</vt:lpstr>
      <vt:lpstr>Προτάσεις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16</cp:revision>
  <dcterms:created xsi:type="dcterms:W3CDTF">2021-10-25T14:36:19Z</dcterms:created>
  <dcterms:modified xsi:type="dcterms:W3CDTF">2021-10-25T16:48:12Z</dcterms:modified>
</cp:coreProperties>
</file>