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4" r:id="rId6"/>
    <p:sldId id="260" r:id="rId7"/>
    <p:sldId id="265" r:id="rId8"/>
    <p:sldId id="261" r:id="rId9"/>
    <p:sldId id="258" r:id="rId10"/>
    <p:sldId id="266" r:id="rId11"/>
    <p:sldId id="267"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2349" autoAdjust="0"/>
  </p:normalViewPr>
  <p:slideViewPr>
    <p:cSldViewPr>
      <p:cViewPr>
        <p:scale>
          <a:sx n="76" d="100"/>
          <a:sy n="76" d="100"/>
        </p:scale>
        <p:origin x="-12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6CE673-346D-43BC-9385-7374552DB7C3}"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CE673-346D-43BC-9385-7374552DB7C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86CE673-346D-43BC-9385-7374552DB7C3}"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E86CE673-346D-43BC-9385-7374552DB7C3}"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6CE673-346D-43BC-9385-7374552DB7C3}"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DFFA1DD-9BC3-4CB2-8C45-6D370552AAA0}" type="datetimeFigureOut">
              <a:rPr lang="en-GB" smtClean="0"/>
              <a:pPr/>
              <a:t>24/08/2021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CE673-346D-43BC-9385-7374552DB7C3}"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86CE673-346D-43BC-9385-7374552DB7C3}"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E86CE673-346D-43BC-9385-7374552DB7C3}" type="slidenum">
              <a:rPr lang="en-GB" smtClean="0"/>
              <a:pPr/>
              <a:t>‹#›</a:t>
            </a:fld>
            <a:endParaRPr lang="en-GB"/>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6CE673-346D-43BC-9385-7374552DB7C3}" type="slidenum">
              <a:rPr lang="en-GB" smtClean="0"/>
              <a:pPr/>
              <a:t>‹#›</a:t>
            </a:fld>
            <a:endParaRPr lang="en-GB"/>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86CE673-346D-43BC-9385-7374552DB7C3}"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DFFA1DD-9BC3-4CB2-8C45-6D370552AAA0}" type="datetimeFigureOut">
              <a:rPr lang="en-GB" smtClean="0"/>
              <a:pPr/>
              <a:t>24/08/2021</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86CE673-346D-43BC-9385-7374552DB7C3}"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DFFA1DD-9BC3-4CB2-8C45-6D370552AAA0}" type="datetimeFigureOut">
              <a:rPr lang="en-GB" smtClean="0"/>
              <a:pPr/>
              <a:t>24/08/2021</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FFA1DD-9BC3-4CB2-8C45-6D370552AAA0}" type="datetimeFigureOut">
              <a:rPr lang="en-GB" smtClean="0"/>
              <a:pPr/>
              <a:t>24/08/2021</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86CE673-346D-43BC-9385-7374552DB7C3}"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gr.euronews.com/green" TargetMode="External"/><Relationship Id="rId7" Type="http://schemas.openxmlformats.org/officeDocument/2006/relationships/image" Target="../media/image3.png"/><Relationship Id="rId2" Type="http://schemas.openxmlformats.org/officeDocument/2006/relationships/hyperlink" Target="https://www.consilium.europa.eu/el/policies/green-deal/"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ec.europa.eu/" TargetMode="External"/><Relationship Id="rId4" Type="http://schemas.openxmlformats.org/officeDocument/2006/relationships/hyperlink" Target="http://www.hva.gr/el/magazine-article.php?id=27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food/farm2fork"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752600"/>
          </a:xfrm>
        </p:spPr>
        <p:txBody>
          <a:bodyPr>
            <a:normAutofit/>
          </a:bodyPr>
          <a:lstStyle/>
          <a:p>
            <a:endParaRPr lang="en-GB" sz="1400" dirty="0"/>
          </a:p>
        </p:txBody>
      </p:sp>
      <p:sp>
        <p:nvSpPr>
          <p:cNvPr id="2" name="Title 1"/>
          <p:cNvSpPr>
            <a:spLocks noGrp="1"/>
          </p:cNvSpPr>
          <p:nvPr>
            <p:ph type="ctrTitle"/>
          </p:nvPr>
        </p:nvSpPr>
        <p:spPr/>
        <p:txBody>
          <a:bodyPr/>
          <a:lstStyle/>
          <a:p>
            <a:r>
              <a:rPr lang="el-GR" dirty="0" err="1" smtClean="0"/>
              <a:t>Επισιστική</a:t>
            </a:r>
            <a:r>
              <a:rPr lang="el-GR" dirty="0" smtClean="0"/>
              <a:t> Κρίση</a:t>
            </a:r>
            <a:r>
              <a:rPr lang="en-GB" dirty="0" smtClean="0"/>
              <a:t> </a:t>
            </a:r>
            <a:endParaRPr lang="en-GB" dirty="0"/>
          </a:p>
        </p:txBody>
      </p:sp>
      <p:pic>
        <p:nvPicPr>
          <p:cNvPr id="8" name="7 - Εικόνα" descr="52541549_2305948702749892_1018367472077635584_n.png"/>
          <p:cNvPicPr>
            <a:picLocks noChangeAspect="1"/>
          </p:cNvPicPr>
          <p:nvPr/>
        </p:nvPicPr>
        <p:blipFill>
          <a:blip r:embed="rId2"/>
          <a:stretch>
            <a:fillRect/>
          </a:stretch>
        </p:blipFill>
        <p:spPr>
          <a:xfrm>
            <a:off x="214282" y="1500174"/>
            <a:ext cx="2305050" cy="666750"/>
          </a:xfrm>
          <a:prstGeom prst="rect">
            <a:avLst/>
          </a:prstGeom>
        </p:spPr>
      </p:pic>
      <p:pic>
        <p:nvPicPr>
          <p:cNvPr id="9" name="8 - Εικόνα" descr="52833093_1258558827631474_5252868869864816640_n.png"/>
          <p:cNvPicPr>
            <a:picLocks noChangeAspect="1"/>
          </p:cNvPicPr>
          <p:nvPr/>
        </p:nvPicPr>
        <p:blipFill>
          <a:blip r:embed="rId3"/>
          <a:stretch>
            <a:fillRect/>
          </a:stretch>
        </p:blipFill>
        <p:spPr>
          <a:xfrm>
            <a:off x="285720" y="214290"/>
            <a:ext cx="1657350" cy="1266825"/>
          </a:xfrm>
          <a:prstGeom prst="rect">
            <a:avLst/>
          </a:prstGeom>
        </p:spPr>
      </p:pic>
      <p:pic>
        <p:nvPicPr>
          <p:cNvPr id="10" name="9 - Εικόνα" descr="49938679_422421851679668_5596851589420679168_n.jpg"/>
          <p:cNvPicPr>
            <a:picLocks noChangeAspect="1"/>
          </p:cNvPicPr>
          <p:nvPr/>
        </p:nvPicPr>
        <p:blipFill>
          <a:blip r:embed="rId4" cstate="print"/>
          <a:stretch>
            <a:fillRect/>
          </a:stretch>
        </p:blipFill>
        <p:spPr>
          <a:xfrm>
            <a:off x="6786578" y="214290"/>
            <a:ext cx="2143116" cy="2143116"/>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013" y="3429000"/>
            <a:ext cx="2664295" cy="2650577"/>
          </a:xfrm>
          <a:prstGeom prst="rect">
            <a:avLst/>
          </a:prstGeom>
        </p:spPr>
      </p:pic>
    </p:spTree>
    <p:extLst>
      <p:ext uri="{BB962C8B-B14F-4D97-AF65-F5344CB8AC3E}">
        <p14:creationId xmlns:p14="http://schemas.microsoft.com/office/powerpoint/2010/main" val="40579582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Σημασία Ευρωπαϊκής Πράσινης Συμφωνίας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412776"/>
            <a:ext cx="4038600" cy="4896544"/>
          </a:xfrm>
        </p:spPr>
      </p:pic>
      <p:sp>
        <p:nvSpPr>
          <p:cNvPr id="4" name="Θέση περιεχομένου 3"/>
          <p:cNvSpPr>
            <a:spLocks noGrp="1"/>
          </p:cNvSpPr>
          <p:nvPr>
            <p:ph sz="half" idx="2"/>
          </p:nvPr>
        </p:nvSpPr>
        <p:spPr/>
        <p:txBody>
          <a:bodyPr>
            <a:normAutofit/>
          </a:bodyPr>
          <a:lstStyle/>
          <a:p>
            <a:r>
              <a:rPr lang="el-GR" sz="1600" b="1" dirty="0">
                <a:latin typeface="Arial" panose="020B0604020202020204" pitchFamily="34" charset="0"/>
                <a:cs typeface="Arial" panose="020B0604020202020204" pitchFamily="34" charset="0"/>
              </a:rPr>
              <a:t>η Ευρωπαϊκή Πράσινη Συμφωνία θα μετατρέψει την ΕΕ σε μια σύγχρονη, αποδοτική ως προς τη χρήση των πόρων και ανταγωνιστική οικονομία, εξασφαλίζοντας τα εξής</a:t>
            </a:r>
            <a:r>
              <a:rPr lang="el-GR" sz="1600" b="1" dirty="0" smtClean="0">
                <a:latin typeface="Arial" panose="020B0604020202020204" pitchFamily="34" charset="0"/>
                <a:cs typeface="Arial" panose="020B0604020202020204" pitchFamily="34" charset="0"/>
              </a:rPr>
              <a:t>:</a:t>
            </a:r>
          </a:p>
          <a:p>
            <a:endParaRPr lang="el-GR" sz="1600" b="1" dirty="0">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μηδενικές καθαρές εκπομπές αερίων του θερμοκηπίου έως το </a:t>
            </a:r>
            <a:r>
              <a:rPr lang="el-GR" sz="1600" b="1" dirty="0" smtClean="0">
                <a:latin typeface="Arial" panose="020B0604020202020204" pitchFamily="34" charset="0"/>
                <a:cs typeface="Arial" panose="020B0604020202020204" pitchFamily="34" charset="0"/>
              </a:rPr>
              <a:t>2050</a:t>
            </a:r>
          </a:p>
          <a:p>
            <a:endParaRPr lang="el-GR" sz="1600" b="1" dirty="0">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οικονομική ανάπτυξη αποσυνδεδεμένη από τη χρήση </a:t>
            </a:r>
            <a:r>
              <a:rPr lang="el-GR" sz="1600" b="1" dirty="0" smtClean="0">
                <a:latin typeface="Arial" panose="020B0604020202020204" pitchFamily="34" charset="0"/>
                <a:cs typeface="Arial" panose="020B0604020202020204" pitchFamily="34" charset="0"/>
              </a:rPr>
              <a:t>πόρων</a:t>
            </a:r>
          </a:p>
          <a:p>
            <a:endParaRPr lang="el-GR" sz="1600" b="1" dirty="0">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κανένας άνθρωπος και καμιά περιφέρεια δεν μένουν στο περιθώριο</a:t>
            </a:r>
          </a:p>
          <a:p>
            <a:endParaRPr lang="el-GR" dirty="0"/>
          </a:p>
        </p:txBody>
      </p:sp>
    </p:spTree>
    <p:extLst>
      <p:ext uri="{BB962C8B-B14F-4D97-AF65-F5344CB8AC3E}">
        <p14:creationId xmlns:p14="http://schemas.microsoft.com/office/powerpoint/2010/main" val="102294868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Βιβλιογραφία</a:t>
            </a:r>
            <a:endParaRPr lang="el-GR" dirty="0"/>
          </a:p>
        </p:txBody>
      </p:sp>
      <p:sp>
        <p:nvSpPr>
          <p:cNvPr id="5" name="Ορθογώνιο 4"/>
          <p:cNvSpPr/>
          <p:nvPr/>
        </p:nvSpPr>
        <p:spPr>
          <a:xfrm>
            <a:off x="179512" y="1268760"/>
            <a:ext cx="6678488" cy="4524315"/>
          </a:xfrm>
          <a:prstGeom prst="rect">
            <a:avLst/>
          </a:prstGeom>
        </p:spPr>
        <p:txBody>
          <a:bodyPr wrap="square">
            <a:spAutoFit/>
          </a:bodyPr>
          <a:lstStyle/>
          <a:p>
            <a:endParaRPr lang="el-GR" dirty="0" smtClean="0">
              <a:hlinkClick r:id="rId2"/>
            </a:endParaRPr>
          </a:p>
          <a:p>
            <a:endParaRPr lang="el-GR" dirty="0">
              <a:hlinkClick r:id="rId2"/>
            </a:endParaRPr>
          </a:p>
          <a:p>
            <a:r>
              <a:rPr lang="en-US" dirty="0" smtClean="0">
                <a:hlinkClick r:id="rId2"/>
              </a:rPr>
              <a:t>https</a:t>
            </a:r>
            <a:r>
              <a:rPr lang="en-US" dirty="0">
                <a:hlinkClick r:id="rId2"/>
              </a:rPr>
              <a:t>://www.consilium.europa.eu/el/policies/green-deal</a:t>
            </a:r>
            <a:r>
              <a:rPr lang="en-US" dirty="0" smtClean="0">
                <a:hlinkClick r:id="rId2"/>
              </a:rPr>
              <a:t>/</a:t>
            </a:r>
            <a:endParaRPr lang="el-GR" dirty="0" smtClean="0"/>
          </a:p>
          <a:p>
            <a:r>
              <a:rPr lang="en-US" dirty="0">
                <a:hlinkClick r:id="rId3"/>
              </a:rPr>
              <a:t>https://</a:t>
            </a:r>
            <a:r>
              <a:rPr lang="en-US" dirty="0" smtClean="0">
                <a:hlinkClick r:id="rId3"/>
              </a:rPr>
              <a:t>gr.euronews.com/green</a:t>
            </a:r>
            <a:endParaRPr lang="el-GR" dirty="0" smtClean="0"/>
          </a:p>
          <a:p>
            <a:r>
              <a:rPr lang="en-US" dirty="0">
                <a:hlinkClick r:id="rId4"/>
              </a:rPr>
              <a:t>http://</a:t>
            </a:r>
            <a:r>
              <a:rPr lang="en-US" dirty="0" smtClean="0">
                <a:hlinkClick r:id="rId4"/>
              </a:rPr>
              <a:t>www.hva.gr/el/magazine-article.php?id=273</a:t>
            </a:r>
            <a:endParaRPr lang="el-GR" dirty="0" smtClean="0"/>
          </a:p>
          <a:p>
            <a:r>
              <a:rPr lang="en-US" dirty="0">
                <a:hlinkClick r:id="rId5"/>
              </a:rPr>
              <a:t>https://ec.europa.eu</a:t>
            </a:r>
            <a:r>
              <a:rPr lang="en-US" dirty="0" smtClean="0">
                <a:hlinkClick r:id="rId5"/>
              </a:rPr>
              <a:t>/</a:t>
            </a:r>
            <a:endParaRPr lang="el-GR" dirty="0" smtClean="0"/>
          </a:p>
          <a:p>
            <a:endParaRPr lang="el-GR" dirty="0" smtClean="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smtClean="0"/>
          </a:p>
          <a:p>
            <a:endParaRPr lang="el-GR" dirty="0"/>
          </a:p>
        </p:txBody>
      </p:sp>
      <p:pic>
        <p:nvPicPr>
          <p:cNvPr id="7" name="8 - Εικόνα" descr="52833093_1258558827631474_5252868869864816640_n.png"/>
          <p:cNvPicPr>
            <a:picLocks noChangeAspect="1"/>
          </p:cNvPicPr>
          <p:nvPr/>
        </p:nvPicPr>
        <p:blipFill>
          <a:blip r:embed="rId6"/>
          <a:stretch>
            <a:fillRect/>
          </a:stretch>
        </p:blipFill>
        <p:spPr>
          <a:xfrm>
            <a:off x="683568" y="4437112"/>
            <a:ext cx="1657350" cy="1266825"/>
          </a:xfrm>
          <a:prstGeom prst="rect">
            <a:avLst/>
          </a:prstGeom>
        </p:spPr>
      </p:pic>
      <p:pic>
        <p:nvPicPr>
          <p:cNvPr id="8" name="7 - Εικόνα" descr="52541549_2305948702749892_1018367472077635584_n.png"/>
          <p:cNvPicPr>
            <a:picLocks noChangeAspect="1"/>
          </p:cNvPicPr>
          <p:nvPr/>
        </p:nvPicPr>
        <p:blipFill>
          <a:blip r:embed="rId7"/>
          <a:stretch>
            <a:fillRect/>
          </a:stretch>
        </p:blipFill>
        <p:spPr>
          <a:xfrm>
            <a:off x="6656418" y="5589240"/>
            <a:ext cx="2305050" cy="666750"/>
          </a:xfrm>
          <a:prstGeom prst="rect">
            <a:avLst/>
          </a:prstGeom>
        </p:spPr>
      </p:pic>
      <p:pic>
        <p:nvPicPr>
          <p:cNvPr id="9" name="9 - Εικόνα" descr="49938679_422421851679668_5596851589420679168_n.jpg"/>
          <p:cNvPicPr>
            <a:picLocks noChangeAspect="1"/>
          </p:cNvPicPr>
          <p:nvPr/>
        </p:nvPicPr>
        <p:blipFill>
          <a:blip r:embed="rId8" cstate="print"/>
          <a:stretch>
            <a:fillRect/>
          </a:stretch>
        </p:blipFill>
        <p:spPr>
          <a:xfrm>
            <a:off x="6786578" y="214290"/>
            <a:ext cx="2143116" cy="2143116"/>
          </a:xfrm>
          <a:prstGeom prst="rect">
            <a:avLst/>
          </a:prstGeom>
        </p:spPr>
      </p:pic>
    </p:spTree>
    <p:extLst>
      <p:ext uri="{BB962C8B-B14F-4D97-AF65-F5344CB8AC3E}">
        <p14:creationId xmlns:p14="http://schemas.microsoft.com/office/powerpoint/2010/main" val="225015449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l-GR" dirty="0" smtClean="0"/>
              <a:t>Ευχαριστούμε για την προσοχή σας</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64904"/>
            <a:ext cx="3381375" cy="3381375"/>
          </a:xfrm>
          <a:prstGeom prst="rect">
            <a:avLst/>
          </a:prstGeom>
        </p:spPr>
      </p:pic>
      <p:pic>
        <p:nvPicPr>
          <p:cNvPr id="6" name="8 - Εικόνα" descr="52833093_1258558827631474_5252868869864816640_n.png"/>
          <p:cNvPicPr>
            <a:picLocks noChangeAspect="1"/>
          </p:cNvPicPr>
          <p:nvPr/>
        </p:nvPicPr>
        <p:blipFill>
          <a:blip r:embed="rId3"/>
          <a:stretch>
            <a:fillRect/>
          </a:stretch>
        </p:blipFill>
        <p:spPr>
          <a:xfrm>
            <a:off x="7236296" y="5070524"/>
            <a:ext cx="1657350" cy="1266825"/>
          </a:xfrm>
          <a:prstGeom prst="rect">
            <a:avLst/>
          </a:prstGeom>
        </p:spPr>
      </p:pic>
      <p:pic>
        <p:nvPicPr>
          <p:cNvPr id="7" name="9 - Εικόνα" descr="49938679_422421851679668_5596851589420679168_n.jpg"/>
          <p:cNvPicPr>
            <a:picLocks noChangeAspect="1"/>
          </p:cNvPicPr>
          <p:nvPr/>
        </p:nvPicPr>
        <p:blipFill>
          <a:blip r:embed="rId4" cstate="print"/>
          <a:stretch>
            <a:fillRect/>
          </a:stretch>
        </p:blipFill>
        <p:spPr>
          <a:xfrm>
            <a:off x="3851920" y="3356992"/>
            <a:ext cx="2143116" cy="2143116"/>
          </a:xfrm>
          <a:prstGeom prst="rect">
            <a:avLst/>
          </a:prstGeom>
        </p:spPr>
      </p:pic>
      <p:pic>
        <p:nvPicPr>
          <p:cNvPr id="8" name="7 - Εικόνα" descr="52541549_2305948702749892_1018367472077635584_n.png"/>
          <p:cNvPicPr>
            <a:picLocks noChangeAspect="1"/>
          </p:cNvPicPr>
          <p:nvPr/>
        </p:nvPicPr>
        <p:blipFill>
          <a:blip r:embed="rId5"/>
          <a:stretch>
            <a:fillRect/>
          </a:stretch>
        </p:blipFill>
        <p:spPr>
          <a:xfrm>
            <a:off x="6444208" y="1700808"/>
            <a:ext cx="2305050" cy="666750"/>
          </a:xfrm>
          <a:prstGeom prst="rect">
            <a:avLst/>
          </a:prstGeom>
        </p:spPr>
      </p:pic>
    </p:spTree>
    <p:extLst>
      <p:ext uri="{BB962C8B-B14F-4D97-AF65-F5344CB8AC3E}">
        <p14:creationId xmlns:p14="http://schemas.microsoft.com/office/powerpoint/2010/main" val="306447642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Παγκόσμια επισιτιστική κρίση</a:t>
            </a:r>
            <a:br>
              <a:rPr lang="el-GR" dirty="0" smtClean="0"/>
            </a:br>
            <a:r>
              <a:rPr lang="el-GR" dirty="0" smtClean="0"/>
              <a:t>ΑΙΤΙΕΣ</a:t>
            </a:r>
            <a:endParaRPr lang="en-GB" dirty="0"/>
          </a:p>
        </p:txBody>
      </p:sp>
      <p:sp>
        <p:nvSpPr>
          <p:cNvPr id="2" name="Text Placeholder 1"/>
          <p:cNvSpPr>
            <a:spLocks noGrp="1"/>
          </p:cNvSpPr>
          <p:nvPr>
            <p:ph sz="half" idx="1"/>
          </p:nvPr>
        </p:nvSpPr>
        <p:spPr>
          <a:xfrm>
            <a:off x="301752" y="1371600"/>
            <a:ext cx="4038600" cy="5081736"/>
          </a:xfrm>
        </p:spPr>
        <p:txBody>
          <a:bodyPr>
            <a:normAutofit fontScale="25000" lnSpcReduction="20000"/>
          </a:bodyPr>
          <a:lstStyle/>
          <a:p>
            <a:endParaRPr lang="el-GR" sz="1800" dirty="0" smtClean="0"/>
          </a:p>
          <a:p>
            <a:pPr algn="l"/>
            <a:endParaRPr lang="el-GR" i="1" dirty="0" smtClean="0">
              <a:latin typeface="Arial" panose="020B0604020202020204" pitchFamily="34" charset="0"/>
              <a:cs typeface="Arial" panose="020B0604020202020204" pitchFamily="34" charset="0"/>
            </a:endParaRPr>
          </a:p>
          <a:p>
            <a:pPr marL="0" indent="0" algn="l">
              <a:buNone/>
            </a:pPr>
            <a:r>
              <a:rPr lang="el-GR" sz="6400" dirty="0">
                <a:latin typeface="Arial" panose="020B0604020202020204" pitchFamily="34" charset="0"/>
                <a:cs typeface="Arial" panose="020B0604020202020204" pitchFamily="34" charset="0"/>
              </a:rPr>
              <a:t/>
            </a:r>
            <a:br>
              <a:rPr lang="el-GR" sz="6400" dirty="0">
                <a:latin typeface="Arial" panose="020B0604020202020204" pitchFamily="34" charset="0"/>
                <a:cs typeface="Arial" panose="020B0604020202020204" pitchFamily="34" charset="0"/>
              </a:rPr>
            </a:br>
            <a:endParaRPr lang="en-GB" sz="6400" dirty="0">
              <a:latin typeface="Arial" panose="020B0604020202020204" pitchFamily="34" charset="0"/>
              <a:cs typeface="Arial" panose="020B0604020202020204" pitchFamily="34" charset="0"/>
            </a:endParaRPr>
          </a:p>
        </p:txBody>
      </p:sp>
      <p:sp>
        <p:nvSpPr>
          <p:cNvPr id="7" name="Θέση περιεχομένου 6"/>
          <p:cNvSpPr>
            <a:spLocks noGrp="1"/>
          </p:cNvSpPr>
          <p:nvPr>
            <p:ph sz="half" idx="2"/>
          </p:nvPr>
        </p:nvSpPr>
        <p:spPr>
          <a:xfrm>
            <a:off x="4800600" y="1371600"/>
            <a:ext cx="4038600" cy="5009728"/>
          </a:xfrm>
        </p:spPr>
        <p:txBody>
          <a:bodyPr>
            <a:normAutofit fontScale="25000" lnSpcReduction="20000"/>
          </a:bodyPr>
          <a:lstStyle/>
          <a:p>
            <a:endParaRPr lang="el-GR" b="1" i="1" dirty="0" smtClean="0"/>
          </a:p>
          <a:p>
            <a:endParaRPr lang="el-GR" sz="2900" b="1" i="1" dirty="0" smtClean="0"/>
          </a:p>
          <a:p>
            <a:endParaRPr lang="el-GR" sz="2900" b="1" i="1" dirty="0"/>
          </a:p>
          <a:p>
            <a:r>
              <a:rPr lang="el-GR" sz="5600" b="1" i="1" dirty="0" smtClean="0">
                <a:latin typeface="Arial" panose="020B0604020202020204" pitchFamily="34" charset="0"/>
                <a:cs typeface="Arial" panose="020B0604020202020204" pitchFamily="34" charset="0"/>
              </a:rPr>
              <a:t>H </a:t>
            </a:r>
            <a:r>
              <a:rPr lang="el-GR" sz="5600" b="1" i="1" dirty="0">
                <a:latin typeface="Arial" panose="020B0604020202020204" pitchFamily="34" charset="0"/>
                <a:cs typeface="Arial" panose="020B0604020202020204" pitchFamily="34" charset="0"/>
              </a:rPr>
              <a:t>ΣΥΝΕΧΗΣ ΑΥΞΗΣΗ ΤΟΥ ΠΑΓΚΟΣΜΙΟΥ ΠΛΗΘΥΣΜΟΥ ΜΕ ΠΡΟΟΠΤΙΚΗ ΤΟ 2050 ΝΑ ΦΤΑΣΕΙ ΤΑ 9 ΠΕΡΙΠΟΥ </a:t>
            </a:r>
            <a:r>
              <a:rPr lang="el-GR" sz="5600" b="1" i="1" dirty="0" smtClean="0">
                <a:latin typeface="Arial" panose="020B0604020202020204" pitchFamily="34" charset="0"/>
                <a:cs typeface="Arial" panose="020B0604020202020204" pitchFamily="34" charset="0"/>
              </a:rPr>
              <a:t>ΔΙΣ</a:t>
            </a:r>
          </a:p>
          <a:p>
            <a:r>
              <a:rPr lang="el-GR" sz="5600" b="1" dirty="0">
                <a:latin typeface="Arial" panose="020B0604020202020204" pitchFamily="34" charset="0"/>
                <a:cs typeface="Arial" panose="020B0604020202020204" pitchFamily="34" charset="0"/>
              </a:rPr>
              <a:t/>
            </a:r>
            <a:br>
              <a:rPr lang="el-GR" sz="5600" b="1" dirty="0">
                <a:latin typeface="Arial" panose="020B0604020202020204" pitchFamily="34" charset="0"/>
                <a:cs typeface="Arial" panose="020B0604020202020204" pitchFamily="34" charset="0"/>
              </a:rPr>
            </a:br>
            <a:r>
              <a:rPr lang="el-GR" sz="5600" b="1" i="1" dirty="0">
                <a:latin typeface="Arial" panose="020B0604020202020204" pitchFamily="34" charset="0"/>
                <a:cs typeface="Arial" panose="020B0604020202020204" pitchFamily="34" charset="0"/>
              </a:rPr>
              <a:t>- H «ΓΡΗΓΟΡΗ» ΟΙΚΟΝΟΜΙΚΗ ΚΑΙ ΠΛΗΘΥΣΜΙΑΚΗ ΑΝΑΠΤΥΞΗ ΤΟΥ BPIK (BΡΑΖΙΛΙΑ, PΩΣΙΑ, IΝΔΙΑ ΚΑΙ KΙΝΑ</a:t>
            </a:r>
            <a:r>
              <a:rPr lang="el-GR" sz="5600" b="1" i="1" dirty="0" smtClean="0">
                <a:latin typeface="Arial" panose="020B0604020202020204" pitchFamily="34" charset="0"/>
                <a:cs typeface="Arial" panose="020B0604020202020204" pitchFamily="34" charset="0"/>
              </a:rPr>
              <a:t>).</a:t>
            </a:r>
          </a:p>
          <a:p>
            <a:r>
              <a:rPr lang="el-GR" sz="5600" b="1" dirty="0">
                <a:latin typeface="Arial" panose="020B0604020202020204" pitchFamily="34" charset="0"/>
                <a:cs typeface="Arial" panose="020B0604020202020204" pitchFamily="34" charset="0"/>
              </a:rPr>
              <a:t/>
            </a:r>
            <a:br>
              <a:rPr lang="el-GR" sz="5600" b="1" dirty="0">
                <a:latin typeface="Arial" panose="020B0604020202020204" pitchFamily="34" charset="0"/>
                <a:cs typeface="Arial" panose="020B0604020202020204" pitchFamily="34" charset="0"/>
              </a:rPr>
            </a:br>
            <a:r>
              <a:rPr lang="el-GR" sz="5600" b="1" i="1" dirty="0">
                <a:latin typeface="Arial" panose="020B0604020202020204" pitchFamily="34" charset="0"/>
                <a:cs typeface="Arial" panose="020B0604020202020204" pitchFamily="34" charset="0"/>
              </a:rPr>
              <a:t>- H KΙΝΑ ΜΕ 1,5 ΔΙΣ ΚΑΤΟΙΚΟΥΣ «ΜΠΗΚΕ» ΕΠΙΘΕΤΙΚΑ ΣΤΗΝ «ΠΑΓΚΟΣΜΙΑ» ΑΓΟΡΑ ΤΡΟΦΙΜΩΝ, ΕΙΔΙΚΑ ΣΤΑ ΤΡΟΦΙΜΑ ΖΩΙΚΗΣ ΠΡΟΕΛΕΥΣΗΣ ΚΑΙ ΣΤΙΣ ΖΩΟΤΡΟΦΕΣ. KΑΤΑΝΑΛΩΝΕΙ ΣΗΜΕΡΑ ΤΟ 25% ΠΕΡΙΠΟΥ ΤΗΣ ΠΑΓΚΟΣΜΙΑΣ ΠΑΡΑΓΩΓΗΣ ΚΡΕΑΤΟΣ ΚΑΙ ΠΕΡΙΠΟΥ 100.000.000 ΝΕΑΡΟΙ KΙΝΕΖΟΙ ΚΑΤΑΝΑΛΩΝΟΥΝ ΠΟΣΟΤΗΤΕΣ ΓΑΛΑΚΤΟΣ-ΓΑΛΑΚΤΟΚΟΜΙΚΩΝ ΠΡΟΪΟΝΤΩΝ ΙΣΟΔΥΝΑΜΩΝ ΤΗΣ EΥΡΩΠΗΣ ΚΑΙ ΤΗΣ B. </a:t>
            </a:r>
            <a:r>
              <a:rPr lang="el-GR" sz="5600" b="1" i="1" dirty="0" smtClean="0">
                <a:latin typeface="Arial" panose="020B0604020202020204" pitchFamily="34" charset="0"/>
                <a:cs typeface="Arial" panose="020B0604020202020204" pitchFamily="34" charset="0"/>
              </a:rPr>
              <a:t>AΜΕΡΙΚΗΣ</a:t>
            </a:r>
          </a:p>
          <a:p>
            <a:endParaRPr lang="el-GR" sz="5600" dirty="0">
              <a:latin typeface="Arial" panose="020B0604020202020204" pitchFamily="34" charset="0"/>
              <a:cs typeface="Arial" panose="020B0604020202020204" pitchFamily="34" charset="0"/>
            </a:endParaRPr>
          </a:p>
          <a:p>
            <a:r>
              <a:rPr lang="el-GR" sz="5600" b="1" i="1" dirty="0">
                <a:latin typeface="Arial" panose="020B0604020202020204" pitchFamily="34" charset="0"/>
                <a:cs typeface="Arial" panose="020B0604020202020204" pitchFamily="34" charset="0"/>
              </a:rPr>
              <a:t>- H ΕΛΛΕΙΨΗ ΥΓΕΙΟΝΟΜΙΚΑ ΑΠΟΔΕΚΤΩΝ ΑΠΟΘΕΜΑΤΩΝ ΠΟΣΙΜΟΥ ΝΕΡΟΥ, ΠΟΥ ΧΡΕΙΑΖΕΤΑΙ Η ΚΤΗΝΟΤΡΟΦΙΑ».</a:t>
            </a:r>
            <a:endParaRPr lang="el-GR" sz="5600" dirty="0">
              <a:latin typeface="Arial" panose="020B0604020202020204" pitchFamily="34" charset="0"/>
              <a:cs typeface="Arial" panose="020B0604020202020204" pitchFamily="34" charset="0"/>
            </a:endParaRPr>
          </a:p>
          <a:p>
            <a:endParaRPr lang="el-GR" sz="5600" dirty="0">
              <a:latin typeface="Arial" panose="020B0604020202020204" pitchFamily="34" charset="0"/>
              <a:cs typeface="Arial" panose="020B0604020202020204" pitchFamily="34" charset="0"/>
            </a:endParaRP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2776"/>
            <a:ext cx="4464496" cy="4968552"/>
          </a:xfrm>
          <a:prstGeom prst="rect">
            <a:avLst/>
          </a:prstGeom>
        </p:spPr>
      </p:pic>
    </p:spTree>
    <p:extLst>
      <p:ext uri="{BB962C8B-B14F-4D97-AF65-F5344CB8AC3E}">
        <p14:creationId xmlns:p14="http://schemas.microsoft.com/office/powerpoint/2010/main" val="2375947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ΑΙΤΙΑ ΤΗΣ ΕΠΙΣΙΤΙΣΤΙΚΗΣ ΚΡΙΣΗΣ</a:t>
            </a:r>
            <a:endParaRPr lang="en-GB" dirty="0"/>
          </a:p>
        </p:txBody>
      </p:sp>
      <p:sp>
        <p:nvSpPr>
          <p:cNvPr id="2" name="Text Placeholder 1"/>
          <p:cNvSpPr>
            <a:spLocks noGrp="1"/>
          </p:cNvSpPr>
          <p:nvPr>
            <p:ph sz="half" idx="1"/>
          </p:nvPr>
        </p:nvSpPr>
        <p:spPr/>
        <p:txBody>
          <a:bodyPr>
            <a:noAutofit/>
          </a:bodyPr>
          <a:lstStyle/>
          <a:p>
            <a:pPr marL="457200" indent="-457200" algn="l">
              <a:buFont typeface="Arial" panose="020B0604020202020204" pitchFamily="34" charset="0"/>
              <a:buChar char="•"/>
            </a:pPr>
            <a:r>
              <a:rPr lang="el-GR" dirty="0">
                <a:latin typeface="Arial" panose="020B0604020202020204" pitchFamily="34" charset="0"/>
                <a:cs typeface="Arial" panose="020B0604020202020204" pitchFamily="34" charset="0"/>
              </a:rPr>
              <a:t/>
            </a:r>
            <a:br>
              <a:rPr lang="el-GR" dirty="0">
                <a:latin typeface="Arial" panose="020B0604020202020204" pitchFamily="34" charset="0"/>
                <a:cs typeface="Arial" panose="020B0604020202020204" pitchFamily="34" charset="0"/>
              </a:rPr>
            </a:br>
            <a:endParaRPr lang="en-GB" dirty="0"/>
          </a:p>
        </p:txBody>
      </p:sp>
      <p:sp>
        <p:nvSpPr>
          <p:cNvPr id="4" name="Θέση περιεχομένου 3"/>
          <p:cNvSpPr>
            <a:spLocks noGrp="1"/>
          </p:cNvSpPr>
          <p:nvPr>
            <p:ph sz="half" idx="2"/>
          </p:nvPr>
        </p:nvSpPr>
        <p:spPr/>
        <p:txBody>
          <a:bodyPr>
            <a:normAutofit fontScale="55000" lnSpcReduction="20000"/>
          </a:bodyPr>
          <a:lstStyle/>
          <a:p>
            <a:endParaRPr lang="el-GR" b="1" i="1" dirty="0" smtClean="0"/>
          </a:p>
          <a:p>
            <a:endParaRPr lang="el-GR" b="1" i="1" dirty="0"/>
          </a:p>
          <a:p>
            <a:r>
              <a:rPr lang="el-GR" b="1" i="1" dirty="0" smtClean="0">
                <a:latin typeface="Arial" panose="020B0604020202020204" pitchFamily="34" charset="0"/>
                <a:cs typeface="Arial" panose="020B0604020202020204" pitchFamily="34" charset="0"/>
              </a:rPr>
              <a:t>ΟΙ </a:t>
            </a:r>
            <a:r>
              <a:rPr lang="el-GR" b="1" i="1" dirty="0">
                <a:latin typeface="Arial" panose="020B0604020202020204" pitchFamily="34" charset="0"/>
                <a:cs typeface="Arial" panose="020B0604020202020204" pitchFamily="34" charset="0"/>
              </a:rPr>
              <a:t>ΑΚΡΑΙΕΣ ΚΛΙΜΑΤΟΛΟΓΙΚΕΣ ΣΥΝΘΗΚΕΣ (ΠΑΡΑΤΕΤΑΜΕΝΗ </a:t>
            </a:r>
            <a:r>
              <a:rPr lang="el-GR" b="1" i="1" dirty="0" smtClean="0">
                <a:latin typeface="Arial" panose="020B0604020202020204" pitchFamily="34" charset="0"/>
                <a:cs typeface="Arial" panose="020B0604020202020204" pitchFamily="34" charset="0"/>
              </a:rPr>
              <a:t>ΞΗΡΑΣΙΑ, ΠΥΡΚΑΓΙΕΣ-ΠΛΗΜΜΥΡΕΣ) </a:t>
            </a:r>
            <a:r>
              <a:rPr lang="el-GR" b="1" i="1" dirty="0">
                <a:latin typeface="Arial" panose="020B0604020202020204" pitchFamily="34" charset="0"/>
                <a:cs typeface="Arial" panose="020B0604020202020204" pitchFamily="34" charset="0"/>
              </a:rPr>
              <a:t>ΠΟΥ ΟΔΗΓΗΣΑΝ ΣΕ ΕΡΗΜΟΠΟΙΗΣΗ ΠΟΛΛΩΝ ΠΕΡΙΟΧΩΝ ΤΟΥ ΠΛΑΝΗΤΗ ΚΑΙ ΣΤΗ N. ZΗΛΑΝΔΙΑ ΚΑΙ AΥΣΤΡΑΛΙΑ ΣΤΟ ΣΦΑΓΕΙΟ ΜΕΓΑΛΟ ΑΡΙΘΜΟ ΒΟΟΕΙΔΩΝ ΚΑΙ ΠΡΟΒΑΤΩΝ ΜΕ ΑΠΟΤΕΛΕΣΜΑ ΤΗΝ </a:t>
            </a:r>
            <a:r>
              <a:rPr lang="el-GR" b="1" i="1" dirty="0" smtClean="0">
                <a:latin typeface="Arial" panose="020B0604020202020204" pitchFamily="34" charset="0"/>
                <a:cs typeface="Arial" panose="020B0604020202020204" pitchFamily="34" charset="0"/>
              </a:rPr>
              <a:t>ΠΑΓΚΟΣΜ</a:t>
            </a:r>
          </a:p>
          <a:p>
            <a:r>
              <a:rPr lang="el-GR" b="1" i="1" dirty="0" smtClean="0">
                <a:latin typeface="Arial" panose="020B0604020202020204" pitchFamily="34" charset="0"/>
                <a:cs typeface="Arial" panose="020B0604020202020204" pitchFamily="34" charset="0"/>
              </a:rPr>
              <a:t>ΙΑ </a:t>
            </a:r>
            <a:r>
              <a:rPr lang="el-GR" b="1" i="1" dirty="0">
                <a:latin typeface="Arial" panose="020B0604020202020204" pitchFamily="34" charset="0"/>
                <a:cs typeface="Arial" panose="020B0604020202020204" pitchFamily="34" charset="0"/>
              </a:rPr>
              <a:t>ΕΛΛΕΙΨΗ ΓΑΛΑΚΤΟΣ ΚΑΙ ΚΡΕΑΤΟΣ. EΠΙΣΗΣ ΜΕΙΩΣΑΝ ΠΑΓΚΟΣΜΙΩΣ ΤΗΝ ΠΑΡΑΓΩΓΗ ΔΗΜΗΤΡΙΑΚΩΝ ΚΑΙ ΣΟΓΙΑΣ ΚΑΙ ΑΥΞΗΣΑΝ ΔΡΑΜΑΤΙΚΑ ΤΙΣ ΤΙΜΕΣ ΔΗΜΙΟΥΡΓΩΝΤΑΣ ΔΙΑΤΡΟΦΙΚΟ ΠΑΝΙΚΟ ΣΤΙΣ ΦΤΩΧΕΣ ΧΩΡΕΣ. TΟ ΙΔΙΟ ΠΑΡΑΤΗΡΗΘΗΚΕ ΚΑΙ ΣΤΗΝ ΠΕΡΙΠΤΩΣΗ ΤΟΥ ΡΥΖΙΟΥ ΚΑΙ ΤΑ ΤΡΟΦΙΜΑ ΖΩΙΚΗΣ ΠΡΟΕΛΕΥΣΗΣ  ΕΓΙΝΑΝ ΚΑΙ ΠΑΛΙ ΠΡΟΪΟΝΤΑ ΤΩΝ «ΠΛΟΥΣΙΩΝ</a:t>
            </a:r>
            <a:r>
              <a:rPr lang="el-GR" b="1" i="1" dirty="0" smtClean="0">
                <a:latin typeface="Arial" panose="020B0604020202020204" pitchFamily="34" charset="0"/>
                <a:cs typeface="Arial" panose="020B0604020202020204" pitchFamily="34" charset="0"/>
              </a:rPr>
              <a:t>».</a:t>
            </a:r>
          </a:p>
          <a:p>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r>
              <a:rPr lang="el-GR" b="1" i="1" dirty="0">
                <a:latin typeface="Arial" panose="020B0604020202020204" pitchFamily="34" charset="0"/>
                <a:cs typeface="Arial" panose="020B0604020202020204" pitchFamily="34" charset="0"/>
              </a:rPr>
              <a:t>- H ΧΩΡΙΣ ΠΡΟΗΓΟΥΜΕΝΟ ΣΥΝΕΧΗΣ ΑΥΞΗΣΗ ΤΩΝ ΤΙΜΩΝ ΤΗΣ ΕΝΕΡΓΕΙΑΣ.</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68760"/>
            <a:ext cx="4464495" cy="5112567"/>
          </a:xfrm>
          <a:prstGeom prst="rect">
            <a:avLst/>
          </a:prstGeom>
        </p:spPr>
      </p:pic>
    </p:spTree>
    <p:extLst>
      <p:ext uri="{BB962C8B-B14F-4D97-AF65-F5344CB8AC3E}">
        <p14:creationId xmlns:p14="http://schemas.microsoft.com/office/powerpoint/2010/main" val="2375947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0"/>
            <a:ext cx="8534400" cy="1196752"/>
          </a:xfrm>
        </p:spPr>
        <p:txBody>
          <a:bodyPr>
            <a:normAutofit fontScale="90000"/>
          </a:bodyPr>
          <a:lstStyle/>
          <a:p>
            <a:r>
              <a:rPr lang="el-GR" dirty="0" smtClean="0"/>
              <a:t/>
            </a:r>
            <a:br>
              <a:rPr lang="el-GR" dirty="0" smtClean="0"/>
            </a:br>
            <a:r>
              <a:rPr lang="el-GR" dirty="0" smtClean="0"/>
              <a:t>ΠΑΓΚΟΣΜΙΑ ΜΕΤΡΑ ΓΙΑ ΤΗΝ ΑΝΤΙΜΕΤΩΠΙΣΗ ΤΗΣ ΚΡΙΣΗ </a:t>
            </a:r>
            <a:endParaRPr lang="en-GB" dirty="0"/>
          </a:p>
        </p:txBody>
      </p:sp>
      <p:pic>
        <p:nvPicPr>
          <p:cNvPr id="7" name="Θέση περιεχομένου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84784"/>
            <a:ext cx="4038600" cy="4824536"/>
          </a:xfrm>
        </p:spPr>
      </p:pic>
      <p:sp>
        <p:nvSpPr>
          <p:cNvPr id="6" name="Θέση περιεχομένου 5"/>
          <p:cNvSpPr>
            <a:spLocks noGrp="1"/>
          </p:cNvSpPr>
          <p:nvPr>
            <p:ph sz="half" idx="2"/>
          </p:nvPr>
        </p:nvSpPr>
        <p:spPr/>
        <p:txBody>
          <a:bodyPr>
            <a:noAutofit/>
          </a:bodyPr>
          <a:lstStyle/>
          <a:p>
            <a:pPr marL="0" indent="0">
              <a:buNone/>
            </a:pPr>
            <a:r>
              <a:rPr lang="el-GR" sz="1400" b="1" u="sng" dirty="0" smtClean="0">
                <a:latin typeface="Arial" panose="020B0604020202020204" pitchFamily="34" charset="0"/>
                <a:cs typeface="Arial" panose="020B0604020202020204" pitchFamily="34" charset="0"/>
              </a:rPr>
              <a:t>Η ΠΑΓΚΟΣΜΙΑ ΚΟΙΝΟΤΗΤΑ ΕΠΙΒΑΛΛΕΤΑΙ:</a:t>
            </a:r>
          </a:p>
          <a:p>
            <a:pPr marL="0" indent="0">
              <a:buNone/>
            </a:pPr>
            <a:endParaRPr lang="el-GR" sz="1400" b="1" u="sng" dirty="0" smtClean="0">
              <a:latin typeface="Arial" panose="020B0604020202020204" pitchFamily="34" charset="0"/>
              <a:cs typeface="Arial" panose="020B0604020202020204" pitchFamily="34" charset="0"/>
            </a:endParaRPr>
          </a:p>
          <a:p>
            <a:pPr marL="0" indent="0">
              <a:buNone/>
            </a:pPr>
            <a:r>
              <a:rPr lang="el-GR" sz="1400" b="1" i="1" dirty="0">
                <a:latin typeface="Arial" panose="020B0604020202020204" pitchFamily="34" charset="0"/>
                <a:cs typeface="Arial" panose="020B0604020202020204" pitchFamily="34" charset="0"/>
              </a:rPr>
              <a:t>- Nα πάρει μέτρα κατά της φτώχειας με την παραγωγή τροφίμων σε εξαιρετικά προβληματικές χώρες. </a:t>
            </a:r>
            <a:endParaRPr lang="el-GR" sz="1400" b="1" i="1" dirty="0" smtClean="0">
              <a:latin typeface="Arial" panose="020B0604020202020204" pitchFamily="34" charset="0"/>
              <a:cs typeface="Arial" panose="020B0604020202020204" pitchFamily="34" charset="0"/>
            </a:endParaRPr>
          </a:p>
          <a:p>
            <a:pPr marL="0" indent="0">
              <a:buNone/>
            </a:pPr>
            <a:r>
              <a:rPr lang="el-GR" sz="1400" b="1" i="1" dirty="0" smtClean="0">
                <a:latin typeface="Arial" panose="020B0604020202020204" pitchFamily="34" charset="0"/>
                <a:cs typeface="Arial" panose="020B0604020202020204" pitchFamily="34" charset="0"/>
              </a:rPr>
              <a:t>-</a:t>
            </a:r>
            <a:r>
              <a:rPr lang="el-GR" sz="1400" b="1" i="1" dirty="0">
                <a:latin typeface="Arial" panose="020B0604020202020204" pitchFamily="34" charset="0"/>
                <a:cs typeface="Arial" panose="020B0604020202020204" pitchFamily="34" charset="0"/>
              </a:rPr>
              <a:t> Nα προωθήσουν οι χώρες π.χ. της N. Aμερικής, </a:t>
            </a:r>
            <a:r>
              <a:rPr lang="el-GR" sz="1400" b="1" i="1" dirty="0" err="1">
                <a:latin typeface="Arial" panose="020B0604020202020204" pitchFamily="34" charset="0"/>
                <a:cs typeface="Arial" panose="020B0604020202020204" pitchFamily="34" charset="0"/>
              </a:rPr>
              <a:t>Aφρικής</a:t>
            </a:r>
            <a:r>
              <a:rPr lang="el-GR" sz="1400" b="1" i="1" dirty="0">
                <a:latin typeface="Arial" panose="020B0604020202020204" pitchFamily="34" charset="0"/>
                <a:cs typeface="Arial" panose="020B0604020202020204" pitchFamily="34" charset="0"/>
              </a:rPr>
              <a:t> και ορισμένες της </a:t>
            </a:r>
            <a:r>
              <a:rPr lang="el-GR" sz="1400" b="1" i="1" dirty="0" err="1">
                <a:latin typeface="Arial" panose="020B0604020202020204" pitchFamily="34" charset="0"/>
                <a:cs typeface="Arial" panose="020B0604020202020204" pitchFamily="34" charset="0"/>
              </a:rPr>
              <a:t>Aσίας</a:t>
            </a:r>
            <a:r>
              <a:rPr lang="el-GR" sz="1400" b="1" i="1" dirty="0">
                <a:latin typeface="Arial" panose="020B0604020202020204" pitchFamily="34" charset="0"/>
                <a:cs typeface="Arial" panose="020B0604020202020204" pitchFamily="34" charset="0"/>
              </a:rPr>
              <a:t> τη δική τους «</a:t>
            </a:r>
            <a:r>
              <a:rPr lang="el-GR" sz="1400" b="1" i="1" dirty="0" err="1">
                <a:latin typeface="Arial" panose="020B0604020202020204" pitchFamily="34" charset="0"/>
                <a:cs typeface="Arial" panose="020B0604020202020204" pitchFamily="34" charset="0"/>
              </a:rPr>
              <a:t>Kοινή</a:t>
            </a:r>
            <a:r>
              <a:rPr lang="el-GR" sz="1400" b="1" i="1" dirty="0">
                <a:latin typeface="Arial" panose="020B0604020202020204" pitchFamily="34" charset="0"/>
                <a:cs typeface="Arial" panose="020B0604020202020204" pitchFamily="34" charset="0"/>
              </a:rPr>
              <a:t> </a:t>
            </a:r>
            <a:r>
              <a:rPr lang="el-GR" sz="1400" b="1" i="1" dirty="0" err="1">
                <a:latin typeface="Arial" panose="020B0604020202020204" pitchFamily="34" charset="0"/>
                <a:cs typeface="Arial" panose="020B0604020202020204" pitchFamily="34" charset="0"/>
              </a:rPr>
              <a:t>Aγροτική</a:t>
            </a:r>
            <a:r>
              <a:rPr lang="el-GR" sz="1400" b="1" i="1" dirty="0">
                <a:latin typeface="Arial" panose="020B0604020202020204" pitchFamily="34" charset="0"/>
                <a:cs typeface="Arial" panose="020B0604020202020204" pitchFamily="34" charset="0"/>
              </a:rPr>
              <a:t> Πολιτική - KAΠ» και να εξασφαλισθούν τρόφιμα και νερό ( όχι μόνο για τους ανθρώπους αλλά και για την </a:t>
            </a:r>
            <a:r>
              <a:rPr lang="el-GR" sz="1400" b="1" i="1" dirty="0" err="1">
                <a:latin typeface="Arial" panose="020B0604020202020204" pitchFamily="34" charset="0"/>
                <a:cs typeface="Arial" panose="020B0604020202020204" pitchFamily="34" charset="0"/>
              </a:rPr>
              <a:t>γεωργοκτηνοτροφία</a:t>
            </a:r>
            <a:r>
              <a:rPr lang="el-GR" sz="1400" b="1" i="1" dirty="0">
                <a:latin typeface="Arial" panose="020B0604020202020204" pitchFamily="34" charset="0"/>
                <a:cs typeface="Arial" panose="020B0604020202020204" pitchFamily="34" charset="0"/>
              </a:rPr>
              <a:t>) χωρίς νερό δεν παράγονται τρόφιμα για τους πληθυσμούς τους που συνέχεια αυξάνονται.</a:t>
            </a:r>
            <a:r>
              <a:rPr lang="el-GR" sz="1400" b="1" dirty="0">
                <a:latin typeface="Arial" panose="020B0604020202020204" pitchFamily="34" charset="0"/>
                <a:cs typeface="Arial" panose="020B0604020202020204" pitchFamily="34" charset="0"/>
              </a:rPr>
              <a:t/>
            </a:r>
            <a:br>
              <a:rPr lang="el-GR" sz="1400" b="1" dirty="0">
                <a:latin typeface="Arial" panose="020B0604020202020204" pitchFamily="34" charset="0"/>
                <a:cs typeface="Arial" panose="020B0604020202020204" pitchFamily="34" charset="0"/>
              </a:rPr>
            </a:br>
            <a:r>
              <a:rPr lang="el-GR" sz="1400" b="1" i="1" dirty="0">
                <a:latin typeface="Arial" panose="020B0604020202020204" pitchFamily="34" charset="0"/>
                <a:cs typeface="Arial" panose="020B0604020202020204" pitchFamily="34" charset="0"/>
              </a:rPr>
              <a:t>- Nα θεσπίσει ειδικά μέτρα για την προστασία του παγκόσμιου αλιευτικού πλούτου Ίσως αυτό και μόνο μπορεί να δώσει διατροφική «ανάσα» σε φτωχές χώρες του πλανήτη που οι ισχυροί «καταληστεύουν» τις θάλασσες τους.</a:t>
            </a:r>
            <a:r>
              <a:rPr lang="el-GR" sz="1400" b="1" dirty="0">
                <a:latin typeface="Arial" panose="020B0604020202020204" pitchFamily="34" charset="0"/>
                <a:cs typeface="Arial" panose="020B0604020202020204" pitchFamily="34" charset="0"/>
              </a:rPr>
              <a:t/>
            </a:r>
            <a:br>
              <a:rPr lang="el-GR" sz="1400" b="1" dirty="0">
                <a:latin typeface="Arial" panose="020B0604020202020204" pitchFamily="34" charset="0"/>
                <a:cs typeface="Arial" panose="020B0604020202020204" pitchFamily="34" charset="0"/>
              </a:rPr>
            </a:br>
            <a:endParaRPr lang="el-GR" sz="1400" b="1" i="1" u="sng" dirty="0" smtClean="0">
              <a:latin typeface="Arial" panose="020B0604020202020204" pitchFamily="34" charset="0"/>
              <a:cs typeface="Arial" panose="020B0604020202020204" pitchFamily="34" charset="0"/>
            </a:endParaRPr>
          </a:p>
          <a:p>
            <a:pPr marL="0" indent="0">
              <a:buNone/>
            </a:pPr>
            <a:r>
              <a:rPr lang="el-GR" sz="1400" b="1" i="1" dirty="0">
                <a:latin typeface="Arial" panose="020B0604020202020204" pitchFamily="34" charset="0"/>
                <a:cs typeface="Arial" panose="020B0604020202020204" pitchFamily="34" charset="0"/>
              </a:rPr>
              <a:t> </a:t>
            </a:r>
            <a:endParaRPr lang="el-G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15371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84784"/>
            <a:ext cx="4038600" cy="4824536"/>
          </a:xfrm>
        </p:spPr>
      </p:pic>
      <p:sp>
        <p:nvSpPr>
          <p:cNvPr id="4" name="Θέση περιεχομένου 3"/>
          <p:cNvSpPr>
            <a:spLocks noGrp="1"/>
          </p:cNvSpPr>
          <p:nvPr>
            <p:ph sz="half" idx="2"/>
          </p:nvPr>
        </p:nvSpPr>
        <p:spPr/>
        <p:txBody>
          <a:bodyPr>
            <a:normAutofit/>
          </a:bodyPr>
          <a:lstStyle/>
          <a:p>
            <a:pPr marL="0" indent="0">
              <a:buNone/>
            </a:pPr>
            <a:endParaRPr lang="el-GR" sz="1400" b="1" i="1" dirty="0" smtClean="0">
              <a:latin typeface="Arial" panose="020B0604020202020204" pitchFamily="34" charset="0"/>
              <a:cs typeface="Arial" panose="020B0604020202020204" pitchFamily="34" charset="0"/>
            </a:endParaRPr>
          </a:p>
          <a:p>
            <a:pPr marL="0" indent="0">
              <a:buNone/>
            </a:pPr>
            <a:r>
              <a:rPr lang="el-GR" sz="1400" b="1" i="1" dirty="0">
                <a:latin typeface="Arial" panose="020B0604020202020204" pitchFamily="34" charset="0"/>
                <a:cs typeface="Arial" panose="020B0604020202020204" pitchFamily="34" charset="0"/>
              </a:rPr>
              <a:t>-</a:t>
            </a:r>
            <a:r>
              <a:rPr lang="el-GR" sz="1400" b="1" i="1" dirty="0" smtClean="0">
                <a:latin typeface="Arial" panose="020B0604020202020204" pitchFamily="34" charset="0"/>
                <a:cs typeface="Arial" panose="020B0604020202020204" pitchFamily="34" charset="0"/>
              </a:rPr>
              <a:t>Nα </a:t>
            </a:r>
            <a:r>
              <a:rPr lang="el-GR" sz="1400" b="1" i="1" dirty="0">
                <a:latin typeface="Arial" panose="020B0604020202020204" pitchFamily="34" charset="0"/>
                <a:cs typeface="Arial" panose="020B0604020202020204" pitchFamily="34" charset="0"/>
              </a:rPr>
              <a:t>σταματήσει η «ληστρική» εκμετάλλευση του δάσους του Aμαζονίου (για να παράγει μόνο ζωοτροφές) γατί είναι η μεγαλύτερη περιβαντολλογική πρόσκληση του αιώνα που ζούμε. (Aν η Iνδία «μπει» δυναμικά και χωρίς προγραμματισμό στην αναζήτηση ανάλογων ποσοτήτων τροφίμων- ζωοτροφών τότε ο </a:t>
            </a:r>
            <a:r>
              <a:rPr lang="el-GR" sz="1400" b="1" i="1" dirty="0" smtClean="0">
                <a:latin typeface="Arial" panose="020B0604020202020204" pitchFamily="34" charset="0"/>
                <a:cs typeface="Arial" panose="020B0604020202020204" pitchFamily="34" charset="0"/>
              </a:rPr>
              <a:t>Αμαζόνιος </a:t>
            </a:r>
            <a:r>
              <a:rPr lang="el-GR" sz="1400" b="1" i="1" dirty="0">
                <a:latin typeface="Arial" panose="020B0604020202020204" pitchFamily="34" charset="0"/>
                <a:cs typeface="Arial" panose="020B0604020202020204" pitchFamily="34" charset="0"/>
              </a:rPr>
              <a:t>θα περιγράφεται μόνο στα βιβλία της </a:t>
            </a:r>
            <a:r>
              <a:rPr lang="el-GR" sz="1400" b="1" i="1" dirty="0" smtClean="0">
                <a:latin typeface="Arial" panose="020B0604020202020204" pitchFamily="34" charset="0"/>
                <a:cs typeface="Arial" panose="020B0604020202020204" pitchFamily="34" charset="0"/>
              </a:rPr>
              <a:t>Ιστορίας) </a:t>
            </a:r>
            <a:r>
              <a:rPr lang="el-GR" sz="1400" b="1" i="1" dirty="0">
                <a:latin typeface="Arial" panose="020B0604020202020204" pitchFamily="34" charset="0"/>
                <a:cs typeface="Arial" panose="020B0604020202020204" pitchFamily="34" charset="0"/>
              </a:rPr>
              <a:t>και</a:t>
            </a:r>
            <a:r>
              <a:rPr lang="el-GR" sz="1400" b="1" dirty="0">
                <a:latin typeface="Arial" panose="020B0604020202020204" pitchFamily="34" charset="0"/>
                <a:cs typeface="Arial" panose="020B0604020202020204" pitchFamily="34" charset="0"/>
              </a:rPr>
              <a:t/>
            </a:r>
            <a:br>
              <a:rPr lang="el-GR" sz="1400" b="1" dirty="0">
                <a:latin typeface="Arial" panose="020B0604020202020204" pitchFamily="34" charset="0"/>
                <a:cs typeface="Arial" panose="020B0604020202020204" pitchFamily="34" charset="0"/>
              </a:rPr>
            </a:br>
            <a:r>
              <a:rPr lang="el-GR" sz="1400" b="1" i="1" dirty="0">
                <a:latin typeface="Arial" panose="020B0604020202020204" pitchFamily="34" charset="0"/>
                <a:cs typeface="Arial" panose="020B0604020202020204" pitchFamily="34" charset="0"/>
              </a:rPr>
              <a:t>- Nα δώσει άμεση προτεραιότητα στη γεωργική έρευνα, ανάπτυξη και βιοτεχνολογία.</a:t>
            </a:r>
            <a:br>
              <a:rPr lang="el-GR" sz="1400" b="1" i="1" dirty="0">
                <a:latin typeface="Arial" panose="020B0604020202020204" pitchFamily="34" charset="0"/>
                <a:cs typeface="Arial" panose="020B0604020202020204" pitchFamily="34" charset="0"/>
              </a:rPr>
            </a:br>
            <a:r>
              <a:rPr lang="el-GR" sz="1400" b="1" i="1" dirty="0">
                <a:latin typeface="Arial" panose="020B0604020202020204" pitchFamily="34" charset="0"/>
                <a:cs typeface="Arial" panose="020B0604020202020204" pitchFamily="34" charset="0"/>
              </a:rPr>
              <a:t/>
            </a:r>
            <a:br>
              <a:rPr lang="el-GR" sz="1400" b="1" i="1" dirty="0">
                <a:latin typeface="Arial" panose="020B0604020202020204" pitchFamily="34" charset="0"/>
                <a:cs typeface="Arial" panose="020B0604020202020204" pitchFamily="34" charset="0"/>
              </a:rPr>
            </a:br>
            <a:r>
              <a:rPr lang="el-GR" sz="1400" b="1" i="1" dirty="0" smtClean="0">
                <a:latin typeface="Arial" panose="020B0604020202020204" pitchFamily="34" charset="0"/>
                <a:cs typeface="Arial" panose="020B0604020202020204" pitchFamily="34" charset="0"/>
              </a:rPr>
              <a:t>-Τα </a:t>
            </a:r>
            <a:r>
              <a:rPr lang="el-GR" sz="1400" b="1" i="1" dirty="0">
                <a:latin typeface="Arial" panose="020B0604020202020204" pitchFamily="34" charset="0"/>
                <a:cs typeface="Arial" panose="020B0604020202020204" pitchFamily="34" charset="0"/>
              </a:rPr>
              <a:t>σημερινά επιτεύγματα της βιοτεχνολογίας και κυρίως αυτά που μας έρχονται μπορούν να λύσουν το πρόβλημα της παραγωγής τροφίμων»</a:t>
            </a:r>
            <a:r>
              <a:rPr lang="el-GR" dirty="0"/>
              <a:t> </a:t>
            </a:r>
            <a:endParaRPr lang="el-GR" dirty="0"/>
          </a:p>
        </p:txBody>
      </p:sp>
    </p:spTree>
    <p:extLst>
      <p:ext uri="{BB962C8B-B14F-4D97-AF65-F5344CB8AC3E}">
        <p14:creationId xmlns:p14="http://schemas.microsoft.com/office/powerpoint/2010/main" val="335815371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Αντιμετώπιση επισιτιστικής κρίσης στην Ελλάδα</a:t>
            </a:r>
            <a:endParaRPr lang="el-GR" dirty="0"/>
          </a:p>
        </p:txBody>
      </p:sp>
      <p:pic>
        <p:nvPicPr>
          <p:cNvPr id="7" name="Θέση περιεχομένου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12776"/>
            <a:ext cx="4038600" cy="4968552"/>
          </a:xfrm>
        </p:spPr>
      </p:pic>
      <p:sp>
        <p:nvSpPr>
          <p:cNvPr id="6" name="Θέση περιεχομένου 5"/>
          <p:cNvSpPr>
            <a:spLocks noGrp="1"/>
          </p:cNvSpPr>
          <p:nvPr>
            <p:ph sz="half" idx="2"/>
          </p:nvPr>
        </p:nvSpPr>
        <p:spPr>
          <a:xfrm>
            <a:off x="4800600" y="1371600"/>
            <a:ext cx="4038600" cy="5873824"/>
          </a:xfrm>
        </p:spPr>
        <p:txBody>
          <a:bodyPr>
            <a:noAutofit/>
          </a:bodyPr>
          <a:lstStyle/>
          <a:p>
            <a:pPr marL="0" indent="0">
              <a:buNone/>
            </a:pPr>
            <a:r>
              <a:rPr lang="el-GR" sz="1600" b="1" dirty="0" smtClean="0">
                <a:latin typeface="Arial" panose="020B0604020202020204" pitchFamily="34" charset="0"/>
                <a:cs typeface="Arial" panose="020B0604020202020204" pitchFamily="34" charset="0"/>
              </a:rPr>
              <a:t>Είναι υποχρεωτικό να επιβάλλει </a:t>
            </a:r>
            <a:r>
              <a:rPr lang="el-GR" sz="1600" b="1" i="1" dirty="0" smtClean="0">
                <a:latin typeface="Arial" panose="020B0604020202020204" pitchFamily="34" charset="0"/>
                <a:cs typeface="Arial" panose="020B0604020202020204" pitchFamily="34" charset="0"/>
              </a:rPr>
              <a:t>νέα </a:t>
            </a:r>
            <a:r>
              <a:rPr lang="el-GR" sz="1600" b="1" i="1" dirty="0">
                <a:latin typeface="Arial" panose="020B0604020202020204" pitchFamily="34" charset="0"/>
                <a:cs typeface="Arial" panose="020B0604020202020204" pitchFamily="34" charset="0"/>
              </a:rPr>
              <a:t>πολιτική αγροτικής οικονομίας με στόχο την αυτάρκεια των βασικών διατροφικών αναγκών της, κυρίως σε κρέας- γάλα-δημητριακά και σε ένα βαθμό σε ζωοτροφές.</a:t>
            </a:r>
            <a:r>
              <a:rPr lang="el-GR" sz="1600" b="1" dirty="0">
                <a:latin typeface="Arial" panose="020B0604020202020204" pitchFamily="34" charset="0"/>
                <a:cs typeface="Arial" panose="020B0604020202020204" pitchFamily="34" charset="0"/>
              </a:rPr>
              <a:t/>
            </a:r>
            <a:br>
              <a:rPr lang="el-GR" sz="1600" b="1" dirty="0">
                <a:latin typeface="Arial" panose="020B0604020202020204" pitchFamily="34" charset="0"/>
                <a:cs typeface="Arial" panose="020B0604020202020204" pitchFamily="34" charset="0"/>
              </a:rPr>
            </a:br>
            <a:r>
              <a:rPr lang="el-GR" sz="1600" b="1" i="1" dirty="0">
                <a:latin typeface="Arial" panose="020B0604020202020204" pitchFamily="34" charset="0"/>
                <a:cs typeface="Arial" panose="020B0604020202020204" pitchFamily="34" charset="0"/>
              </a:rPr>
              <a:t>- Nα αξιοποιήσει τα προϊόντα αλιείας και ιχθυοκαλλιέργειας, τα προϊόντα της ελιάς, τα όσπρια της, τον πλούτο των οπωροκηπευτικών και τα κρασιά της (δεν είναι δυνατό η </a:t>
            </a:r>
            <a:r>
              <a:rPr lang="el-GR" sz="1600" b="1" i="1" dirty="0" err="1">
                <a:latin typeface="Arial" panose="020B0604020202020204" pitchFamily="34" charset="0"/>
                <a:cs typeface="Arial" panose="020B0604020202020204" pitchFamily="34" charset="0"/>
              </a:rPr>
              <a:t>Eλλάδα</a:t>
            </a:r>
            <a:r>
              <a:rPr lang="el-GR" sz="1600" b="1" i="1" dirty="0">
                <a:latin typeface="Arial" panose="020B0604020202020204" pitchFamily="34" charset="0"/>
                <a:cs typeface="Arial" panose="020B0604020202020204" pitchFamily="34" charset="0"/>
              </a:rPr>
              <a:t> να συνεχίζει να εισάγει, για τις ανάγκες της διατροφής του λαού της, άμεσα έτοιμα τρόφιμα ζωικής προέλευσης- κρέας και γάλα- ή έμμεσα- ζωοτροφές και ζώα </a:t>
            </a:r>
            <a:endParaRPr lang="el-GR" sz="1600" b="1" i="1" dirty="0" smtClean="0">
              <a:latin typeface="Arial" panose="020B0604020202020204" pitchFamily="34" charset="0"/>
              <a:cs typeface="Arial" panose="020B0604020202020204" pitchFamily="34" charset="0"/>
            </a:endParaRPr>
          </a:p>
          <a:p>
            <a:pPr marL="0" indent="0">
              <a:buNone/>
            </a:pPr>
            <a:r>
              <a:rPr lang="el-GR" sz="1600" b="1" i="1" dirty="0" smtClean="0">
                <a:latin typeface="Arial" panose="020B0604020202020204" pitchFamily="34" charset="0"/>
                <a:cs typeface="Arial" panose="020B0604020202020204" pitchFamily="34" charset="0"/>
              </a:rPr>
              <a:t>-</a:t>
            </a:r>
            <a:r>
              <a:rPr lang="el-GR" sz="1600" b="1" i="1" dirty="0">
                <a:latin typeface="Arial" panose="020B0604020202020204" pitchFamily="34" charset="0"/>
                <a:cs typeface="Arial" panose="020B0604020202020204" pitchFamily="34" charset="0"/>
              </a:rPr>
              <a:t> Nα «επιβάλλει» ολοκληρωμένα συστήματα κτηνιατρικής και </a:t>
            </a:r>
            <a:r>
              <a:rPr lang="el-GR" sz="1600" b="1" i="1" dirty="0" err="1">
                <a:latin typeface="Arial" panose="020B0604020202020204" pitchFamily="34" charset="0"/>
                <a:cs typeface="Arial" panose="020B0604020202020204" pitchFamily="34" charset="0"/>
              </a:rPr>
              <a:t>φυτοϋγιεινομικής</a:t>
            </a:r>
            <a:r>
              <a:rPr lang="el-GR" sz="1600" b="1" i="1" dirty="0">
                <a:latin typeface="Arial" panose="020B0604020202020204" pitchFamily="34" charset="0"/>
                <a:cs typeface="Arial" panose="020B0604020202020204" pitchFamily="34" charset="0"/>
              </a:rPr>
              <a:t> διαχείρισης στο </a:t>
            </a:r>
            <a:r>
              <a:rPr lang="el-GR" sz="1600" b="1" i="1" dirty="0" smtClean="0">
                <a:latin typeface="Arial" panose="020B0604020202020204" pitchFamily="34" charset="0"/>
                <a:cs typeface="Arial" panose="020B0604020202020204" pitchFamily="34" charset="0"/>
              </a:rPr>
              <a:t>στάβλο-χωράφι</a:t>
            </a:r>
            <a:endParaRPr lang="el-GR" sz="1600" dirty="0"/>
          </a:p>
        </p:txBody>
      </p:sp>
    </p:spTree>
    <p:extLst>
      <p:ext uri="{BB962C8B-B14F-4D97-AF65-F5344CB8AC3E}">
        <p14:creationId xmlns:p14="http://schemas.microsoft.com/office/powerpoint/2010/main" val="371396525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
            </a:r>
            <a:br>
              <a:rPr lang="el-GR" dirty="0" smtClean="0"/>
            </a:br>
            <a:r>
              <a:rPr lang="el-GR" dirty="0" smtClean="0"/>
              <a:t>Επισιτιστική κρίση και διαχείριση σκουπιδιών</a:t>
            </a:r>
            <a:endParaRPr lang="en-GB" dirty="0"/>
          </a:p>
        </p:txBody>
      </p:sp>
      <p:pic>
        <p:nvPicPr>
          <p:cNvPr id="6" name="Θέση περιεχομένου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1625" y="1412776"/>
            <a:ext cx="4038600" cy="4968551"/>
          </a:xfrm>
        </p:spPr>
      </p:pic>
      <p:sp>
        <p:nvSpPr>
          <p:cNvPr id="5" name="Θέση περιεχομένου 4"/>
          <p:cNvSpPr>
            <a:spLocks noGrp="1"/>
          </p:cNvSpPr>
          <p:nvPr>
            <p:ph sz="half" idx="2"/>
          </p:nvPr>
        </p:nvSpPr>
        <p:spPr/>
        <p:txBody>
          <a:bodyPr>
            <a:normAutofit fontScale="85000" lnSpcReduction="10000"/>
          </a:bodyPr>
          <a:lstStyle/>
          <a:p>
            <a:r>
              <a:rPr lang="el-GR" sz="1600" b="1" dirty="0">
                <a:latin typeface="Arial" panose="020B0604020202020204" pitchFamily="34" charset="0"/>
                <a:cs typeface="Arial" panose="020B0604020202020204" pitchFamily="34" charset="0"/>
              </a:rPr>
              <a:t>1,3 δισεκατομμύρια τόνοι, σχεδόν το 1/3 δηλαδή των τροφίμων που παράγεται παγκόσμια πάει χαμένο. Το αριθμός είναι </a:t>
            </a:r>
            <a:r>
              <a:rPr lang="el-GR" sz="1600" b="1" dirty="0" smtClean="0">
                <a:latin typeface="Arial" panose="020B0604020202020204" pitchFamily="34" charset="0"/>
                <a:cs typeface="Arial" panose="020B0604020202020204" pitchFamily="34" charset="0"/>
              </a:rPr>
              <a:t>τεράστιος:</a:t>
            </a:r>
          </a:p>
          <a:p>
            <a:r>
              <a:rPr lang="el-GR" sz="1600" b="1" dirty="0" smtClean="0">
                <a:latin typeface="Arial" panose="020B0604020202020204" pitchFamily="34" charset="0"/>
                <a:cs typeface="Arial" panose="020B0604020202020204" pitchFamily="34" charset="0"/>
              </a:rPr>
              <a:t>Η </a:t>
            </a:r>
            <a:r>
              <a:rPr lang="el-GR" sz="1600" b="1" dirty="0">
                <a:latin typeface="Arial" panose="020B0604020202020204" pitchFamily="34" charset="0"/>
                <a:cs typeface="Arial" panose="020B0604020202020204" pitchFamily="34" charset="0"/>
              </a:rPr>
              <a:t>σπατάλη τροφίμων είναι παγκόσμιο ζήτημα. </a:t>
            </a:r>
            <a:endParaRPr lang="el-GR" sz="1600" b="1" dirty="0" smtClean="0">
              <a:latin typeface="Arial" panose="020B0604020202020204" pitchFamily="34" charset="0"/>
              <a:cs typeface="Arial" panose="020B0604020202020204" pitchFamily="34" charset="0"/>
            </a:endParaRPr>
          </a:p>
          <a:p>
            <a:r>
              <a:rPr lang="el-GR" sz="1600" b="1" dirty="0" smtClean="0">
                <a:latin typeface="Arial" panose="020B0604020202020204" pitchFamily="34" charset="0"/>
                <a:cs typeface="Arial" panose="020B0604020202020204" pitchFamily="34" charset="0"/>
              </a:rPr>
              <a:t>Το </a:t>
            </a:r>
            <a:r>
              <a:rPr lang="el-GR" sz="1600" b="1" dirty="0">
                <a:latin typeface="Arial" panose="020B0604020202020204" pitchFamily="34" charset="0"/>
                <a:cs typeface="Arial" panose="020B0604020202020204" pitchFamily="34" charset="0"/>
              </a:rPr>
              <a:t>συγκεκριμένο θέμα έχει σημαντικές συνέπειες για τα συστήματα διαχείρισης σκουπιδιών, για την επισιτιστική ανασφάλεια, την απώλεια της βιοποικιλότητας και τη μόλυνση του περιβάλλοντος</a:t>
            </a:r>
            <a:r>
              <a:rPr lang="el-GR" sz="1600" b="1" dirty="0" smtClean="0">
                <a:latin typeface="Arial" panose="020B0604020202020204" pitchFamily="34" charset="0"/>
                <a:cs typeface="Arial" panose="020B0604020202020204" pitchFamily="34" charset="0"/>
              </a:rPr>
              <a:t>.</a:t>
            </a:r>
          </a:p>
          <a:p>
            <a:pPr marL="0" indent="0" fontAlgn="auto">
              <a:buNone/>
            </a:pPr>
            <a:endParaRPr lang="el-GR" sz="1600" dirty="0"/>
          </a:p>
          <a:p>
            <a:pPr fontAlgn="auto"/>
            <a:r>
              <a:rPr lang="el-GR" sz="1700" b="1" dirty="0" err="1" smtClean="0">
                <a:latin typeface="Arial" panose="020B0604020202020204" pitchFamily="34" charset="0"/>
                <a:cs typeface="Arial" panose="020B0604020202020204" pitchFamily="34" charset="0"/>
              </a:rPr>
              <a:t>​</a:t>
            </a:r>
            <a:r>
              <a:rPr lang="el-GR" sz="1700" b="1" dirty="0" err="1">
                <a:latin typeface="Arial" panose="020B0604020202020204" pitchFamily="34" charset="0"/>
                <a:cs typeface="Arial" panose="020B0604020202020204" pitchFamily="34" charset="0"/>
              </a:rPr>
              <a:t>Μόνο</a:t>
            </a:r>
            <a:r>
              <a:rPr lang="el-GR" sz="1700" b="1" dirty="0">
                <a:latin typeface="Arial" panose="020B0604020202020204" pitchFamily="34" charset="0"/>
                <a:cs typeface="Arial" panose="020B0604020202020204" pitchFamily="34" charset="0"/>
              </a:rPr>
              <a:t> στην Ε.Ε., έχουμε 88 εκατομμύρια τόνους τροφικών αποβλήτων κάθε χρόνο. Το σχετικό κόστος εκτιμάται στα 143 δισεκατομμύρια ευρώ. </a:t>
            </a:r>
            <a:r>
              <a:rPr lang="el-GR" sz="1700" b="1" dirty="0" err="1">
                <a:latin typeface="Arial" panose="020B0604020202020204" pitchFamily="34" charset="0"/>
                <a:cs typeface="Arial" panose="020B0604020202020204" pitchFamily="34" charset="0"/>
              </a:rPr>
              <a:t>​Η</a:t>
            </a:r>
            <a:r>
              <a:rPr lang="el-GR" sz="1700" b="1" dirty="0">
                <a:latin typeface="Arial" panose="020B0604020202020204" pitchFamily="34" charset="0"/>
                <a:cs typeface="Arial" panose="020B0604020202020204" pitchFamily="34" charset="0"/>
              </a:rPr>
              <a:t> Ευρωπαϊκή Επιτροπή έχει δεσμευθεί να επιτύχει τον Στόχο Βιώσιμης Ανάπτυξης και να μειώσει στο ήμισυ κατά κεφαλήν τα τροφικά απόβλητα, σε επίπεδο λιανικού εμπορίου και κατανάλωσης μέχρι το 2030, μέσα από </a:t>
            </a:r>
            <a:r>
              <a:rPr lang="el-GR" sz="1700" b="1" dirty="0" smtClean="0">
                <a:latin typeface="Arial" panose="020B0604020202020204" pitchFamily="34" charset="0"/>
                <a:cs typeface="Arial" panose="020B0604020202020204" pitchFamily="34" charset="0"/>
              </a:rPr>
              <a:t>διάφορες πολιτικές</a:t>
            </a:r>
            <a:r>
              <a:rPr lang="el-GR" sz="1700" b="1" dirty="0" smtClean="0">
                <a:latin typeface="Arial" panose="020B0604020202020204" pitchFamily="34" charset="0"/>
                <a:cs typeface="Arial" panose="020B0604020202020204" pitchFamily="34" charset="0"/>
                <a:hlinkClick r:id="rId3"/>
              </a:rPr>
              <a:t>.</a:t>
            </a:r>
            <a:endParaRPr lang="el-GR" sz="1700" b="1" dirty="0">
              <a:latin typeface="Arial" panose="020B0604020202020204" pitchFamily="34" charset="0"/>
              <a:cs typeface="Arial" panose="020B0604020202020204" pitchFamily="34" charset="0"/>
            </a:endParaRPr>
          </a:p>
          <a:p>
            <a:endParaRPr lang="el-G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96525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84150" y="1016181"/>
            <a:ext cx="8959849" cy="2763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682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dirty="0" smtClean="0">
              <a:ln>
                <a:noFill/>
              </a:ln>
              <a:solidFill>
                <a:srgbClr val="000000"/>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altLang="el-GR" b="1" dirty="0">
              <a:solidFill>
                <a:srgbClr val="000000"/>
              </a:solidFill>
              <a:latin typeface="Open San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dirty="0" smtClean="0">
              <a:ln>
                <a:noFill/>
              </a:ln>
              <a:solidFill>
                <a:srgbClr val="000000"/>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altLang="el-GR" b="1" dirty="0">
              <a:solidFill>
                <a:srgbClr val="000000"/>
              </a:solidFill>
              <a:latin typeface="Open San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dirty="0" smtClean="0">
              <a:ln>
                <a:noFill/>
              </a:ln>
              <a:solidFill>
                <a:srgbClr val="000000"/>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altLang="el-GR" b="1" dirty="0">
              <a:solidFill>
                <a:srgbClr val="000000"/>
              </a:solidFill>
              <a:latin typeface="Open San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dirty="0" smtClean="0">
              <a:ln>
                <a:noFill/>
              </a:ln>
              <a:solidFill>
                <a:srgbClr val="000000"/>
              </a:solidFill>
              <a:effectLst/>
              <a:latin typeface="Open Sans"/>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altLang="el-GR" b="1" dirty="0">
              <a:solidFill>
                <a:srgbClr val="000000"/>
              </a:solidFill>
              <a:latin typeface="Open San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dirty="0" smtClean="0">
              <a:ln>
                <a:noFill/>
              </a:ln>
              <a:solidFill>
                <a:srgbClr val="000000"/>
              </a:solidFill>
              <a:effectLst/>
              <a:latin typeface="Open Sans"/>
              <a:cs typeface="Arial" pitchFamily="34" charset="0"/>
            </a:endParaRPr>
          </a:p>
        </p:txBody>
      </p:sp>
      <p:sp>
        <p:nvSpPr>
          <p:cNvPr id="9" name="AutoShape 2" descr="Chart"/>
          <p:cNvSpPr>
            <a:spLocks noChangeAspect="1" noChangeArrowheads="1"/>
          </p:cNvSpPr>
          <p:nvPr/>
        </p:nvSpPr>
        <p:spPr bwMode="auto">
          <a:xfrm>
            <a:off x="31750" y="-582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Τίτλος 15"/>
          <p:cNvSpPr>
            <a:spLocks noGrp="1"/>
          </p:cNvSpPr>
          <p:nvPr>
            <p:ph type="title"/>
          </p:nvPr>
        </p:nvSpPr>
        <p:spPr/>
        <p:txBody>
          <a:bodyPr/>
          <a:lstStyle/>
          <a:p>
            <a:r>
              <a:rPr lang="el-GR" dirty="0" smtClean="0"/>
              <a:t>Τροφικά απόβλητα</a:t>
            </a:r>
            <a:endParaRPr lang="el-GR" dirty="0"/>
          </a:p>
        </p:txBody>
      </p:sp>
      <p:sp>
        <p:nvSpPr>
          <p:cNvPr id="14" name="Θέση περιεχομένου 13"/>
          <p:cNvSpPr>
            <a:spLocks noGrp="1"/>
          </p:cNvSpPr>
          <p:nvPr>
            <p:ph sz="half" idx="1"/>
          </p:nvPr>
        </p:nvSpPr>
        <p:spPr/>
        <p:txBody>
          <a:bodyPr>
            <a:normAutofit fontScale="92500" lnSpcReduction="10000"/>
          </a:bodyPr>
          <a:lstStyle/>
          <a:p>
            <a:r>
              <a:rPr lang="el-GR" sz="2100" dirty="0">
                <a:latin typeface="Arial" panose="020B0604020202020204" pitchFamily="34" charset="0"/>
                <a:cs typeface="Arial" panose="020B0604020202020204" pitchFamily="34" charset="0"/>
              </a:rPr>
              <a:t>Τα τροφικά απόβλητα σε αριθμούς</a:t>
            </a:r>
          </a:p>
          <a:p>
            <a:pPr fontAlgn="base"/>
            <a:r>
              <a:rPr lang="el-GR" sz="2100" dirty="0">
                <a:latin typeface="Arial" panose="020B0604020202020204" pitchFamily="34" charset="0"/>
                <a:cs typeface="Arial" panose="020B0604020202020204" pitchFamily="34" charset="0"/>
              </a:rPr>
              <a:t>Περίπου το 1/3</a:t>
            </a:r>
          </a:p>
          <a:p>
            <a:pPr fontAlgn="base"/>
            <a:r>
              <a:rPr lang="el-GR" sz="2100" dirty="0">
                <a:latin typeface="Arial" panose="020B0604020202020204" pitchFamily="34" charset="0"/>
                <a:cs typeface="Arial" panose="020B0604020202020204" pitchFamily="34" charset="0"/>
              </a:rPr>
              <a:t>όλων των τροφίμων που παράγονται κάθε χρόνο για ανθρώπινη κατανάλωση χάνεται ή πετιέται στα σκουπίδια.</a:t>
            </a:r>
          </a:p>
          <a:p>
            <a:pPr fontAlgn="base"/>
            <a:r>
              <a:rPr lang="el-GR" sz="2100" dirty="0">
                <a:latin typeface="Arial" panose="020B0604020202020204" pitchFamily="34" charset="0"/>
                <a:cs typeface="Arial" panose="020B0604020202020204" pitchFamily="34" charset="0"/>
              </a:rPr>
              <a:t>170 εκατομμύρια τόνοι CO2</a:t>
            </a:r>
          </a:p>
          <a:p>
            <a:pPr fontAlgn="base"/>
            <a:r>
              <a:rPr lang="el-GR" sz="2100" dirty="0">
                <a:latin typeface="Arial" panose="020B0604020202020204" pitchFamily="34" charset="0"/>
                <a:cs typeface="Arial" panose="020B0604020202020204" pitchFamily="34" charset="0"/>
              </a:rPr>
              <a:t>εκπέμπονται από την παραγωγή και την διαχείριση των τροφικών αποβλήτων στην Ε.Ε. </a:t>
            </a:r>
          </a:p>
          <a:p>
            <a:pPr fontAlgn="base"/>
            <a:r>
              <a:rPr lang="el-GR" sz="2100" dirty="0">
                <a:latin typeface="Arial" panose="020B0604020202020204" pitchFamily="34" charset="0"/>
                <a:cs typeface="Arial" panose="020B0604020202020204" pitchFamily="34" charset="0"/>
              </a:rPr>
              <a:t>Περίπου 88 εκατομμύρια τόνοι</a:t>
            </a:r>
            <a:br>
              <a:rPr lang="el-GR" sz="2100" dirty="0">
                <a:latin typeface="Arial" panose="020B0604020202020204" pitchFamily="34" charset="0"/>
                <a:cs typeface="Arial" panose="020B0604020202020204" pitchFamily="34" charset="0"/>
              </a:rPr>
            </a:br>
            <a:r>
              <a:rPr lang="el-GR" sz="2100" dirty="0">
                <a:latin typeface="Arial" panose="020B0604020202020204" pitchFamily="34" charset="0"/>
                <a:cs typeface="Arial" panose="020B0604020202020204" pitchFamily="34" charset="0"/>
              </a:rPr>
              <a:t>- 173 κιλά κατά κεφαλή-</a:t>
            </a:r>
          </a:p>
          <a:p>
            <a:pPr fontAlgn="base"/>
            <a:r>
              <a:rPr lang="el-GR" sz="2100" dirty="0">
                <a:latin typeface="Arial" panose="020B0604020202020204" pitchFamily="34" charset="0"/>
                <a:cs typeface="Arial" panose="020B0604020202020204" pitchFamily="34" charset="0"/>
              </a:rPr>
              <a:t>τροφικών αποβλήτων παράγονται κάθε χρόνο στην Ε.Ε. </a:t>
            </a:r>
          </a:p>
          <a:p>
            <a:endParaRPr lang="el-GR" dirty="0"/>
          </a:p>
        </p:txBody>
      </p:sp>
      <p:pic>
        <p:nvPicPr>
          <p:cNvPr id="18" name="Θέση περιεχομένου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1007286"/>
            <a:ext cx="4464496" cy="5374042"/>
          </a:xfrm>
        </p:spPr>
      </p:pic>
    </p:spTree>
    <p:extLst>
      <p:ext uri="{BB962C8B-B14F-4D97-AF65-F5344CB8AC3E}">
        <p14:creationId xmlns:p14="http://schemas.microsoft.com/office/powerpoint/2010/main" val="238832746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200" b="1" dirty="0" smtClean="0"/>
              <a:t>Ευρωπαϊκή Πράσινη Συμφωνία (2019)</a:t>
            </a:r>
            <a:endParaRPr lang="en-GB" sz="3200" b="1" dirty="0"/>
          </a:p>
        </p:txBody>
      </p:sp>
      <p:sp>
        <p:nvSpPr>
          <p:cNvPr id="2" name="Subtitle 1"/>
          <p:cNvSpPr>
            <a:spLocks noGrp="1"/>
          </p:cNvSpPr>
          <p:nvPr>
            <p:ph sz="half" idx="1"/>
          </p:nvPr>
        </p:nvSpPr>
        <p:spPr/>
        <p:txBody>
          <a:bodyPr>
            <a:normAutofit fontScale="55000" lnSpcReduction="20000"/>
          </a:bodyPr>
          <a:lstStyle/>
          <a:p>
            <a:r>
              <a:rPr lang="el-GR" b="1" dirty="0">
                <a:latin typeface="Arial" panose="020B0604020202020204" pitchFamily="34" charset="0"/>
                <a:cs typeface="Arial" panose="020B0604020202020204" pitchFamily="34" charset="0"/>
              </a:rPr>
              <a:t>Η Ευρωπαϊκή Πράσινη Συμφωνία προβάλλει την ανάγκη ολιστικής προσέγγισης, στο πλαίσιο της οποίας όλες οι δράσεις και πολιτικές της ΕΕ συμβάλλουν στην επίτευξη των στόχων της Πράσινης Συμφωνίας. Στην ανακοίνωσή της, η Επιτροπή εξήγγειλε σειρά πρωτοβουλιών για ένα σύνολο αλληλένδετων τομέων πολιτικής, όπως το κλίμα, το περιβάλλον, η ενέργεια, οι μεταφορές, η βιομηχανία, η γεωργία και η βιώσιμη χρηματοδότηση.</a:t>
            </a:r>
          </a:p>
          <a:p>
            <a:r>
              <a:rPr lang="el-GR" b="1" dirty="0">
                <a:latin typeface="Arial" panose="020B0604020202020204" pitchFamily="34" charset="0"/>
                <a:cs typeface="Arial" panose="020B0604020202020204" pitchFamily="34" charset="0"/>
              </a:rPr>
              <a:t>Επιπλέον, στο πλαίσιο της Πράσινης Συμφωνίας, θα επανεξεταστούν όλες οι ισχύουσες πολιτικές που συνδέονται με τον στόχο της κλιματικής ουδετερότητας και, όπου κρίνεται αναγκαίο, θα αναθεωρηθούν σε συνάρτηση με τις αυξημένες επιδιώξεις όσον αφορά το κλίμα. Στις πολιτικές αυτές περιλαμβάνεται, για παράδειγμα, η ισχύουσα νομοθεσία για τις εκπομπές αερίων του θερμοκηπίου, τις ανανεώσιμες πηγές ενέργειας και την ενεργειακή απόδοση.</a:t>
            </a:r>
          </a:p>
          <a:p>
            <a:pPr marL="285750" indent="-285750">
              <a:buFont typeface="Arial" panose="020B0604020202020204" pitchFamily="34" charset="0"/>
              <a:buChar char="•"/>
            </a:pPr>
            <a:endParaRPr lang="en-GB" dirty="0"/>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340768"/>
            <a:ext cx="4464496" cy="5184576"/>
          </a:xfrm>
        </p:spPr>
      </p:pic>
    </p:spTree>
    <p:extLst>
      <p:ext uri="{BB962C8B-B14F-4D97-AF65-F5344CB8AC3E}">
        <p14:creationId xmlns:p14="http://schemas.microsoft.com/office/powerpoint/2010/main" val="559781495"/>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415</TotalTime>
  <Words>452</Words>
  <Application>Microsoft Office PowerPoint</Application>
  <PresentationFormat>Προβολή στην οθόνη (4:3)</PresentationFormat>
  <Paragraphs>79</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Civic</vt:lpstr>
      <vt:lpstr>Επισιστική Κρίση </vt:lpstr>
      <vt:lpstr>Παγκόσμια επισιτιστική κρίση ΑΙΤΙΕΣ</vt:lpstr>
      <vt:lpstr>ΑΙΤΙΑ ΤΗΣ ΕΠΙΣΙΤΙΣΤΙΚΗΣ ΚΡΙΣΗΣ</vt:lpstr>
      <vt:lpstr> ΠΑΓΚΟΣΜΙΑ ΜΕΤΡΑ ΓΙΑ ΤΗΝ ΑΝΤΙΜΕΤΩΠΙΣΗ ΤΗΣ ΚΡΙΣΗ </vt:lpstr>
      <vt:lpstr>Παρουσίαση του PowerPoint</vt:lpstr>
      <vt:lpstr>Αντιμετώπιση επισιτιστικής κρίσης στην Ελλάδα</vt:lpstr>
      <vt:lpstr> Επισιτιστική κρίση και διαχείριση σκουπιδιών</vt:lpstr>
      <vt:lpstr>Τροφικά απόβλητα</vt:lpstr>
      <vt:lpstr>Ευρωπαϊκή Πράσινη Συμφωνία (2019)</vt:lpstr>
      <vt:lpstr>Σημασία Ευρωπαϊκής Πράσινης Συμφωνίας</vt:lpstr>
      <vt:lpstr>Βιβλιογραφία</vt:lpstr>
      <vt:lpstr>Ευχαριστούμε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Crisis</dc:title>
  <dc:creator>Maria Anastasopoulou</dc:creator>
  <cp:lastModifiedBy>5lykpetr1</cp:lastModifiedBy>
  <cp:revision>42</cp:revision>
  <dcterms:created xsi:type="dcterms:W3CDTF">2019-12-18T16:01:19Z</dcterms:created>
  <dcterms:modified xsi:type="dcterms:W3CDTF">2021-08-24T11:33:56Z</dcterms:modified>
</cp:coreProperties>
</file>