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63" r:id="rId3"/>
    <p:sldId id="265" r:id="rId4"/>
    <p:sldId id="260" r:id="rId5"/>
    <p:sldId id="269" r:id="rId6"/>
    <p:sldId id="268" r:id="rId7"/>
    <p:sldId id="279" r:id="rId8"/>
    <p:sldId id="282" r:id="rId9"/>
    <p:sldId id="274" r:id="rId10"/>
    <p:sldId id="271" r:id="rId11"/>
    <p:sldId id="281" r:id="rId12"/>
    <p:sldId id="285" r:id="rId13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49780AD-03E8-416E-9F77-B7A6A6B3FB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76F45751-E42F-471C-90FD-EFB960ACCD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F4C2B0F-31F6-43B4-81A3-87661336D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DE906-D6C0-4BD6-B5EC-CA2DA455DFC3}" type="datetimeFigureOut">
              <a:rPr lang="hr-HR" smtClean="0"/>
              <a:t>24.8.2021.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5528493-C705-4A47-BA1A-3A6F940BB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0A11DF4-3FCD-472F-B5D0-0B4C8A858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C0FA7-0664-4BB5-8B9C-C7636569512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20205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008FE58-E5BE-440B-A379-D281DB567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27B697C7-A753-4048-AF5B-8D4785FB69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12C8C3C-8294-457A-B9AA-7A2B91D90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DE906-D6C0-4BD6-B5EC-CA2DA455DFC3}" type="datetimeFigureOut">
              <a:rPr lang="hr-HR" smtClean="0"/>
              <a:t>24.8.2021.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D3D7342E-65E8-43DC-9BA1-3D6D17F71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E33E341-53B1-412E-BFF6-8ADB499ED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C0FA7-0664-4BB5-8B9C-C7636569512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96219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13ADBB62-7960-481C-AB8E-BF6A7EDF07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E73B2DBB-1511-484A-950E-98C067ED38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074AE97-0598-479E-A7B4-9FC771721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DE906-D6C0-4BD6-B5EC-CA2DA455DFC3}" type="datetimeFigureOut">
              <a:rPr lang="hr-HR" smtClean="0"/>
              <a:t>24.8.2021.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DD7DA74D-8553-47C7-AAAC-CA1CFDA1C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4F6C1BD-9B32-44A3-AF1E-0FA66034E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C0FA7-0664-4BB5-8B9C-C7636569512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79019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E45693F-92DF-4D22-8E19-CF5174572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0CFA6D6-ED10-4AA5-9AF7-61F1B95B04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071B047-C29C-41A2-9CD5-813D57465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DE906-D6C0-4BD6-B5EC-CA2DA455DFC3}" type="datetimeFigureOut">
              <a:rPr lang="hr-HR" smtClean="0"/>
              <a:t>24.8.2021.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D7C2E77-948A-4CE0-950D-B93A59A8A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F5C5C5B-4F90-4E81-965C-B863F55A2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C0FA7-0664-4BB5-8B9C-C7636569512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32756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A7F3882-BDEC-438A-AD43-6881BA02C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FC42C05B-71F9-43C0-B538-B0AD2F047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A21F31A-EBD0-4AA1-9858-284E43890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DE906-D6C0-4BD6-B5EC-CA2DA455DFC3}" type="datetimeFigureOut">
              <a:rPr lang="hr-HR" smtClean="0"/>
              <a:t>24.8.2021.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8108C11-912D-4738-87D5-97B948BA9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E4D3364-F182-422A-84E7-CA7295D52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C0FA7-0664-4BB5-8B9C-C7636569512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66788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D84E249-CA7B-4D34-95C2-9A732C510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E565CD9-996B-404B-82F4-E847E94607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8F70D491-F5AA-434F-B276-07F3CD9B51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13186815-7DD1-4ADA-870D-EDD161119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DE906-D6C0-4BD6-B5EC-CA2DA455DFC3}" type="datetimeFigureOut">
              <a:rPr lang="hr-HR" smtClean="0"/>
              <a:t>24.8.2021.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F66BF896-2457-4A33-9E45-FFE8D122C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4AB9DDC9-CA7E-47FB-80BF-9D77F6C2C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C0FA7-0664-4BB5-8B9C-C7636569512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43750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C50FD2F-B401-428D-947A-44C147405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F5C456A0-5748-45A9-97FC-77A6881DB2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37289FFE-3B0D-4FA5-8A3F-DE05A12351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B9D26DFD-AD53-4B00-8083-E3FBA5E6C5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74B92D55-2F2A-49D8-BBD7-41937E4E4A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6594B19C-1BB4-4297-B141-3DA58DA92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DE906-D6C0-4BD6-B5EC-CA2DA455DFC3}" type="datetimeFigureOut">
              <a:rPr lang="hr-HR" smtClean="0"/>
              <a:t>24.8.2021.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697D716B-4F8C-4B3D-B01D-AD6653FBE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2D620465-FD54-4E32-A324-C538B94B4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C0FA7-0664-4BB5-8B9C-C7636569512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9477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99671EC-9692-4F70-81A3-8D020421F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7F32353A-4DC8-424B-AA6A-9657FA559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DE906-D6C0-4BD6-B5EC-CA2DA455DFC3}" type="datetimeFigureOut">
              <a:rPr lang="hr-HR" smtClean="0"/>
              <a:t>24.8.2021.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818D54E2-C33B-445D-A602-8F6FA08BE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DE798A56-6800-499D-89B1-794D4DE51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C0FA7-0664-4BB5-8B9C-C7636569512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28028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4DC30FAF-DA29-43D1-8A4C-48A94233E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DE906-D6C0-4BD6-B5EC-CA2DA455DFC3}" type="datetimeFigureOut">
              <a:rPr lang="hr-HR" smtClean="0"/>
              <a:t>24.8.2021.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A74A5066-D5F2-40DF-9746-78CF2F413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C8FFA8DF-6786-4CC6-B190-8152D7A85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C0FA7-0664-4BB5-8B9C-C7636569512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24817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CAA716E-8530-4B63-A232-D37E965AC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B8A59A2-7082-4A81-9C7B-BCD8BA087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74DE8463-04EE-45C1-83FA-A7FB34DE6B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6A8FBA07-3687-4EA2-9CBA-C6FC1F35F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DE906-D6C0-4BD6-B5EC-CA2DA455DFC3}" type="datetimeFigureOut">
              <a:rPr lang="hr-HR" smtClean="0"/>
              <a:t>24.8.2021.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CC8D8BEB-663A-4C74-970A-93824EE03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6BA62701-17C9-4DC8-94D5-33344C05D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C0FA7-0664-4BB5-8B9C-C7636569512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53222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3D0023B-7120-470C-9F9E-724A00E60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6E7946F9-1B35-4C4E-9400-147B3461D5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9505FD6F-6B3C-4E64-9FB2-C8D7BDC6D6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7A13795A-4F2E-46C8-BF41-F464BBEE3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DE906-D6C0-4BD6-B5EC-CA2DA455DFC3}" type="datetimeFigureOut">
              <a:rPr lang="hr-HR" smtClean="0"/>
              <a:t>24.8.2021.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AB09A56D-CFE1-46CF-956D-85BFD431B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C41ECD01-44AF-45DA-AD72-67CB858EB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C0FA7-0664-4BB5-8B9C-C7636569512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66255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31A8B27B-698A-4AC7-B62E-451E05FC0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1262196-F065-459B-888C-2515345713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443CD1E-B732-472E-AE6C-AB39EB0AE2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8DE906-D6C0-4BD6-B5EC-CA2DA455DFC3}" type="datetimeFigureOut">
              <a:rPr lang="hr-HR" smtClean="0"/>
              <a:t>24.8.2021.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6618719-7C55-4014-A809-F07864F44B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150A881-5C6F-4D16-B9BC-2449E8B9EF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C0FA7-0664-4BB5-8B9C-C7636569512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07029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kahoot.it/challenge/03455998?challenge-id=59b34328-e36a-433c-b557-579b94b74ff6_1629789029189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slov 1">
            <a:extLst>
              <a:ext uri="{FF2B5EF4-FFF2-40B4-BE49-F238E27FC236}">
                <a16:creationId xmlns:a16="http://schemas.microsoft.com/office/drawing/2014/main" id="{69856837-B8F0-4A37-AA19-B4EEFA8428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549276"/>
            <a:ext cx="8229600" cy="868363"/>
          </a:xfrm>
        </p:spPr>
        <p:txBody>
          <a:bodyPr/>
          <a:lstStyle/>
          <a:p>
            <a:pPr algn="ctr"/>
            <a:r>
              <a:rPr lang="hr-HR" altLang="sr-Latn-RS" dirty="0"/>
              <a:t>	Kriza hrane</a:t>
            </a:r>
          </a:p>
        </p:txBody>
      </p:sp>
      <p:pic>
        <p:nvPicPr>
          <p:cNvPr id="3075" name="Rezervirano mjesto sadržaja 5">
            <a:extLst>
              <a:ext uri="{FF2B5EF4-FFF2-40B4-BE49-F238E27FC236}">
                <a16:creationId xmlns:a16="http://schemas.microsoft.com/office/drawing/2014/main" id="{BEFEB14A-4560-4D43-8AC2-996A5A98110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90750" y="1570038"/>
            <a:ext cx="7810500" cy="4392612"/>
          </a:xfrm>
        </p:spPr>
      </p:pic>
      <p:pic>
        <p:nvPicPr>
          <p:cNvPr id="3076" name="Kép 3">
            <a:extLst>
              <a:ext uri="{FF2B5EF4-FFF2-40B4-BE49-F238E27FC236}">
                <a16:creationId xmlns:a16="http://schemas.microsoft.com/office/drawing/2014/main" id="{E2A14158-00B5-4D59-B475-2FA5864E26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8" y="6115050"/>
            <a:ext cx="259715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>
            <a:extLst>
              <a:ext uri="{FF2B5EF4-FFF2-40B4-BE49-F238E27FC236}">
                <a16:creationId xmlns:a16="http://schemas.microsoft.com/office/drawing/2014/main" id="{19628DA1-5A47-4B5C-A4B9-AC457A56C9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92313" y="1628776"/>
            <a:ext cx="8229600" cy="4530725"/>
          </a:xfrm>
        </p:spPr>
        <p:txBody>
          <a:bodyPr/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hr-HR" altLang="sr-Latn-R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21 od 36 zemalja u krizi sigurnosti hrane nalazi se u </a:t>
            </a:r>
            <a:r>
              <a:rPr kumimoji="0" lang="hr-HR" altLang="sr-Latn-RS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podsaharskoj</a:t>
            </a:r>
            <a:r>
              <a:rPr kumimoji="0" lang="hr-HR" altLang="sr-Latn-R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Africi, prema FAO-u. Regija uvozi 45% pšenice i 84% riže.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hr-HR" altLang="sr-Latn-R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Vreća riže od 2 kg sada košta polovicu dnevnog prihoda siromašne obitelji u Bangladešu Izbijaju neredi Mjere današnje krize su bijeda i pothranjenost.</a:t>
            </a:r>
            <a:r>
              <a:rPr kumimoji="0" lang="hr-HR" altLang="sr-Latn-R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hr-HR" altLang="sr-Latn-R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3316" name="Picture 7" descr="_45115110_rising_food2_466x300gr">
            <a:extLst>
              <a:ext uri="{FF2B5EF4-FFF2-40B4-BE49-F238E27FC236}">
                <a16:creationId xmlns:a16="http://schemas.microsoft.com/office/drawing/2014/main" id="{84F5AF60-5426-4459-AA75-3D3C4C9B2D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3644900"/>
            <a:ext cx="8135938" cy="297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8" descr="malnutrition 1">
            <a:extLst>
              <a:ext uri="{FF2B5EF4-FFF2-40B4-BE49-F238E27FC236}">
                <a16:creationId xmlns:a16="http://schemas.microsoft.com/office/drawing/2014/main" id="{41B89B13-0CE4-4C51-96D8-B597BE454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38" y="3500438"/>
            <a:ext cx="4032250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7743D84-2797-48FF-A20B-F5C973ADA1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625228"/>
            <a:ext cx="7768280" cy="805357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sr-Latn-RS" sz="5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Utjecaj svjetske krize hrane</a:t>
            </a:r>
            <a:r>
              <a:rPr kumimoji="0" lang="hr-HR" altLang="sr-Latn-RS" sz="5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hr-HR" altLang="sr-Latn-RS" sz="5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5E343CF-E706-4D73-9FC0-14C9A1FE57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altLang="sr-Latn-R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FB434094-889B-4E0B-8D18-917FCBB3E4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r-Latn-RS" altLang="sr-Latn-RS"/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1C08E40F-C82A-45EC-BE18-261F2BA0B0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sr-Latn-RS" altLang="sr-Latn-RS"/>
          </a:p>
        </p:txBody>
      </p:sp>
      <p:pic>
        <p:nvPicPr>
          <p:cNvPr id="14340" name="Picture 4" descr="Global Food Crisis 1">
            <a:extLst>
              <a:ext uri="{FF2B5EF4-FFF2-40B4-BE49-F238E27FC236}">
                <a16:creationId xmlns:a16="http://schemas.microsoft.com/office/drawing/2014/main" id="{D9273A15-F725-4B4B-AF42-52760B7C4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slov 1">
            <a:extLst>
              <a:ext uri="{FF2B5EF4-FFF2-40B4-BE49-F238E27FC236}">
                <a16:creationId xmlns:a16="http://schemas.microsoft.com/office/drawing/2014/main" id="{F95E7A69-5BE5-46E6-BAE4-A0552E03CD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hr-HR" altLang="sr-Latn-RS"/>
          </a:p>
        </p:txBody>
      </p:sp>
      <p:sp>
        <p:nvSpPr>
          <p:cNvPr id="15363" name="Rezervirano mjesto sadržaja 2">
            <a:extLst>
              <a:ext uri="{FF2B5EF4-FFF2-40B4-BE49-F238E27FC236}">
                <a16:creationId xmlns:a16="http://schemas.microsoft.com/office/drawing/2014/main" id="{87073CA4-65BE-4EFF-B5F2-77D1A3644DC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r-HR" altLang="sr-Latn-RS" dirty="0" err="1">
                <a:hlinkClick r:id="rId2"/>
              </a:rPr>
              <a:t>Kahoot</a:t>
            </a:r>
            <a:r>
              <a:rPr lang="hr-HR" altLang="sr-Latn-RS" dirty="0">
                <a:hlinkClick r:id="rId2"/>
              </a:rPr>
              <a:t> </a:t>
            </a:r>
            <a:r>
              <a:rPr lang="hr-HR" altLang="sr-Latn-RS" dirty="0" err="1">
                <a:hlinkClick r:id="rId2"/>
              </a:rPr>
              <a:t>quiz</a:t>
            </a:r>
            <a:endParaRPr lang="hr-HR" altLang="sr-Latn-RS" dirty="0"/>
          </a:p>
          <a:p>
            <a:pPr eaLnBrk="1" hangingPunct="1"/>
            <a:r>
              <a:rPr lang="hr-HR" altLang="sr-Latn-RS" dirty="0"/>
              <a:t>Zaigraj kviz i provjeri </a:t>
            </a:r>
            <a:r>
              <a:rPr lang="hr-HR" altLang="sr-Latn-RS"/>
              <a:t>svoje znanje!</a:t>
            </a:r>
            <a:endParaRPr lang="hr-HR" altLang="sr-Latn-RS" dirty="0"/>
          </a:p>
        </p:txBody>
      </p:sp>
      <p:pic>
        <p:nvPicPr>
          <p:cNvPr id="15364" name="Kép 3">
            <a:extLst>
              <a:ext uri="{FF2B5EF4-FFF2-40B4-BE49-F238E27FC236}">
                <a16:creationId xmlns:a16="http://schemas.microsoft.com/office/drawing/2014/main" id="{1EF95753-852F-44F7-B5A1-5356832AE8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8" y="6122988"/>
            <a:ext cx="259715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F2E2A732-74D7-4EF0-A5E0-9B911A28DA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92313" y="260350"/>
            <a:ext cx="8229600" cy="1143000"/>
          </a:xfrm>
        </p:spPr>
        <p:txBody>
          <a:bodyPr/>
          <a:lstStyle/>
          <a:p>
            <a:pPr eaLnBrk="1" hangingPunct="1"/>
            <a:r>
              <a:rPr lang="hr-HR" altLang="sr-Latn-RS" dirty="0"/>
              <a:t>Uzroci energetske krize:</a:t>
            </a:r>
            <a:endParaRPr lang="en-IN" altLang="sr-Latn-RS" dirty="0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F9581CC0-5917-41FE-8EAE-91EE55ABB1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hr-HR" altLang="sr-Latn-RS" sz="1700" dirty="0">
                <a:latin typeface="Palatino Linotype" panose="02040502050505030304" pitchFamily="18" charset="0"/>
              </a:rPr>
              <a:t>Cijene hrane su porasle zbog niza faktora:</a:t>
            </a:r>
            <a:endParaRPr lang="en-US" altLang="sr-Latn-RS" sz="1500" dirty="0">
              <a:latin typeface="Palatino Linotype" panose="0204050205050503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sr-Latn-RS" sz="1700" u="sng" dirty="0">
              <a:latin typeface="Impact" panose="020B0806030902050204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sr-Latn-RS" sz="1700" dirty="0">
                <a:latin typeface="Palatino Linotype" panose="02040502050505030304" pitchFamily="18" charset="0"/>
              </a:rPr>
              <a:t>(a) </a:t>
            </a:r>
            <a:r>
              <a:rPr lang="hr-HR" altLang="sr-Latn-RS" sz="1500" dirty="0">
                <a:latin typeface="Palatino Linotype" panose="02040502050505030304" pitchFamily="18" charset="0"/>
              </a:rPr>
              <a:t>Povećanje cijena nafte</a:t>
            </a:r>
            <a:endParaRPr lang="en-US" altLang="sr-Latn-RS" sz="1500" dirty="0">
              <a:latin typeface="Palatino Linotype" panose="0204050205050503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sr-Latn-RS" sz="1500" dirty="0">
                <a:latin typeface="Palatino Linotype" panose="02040502050505030304" pitchFamily="18" charset="0"/>
              </a:rPr>
              <a:t>(b) </a:t>
            </a:r>
            <a:r>
              <a:rPr lang="sr-Latn-RS" altLang="sr-Latn-RS" sz="1500" dirty="0">
                <a:latin typeface="Palatino Linotype" panose="02040502050505030304" pitchFamily="18" charset="0"/>
              </a:rPr>
              <a:t>Povećana potražnja za mesom i mesnim prerađevinama u razvijenim zemljama, </a:t>
            </a:r>
            <a:r>
              <a:rPr lang="hr-HR" altLang="sr-Latn-RS" sz="1500" dirty="0">
                <a:latin typeface="Palatino Linotype" panose="02040502050505030304" pitchFamily="18" charset="0"/>
              </a:rPr>
              <a:t>što zahtjeva više žita za hranjenje stoke</a:t>
            </a:r>
            <a:endParaRPr lang="en-IN" altLang="sr-Latn-RS" sz="1500" dirty="0">
              <a:latin typeface="Palatino Linotype" panose="0204050205050503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IN" altLang="sr-Latn-RS" sz="1500" dirty="0">
                <a:latin typeface="Palatino Linotype" panose="02040502050505030304" pitchFamily="18" charset="0"/>
              </a:rPr>
              <a:t>(c) </a:t>
            </a:r>
            <a:r>
              <a:rPr lang="hr-HR" altLang="sr-Latn-RS" sz="1500" dirty="0">
                <a:latin typeface="Palatino Linotype" panose="02040502050505030304" pitchFamily="18" charset="0"/>
              </a:rPr>
              <a:t>Zelena revolucija</a:t>
            </a:r>
            <a:endParaRPr lang="en-US" altLang="sr-Latn-RS" sz="1500" dirty="0">
              <a:latin typeface="Palatino Linotype" panose="0204050205050503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IN" altLang="sr-Latn-RS" sz="1500" dirty="0">
                <a:latin typeface="Palatino Linotype" panose="02040502050505030304" pitchFamily="18" charset="0"/>
              </a:rPr>
              <a:t>(d) </a:t>
            </a:r>
            <a:r>
              <a:rPr lang="hr-HR" altLang="sr-Latn-RS" sz="1500" dirty="0">
                <a:latin typeface="Palatino Linotype" panose="02040502050505030304" pitchFamily="18" charset="0"/>
              </a:rPr>
              <a:t>Različita </a:t>
            </a:r>
            <a:r>
              <a:rPr lang="hr-HR" altLang="sr-Latn-RS" sz="1500" dirty="0" err="1">
                <a:latin typeface="Palatino Linotype" panose="02040502050505030304" pitchFamily="18" charset="0"/>
              </a:rPr>
              <a:t>organičenja</a:t>
            </a:r>
            <a:r>
              <a:rPr lang="hr-HR" altLang="sr-Latn-RS" sz="1500" dirty="0">
                <a:latin typeface="Palatino Linotype" panose="02040502050505030304" pitchFamily="18" charset="0"/>
              </a:rPr>
              <a:t> trgovanja</a:t>
            </a:r>
            <a:endParaRPr lang="en-IN" altLang="sr-Latn-RS" sz="1500" dirty="0">
              <a:latin typeface="Palatino Linotype" panose="0204050205050503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sr-Latn-RS" sz="1500" dirty="0">
                <a:latin typeface="Palatino Linotype" panose="02040502050505030304" pitchFamily="18" charset="0"/>
              </a:rPr>
              <a:t>(e) </a:t>
            </a:r>
            <a:r>
              <a:rPr lang="hr-HR" altLang="sr-Latn-RS" sz="1500" dirty="0">
                <a:latin typeface="Palatino Linotype" panose="02040502050505030304" pitchFamily="18" charset="0"/>
              </a:rPr>
              <a:t>Pad cijena dionica u prehrani</a:t>
            </a:r>
            <a:endParaRPr lang="en-IN" altLang="sr-Latn-RS" sz="1500" dirty="0">
              <a:latin typeface="Palatino Linotype" panose="0204050205050503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IN" altLang="sr-Latn-RS" sz="1500" dirty="0">
                <a:latin typeface="Palatino Linotype" panose="02040502050505030304" pitchFamily="18" charset="0"/>
              </a:rPr>
              <a:t>		 – </a:t>
            </a:r>
            <a:r>
              <a:rPr lang="hr-HR" altLang="sr-Latn-RS" sz="1500" dirty="0">
                <a:latin typeface="Palatino Linotype" panose="02040502050505030304" pitchFamily="18" charset="0"/>
              </a:rPr>
              <a:t>Poremećaj ponude i potražnje</a:t>
            </a:r>
            <a:endParaRPr lang="en-US" altLang="sr-Latn-RS" sz="1500" dirty="0">
              <a:latin typeface="Palatino Linotype" panose="0204050205050503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IN" altLang="sr-Latn-RS" sz="1500" dirty="0">
                <a:latin typeface="Palatino Linotype" panose="02040502050505030304" pitchFamily="18" charset="0"/>
              </a:rPr>
              <a:t>(f) </a:t>
            </a:r>
            <a:r>
              <a:rPr lang="hr-HR" altLang="sr-Latn-RS" sz="1700" dirty="0">
                <a:latin typeface="Palatino Linotype" panose="02040502050505030304" pitchFamily="18" charset="0"/>
              </a:rPr>
              <a:t>Reklamiranje vremenskih uvjeta</a:t>
            </a:r>
            <a:endParaRPr lang="en-IN" altLang="sr-Latn-RS" sz="1500" dirty="0">
              <a:latin typeface="Palatino Linotype" panose="0204050205050503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IN" altLang="sr-Latn-RS" sz="1500" dirty="0">
              <a:latin typeface="Palatino Linotype" panose="0204050205050503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IN" altLang="sr-Latn-RS" sz="1500" dirty="0">
              <a:latin typeface="Palatino Linotype" panose="02040502050505030304" pitchFamily="18" charset="0"/>
            </a:endParaRPr>
          </a:p>
        </p:txBody>
      </p:sp>
      <p:pic>
        <p:nvPicPr>
          <p:cNvPr id="4100" name="Picture 4" descr="rising-oil-price">
            <a:extLst>
              <a:ext uri="{FF2B5EF4-FFF2-40B4-BE49-F238E27FC236}">
                <a16:creationId xmlns:a16="http://schemas.microsoft.com/office/drawing/2014/main" id="{8EB87453-CA05-4956-81B1-D090C9297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800" y="3905250"/>
            <a:ext cx="414020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88EFEE4D-DDCE-4502-849B-1919D68649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r-Latn-RS" altLang="sr-Latn-RS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74B9CB76-8E68-4121-B058-02857E9B39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sr-Latn-RS" altLang="sr-Latn-RS"/>
          </a:p>
        </p:txBody>
      </p:sp>
      <p:pic>
        <p:nvPicPr>
          <p:cNvPr id="5124" name="Picture 4" descr="061908_6">
            <a:extLst>
              <a:ext uri="{FF2B5EF4-FFF2-40B4-BE49-F238E27FC236}">
                <a16:creationId xmlns:a16="http://schemas.microsoft.com/office/drawing/2014/main" id="{D9ED4DF5-E6C1-4988-A199-110633296C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099" y="1744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1C873DEF-1B6A-4DFA-9143-29FAFCB6B4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24126" y="25149"/>
            <a:ext cx="10515600" cy="758533"/>
          </a:xfrm>
        </p:spPr>
        <p:txBody>
          <a:bodyPr>
            <a:normAutofit fontScale="90000"/>
          </a:bodyPr>
          <a:lstStyle/>
          <a:p>
            <a:br>
              <a:rPr lang="hr-HR" dirty="0"/>
            </a:br>
            <a:r>
              <a:rPr lang="hr-HR" dirty="0"/>
              <a:t>Pozadina krize hrane</a:t>
            </a:r>
            <a:endParaRPr lang="en-IN" altLang="sr-Latn-RS" dirty="0"/>
          </a:p>
        </p:txBody>
      </p:sp>
      <p:pic>
        <p:nvPicPr>
          <p:cNvPr id="6148" name="Picture 4" descr="avrrage food price index">
            <a:extLst>
              <a:ext uri="{FF2B5EF4-FFF2-40B4-BE49-F238E27FC236}">
                <a16:creationId xmlns:a16="http://schemas.microsoft.com/office/drawing/2014/main" id="{71AE3001-CE36-4E22-BF71-1555878D8B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888" y="2703486"/>
            <a:ext cx="6697662" cy="379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CB36724-1AEE-4E17-B3DB-7313CC055B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5339" y="1010716"/>
            <a:ext cx="9681838" cy="1692771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sr-Latn-RS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Arial" panose="020B0604020202020204" pitchFamily="34" charset="0"/>
              </a:rPr>
              <a:t>Kriza s hranom, za mnoge stvari koje je bila, nije bila iznenadna.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sr-Latn-RS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Arial" panose="020B0604020202020204" pitchFamily="34" charset="0"/>
              </a:rPr>
              <a:t>Cijene hrane su neko vrijeme rasle, što se može vidjeti iz Indeksa prosječnih cijena hrane u nastavku,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sr-Latn-RS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Arial" panose="020B0604020202020204" pitchFamily="34" charset="0"/>
              </a:rPr>
              <a:t> a ta su ranija upozorenja pala na nepažnju.</a:t>
            </a:r>
            <a:endParaRPr kumimoji="0" lang="hr-HR" altLang="sr-Latn-RS" b="0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hr-HR" altLang="sr-Latn-RS" sz="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hr-HR" altLang="sr-Latn-R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61D1EBF8-B7F4-4996-8DB5-2D695FBF3B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92313" y="26035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sr-Latn-RS" sz="3800"/>
              <a:t>(b) Increasing demand for meat and dairy</a:t>
            </a:r>
            <a:br>
              <a:rPr lang="en-US" altLang="sr-Latn-RS" sz="3800"/>
            </a:br>
            <a:r>
              <a:rPr lang="en-US" altLang="sr-Latn-RS" sz="3800"/>
              <a:t>                           products</a:t>
            </a:r>
            <a:endParaRPr lang="en-IN" altLang="sr-Latn-RS" sz="3800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FD7C3A20-3436-4392-9DBA-88ADA5F86F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857375"/>
            <a:ext cx="10515600" cy="4351338"/>
          </a:xfrm>
        </p:spPr>
        <p:txBody>
          <a:bodyPr/>
          <a:lstStyle/>
          <a:p>
            <a:pPr eaLnBrk="1" hangingPunct="1"/>
            <a:r>
              <a:rPr lang="en-US" altLang="sr-Latn-RS" sz="1800" dirty="0">
                <a:latin typeface="Palatino Linotype" panose="02040502050505030304" pitchFamily="18" charset="0"/>
              </a:rPr>
              <a:t>8 kg </a:t>
            </a:r>
            <a:r>
              <a:rPr lang="hr-HR" altLang="sr-Latn-RS" sz="1800" dirty="0">
                <a:latin typeface="Palatino Linotype" panose="02040502050505030304" pitchFamily="18" charset="0"/>
              </a:rPr>
              <a:t>žita </a:t>
            </a:r>
            <a:r>
              <a:rPr lang="en-US" altLang="sr-Latn-RS" sz="1800" dirty="0">
                <a:latin typeface="Palatino Linotype" panose="02040502050505030304" pitchFamily="18" charset="0"/>
              </a:rPr>
              <a:t>= 1 kg of </a:t>
            </a:r>
            <a:r>
              <a:rPr lang="hr-HR" altLang="sr-Latn-RS" sz="1800" dirty="0">
                <a:latin typeface="Palatino Linotype" panose="02040502050505030304" pitchFamily="18" charset="0"/>
              </a:rPr>
              <a:t>govedine</a:t>
            </a:r>
            <a:br>
              <a:rPr lang="en-US" altLang="sr-Latn-RS" sz="1800" dirty="0">
                <a:latin typeface="Palatino Linotype" panose="02040502050505030304" pitchFamily="18" charset="0"/>
              </a:rPr>
            </a:br>
            <a:r>
              <a:rPr lang="en-US" altLang="sr-Latn-RS" sz="1800" dirty="0">
                <a:latin typeface="Palatino Linotype" panose="02040502050505030304" pitchFamily="18" charset="0"/>
              </a:rPr>
              <a:t>5 kg of </a:t>
            </a:r>
            <a:r>
              <a:rPr lang="hr-HR" altLang="sr-Latn-RS" sz="1800" dirty="0">
                <a:latin typeface="Palatino Linotype" panose="02040502050505030304" pitchFamily="18" charset="0"/>
              </a:rPr>
              <a:t>žita</a:t>
            </a:r>
            <a:r>
              <a:rPr lang="en-US" altLang="sr-Latn-RS" sz="1800" dirty="0">
                <a:latin typeface="Palatino Linotype" panose="02040502050505030304" pitchFamily="18" charset="0"/>
              </a:rPr>
              <a:t> = 1 kg of </a:t>
            </a:r>
            <a:r>
              <a:rPr lang="hr-HR" altLang="sr-Latn-RS" sz="1800" dirty="0">
                <a:latin typeface="Palatino Linotype" panose="02040502050505030304" pitchFamily="18" charset="0"/>
              </a:rPr>
              <a:t>svinjetine</a:t>
            </a:r>
            <a:endParaRPr lang="en-US" altLang="sr-Latn-RS" sz="1800" dirty="0">
              <a:latin typeface="Palatino Linotype" panose="02040502050505030304" pitchFamily="18" charset="0"/>
            </a:endParaRPr>
          </a:p>
          <a:p>
            <a:r>
              <a:rPr kumimoji="0" lang="hr-HR" altLang="sr-Latn-R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200m-250m tona žita više preusmjereno za stočnu hranu u odnosu na prije 20 godina. </a:t>
            </a:r>
          </a:p>
          <a:p>
            <a:r>
              <a:rPr kumimoji="0" lang="hr-HR" altLang="sr-Latn-R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Kineski potrošač koji je 1985. pojeo 20 kg mesa pojeo je preko 50 kg mesa 2007. godine.</a:t>
            </a:r>
            <a:r>
              <a:rPr kumimoji="0" lang="hr-HR" altLang="sr-Latn-R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hr-HR" altLang="sr-Latn-R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eaLnBrk="1" hangingPunct="1"/>
            <a:endParaRPr lang="en-IN" altLang="sr-Latn-RS" sz="1800" dirty="0">
              <a:latin typeface="Palatino Linotype" panose="02040502050505030304" pitchFamily="18" charset="0"/>
            </a:endParaRPr>
          </a:p>
        </p:txBody>
      </p:sp>
      <p:pic>
        <p:nvPicPr>
          <p:cNvPr id="7172" name="Picture 4" descr="meat">
            <a:extLst>
              <a:ext uri="{FF2B5EF4-FFF2-40B4-BE49-F238E27FC236}">
                <a16:creationId xmlns:a16="http://schemas.microsoft.com/office/drawing/2014/main" id="{7ADA04AD-AA46-472F-B77E-22962E9CD0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8" y="3429000"/>
            <a:ext cx="7777162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68C47C32-C6AE-46C6-952C-F56FA81075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sr-Latn-RS" sz="3800" dirty="0"/>
              <a:t>(c) </a:t>
            </a:r>
            <a:r>
              <a:rPr lang="hr-HR" altLang="sr-Latn-RS" sz="3800" dirty="0"/>
              <a:t>Zelena revolucija</a:t>
            </a:r>
            <a:endParaRPr lang="en-IN" altLang="sr-Latn-RS" sz="3800" dirty="0"/>
          </a:p>
        </p:txBody>
      </p:sp>
      <p:sp>
        <p:nvSpPr>
          <p:cNvPr id="8196" name="Rectangle 5">
            <a:extLst>
              <a:ext uri="{FF2B5EF4-FFF2-40B4-BE49-F238E27FC236}">
                <a16:creationId xmlns:a16="http://schemas.microsoft.com/office/drawing/2014/main" id="{41D1F8FB-C793-4666-AC63-F730CED43508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sr-Latn-RS" altLang="sr-Latn-RS" sz="2600"/>
          </a:p>
        </p:txBody>
      </p:sp>
      <p:pic>
        <p:nvPicPr>
          <p:cNvPr id="8197" name="Picture 3" descr="http://www.economist.com/sites/default/files/images/20080419/CFB191.gif">
            <a:extLst>
              <a:ext uri="{FF2B5EF4-FFF2-40B4-BE49-F238E27FC236}">
                <a16:creationId xmlns:a16="http://schemas.microsoft.com/office/drawing/2014/main" id="{A80A6A6B-B270-4601-A60B-3C5C4B053D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38" y="1557338"/>
            <a:ext cx="4500562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6852C9E-B5B0-4FFB-B798-D9A4F126F81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838201" y="1613459"/>
            <a:ext cx="5186362" cy="477567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sr-Latn-R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Poljoprivreda na tržištima u nastajanju prožeta je neuspjesima na tržištu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sr-Latn-R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i ne reagira na signale cijena kao što to čine druga poduzeća.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sr-Latn-R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novo izvješće Međunarodnog instituta za istraživanje prehrambene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sr-Latn-R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politike (IFPRI)-rast cijena od 10% donosi povećanje ponude za 1-2% Smanjenje potrošnje zelene revolucije-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sr-Latn-R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Potrošnja na poljoprivredu kao udio u ukupnoj javnoj potrošnji u zemljama u razvoju pala je za polovicu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sr-Latn-R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između 1980. i 2004. godine.</a:t>
            </a:r>
            <a:r>
              <a:rPr kumimoji="0" lang="hr-HR" altLang="sr-Latn-R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hr-HR" altLang="sr-Latn-R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8E75BA59-04BE-4692-8766-4288BE7831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sr-Latn-RS" sz="3800" dirty="0"/>
              <a:t>(d) </a:t>
            </a:r>
            <a:r>
              <a:rPr lang="hr-HR" altLang="sr-Latn-RS" sz="3800" dirty="0"/>
              <a:t>Liberalizacija tržišta</a:t>
            </a:r>
            <a:endParaRPr lang="en-IN" altLang="sr-Latn-RS" sz="3800" dirty="0"/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508BBB33-5A05-4D5A-B0B5-5C71DE5557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hr-HR" altLang="sr-Latn-R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Mnoge zemlje u razvoju su od neovisnih o hrani postale neto ekonomije uvoznice hrane 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hr-HR" altLang="sr-Latn-R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Nacije u razvoju postale su ovisne o uvozu hrane</a:t>
            </a:r>
            <a:r>
              <a:rPr kumimoji="0" lang="hr-HR" altLang="sr-Latn-R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hr-HR" altLang="sr-Latn-R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220" name="Picture 4" descr="trade">
            <a:extLst>
              <a:ext uri="{FF2B5EF4-FFF2-40B4-BE49-F238E27FC236}">
                <a16:creationId xmlns:a16="http://schemas.microsoft.com/office/drawing/2014/main" id="{0393B260-780E-49F0-8F94-6EFEDC29A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114" y="3174753"/>
            <a:ext cx="5907087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776BA9B-FBF9-416C-B200-DFE1100F1E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altLang="sr-Latn-R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40AF5A6D-31FF-4267-B3A3-B2C3E3D6F6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r-Latn-RS" altLang="sr-Latn-RS"/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49928019-6092-470C-BBBA-7E5EC77C2E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sr-Latn-RS" altLang="sr-Latn-RS"/>
          </a:p>
        </p:txBody>
      </p:sp>
      <p:pic>
        <p:nvPicPr>
          <p:cNvPr id="10244" name="Picture 4" descr="061908_12">
            <a:extLst>
              <a:ext uri="{FF2B5EF4-FFF2-40B4-BE49-F238E27FC236}">
                <a16:creationId xmlns:a16="http://schemas.microsoft.com/office/drawing/2014/main" id="{51D5C586-EA59-4CBB-8E3F-40611FC5E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AEEE248B-F040-4BEB-8650-C894584ECE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92313" y="260350"/>
            <a:ext cx="8229600" cy="1143000"/>
          </a:xfrm>
        </p:spPr>
        <p:txBody>
          <a:bodyPr/>
          <a:lstStyle/>
          <a:p>
            <a:pPr lvl="0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hr-HR" altLang="sr-Latn-RS" dirty="0">
                <a:solidFill>
                  <a:srgbClr val="202124"/>
                </a:solidFill>
                <a:latin typeface="inherit"/>
              </a:rPr>
              <a:t>Nepovoljni vremenski uvjeti</a:t>
            </a:r>
            <a:r>
              <a:rPr kumimoji="0" lang="hr-HR" altLang="sr-Latn-R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hr-HR" altLang="sr-Latn-R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BD60112F-C8FF-4183-A27F-27883DDC55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IN" altLang="sr-Latn-RS" sz="1800" dirty="0">
                <a:solidFill>
                  <a:srgbClr val="000000"/>
                </a:solidFill>
                <a:latin typeface="Palatino Linotype" panose="02040502050505030304" pitchFamily="18" charset="0"/>
              </a:rPr>
              <a:t>Bangladesh </a:t>
            </a:r>
          </a:p>
          <a:p>
            <a:pPr eaLnBrk="1" hangingPunct="1"/>
            <a:r>
              <a:rPr lang="en-US" altLang="sr-Latn-RS" sz="1800" dirty="0">
                <a:solidFill>
                  <a:srgbClr val="000000"/>
                </a:solidFill>
                <a:latin typeface="Palatino Linotype" panose="02040502050505030304" pitchFamily="18" charset="0"/>
              </a:rPr>
              <a:t>Australia</a:t>
            </a:r>
            <a:r>
              <a:rPr lang="en-IN" altLang="sr-Latn-RS" sz="1800" dirty="0">
                <a:solidFill>
                  <a:srgbClr val="000000"/>
                </a:solidFill>
                <a:latin typeface="Palatino Linotype" panose="02040502050505030304" pitchFamily="18" charset="0"/>
              </a:rPr>
              <a:t> </a:t>
            </a:r>
          </a:p>
          <a:p>
            <a:pPr eaLnBrk="1" hangingPunct="1"/>
            <a:r>
              <a:rPr lang="en-US" altLang="sr-Latn-RS" sz="1800" dirty="0">
                <a:solidFill>
                  <a:srgbClr val="000000"/>
                </a:solidFill>
                <a:latin typeface="Palatino Linotype" panose="02040502050505030304" pitchFamily="18" charset="0"/>
              </a:rPr>
              <a:t>California</a:t>
            </a:r>
            <a:r>
              <a:rPr lang="en-IN" altLang="sr-Latn-RS" sz="1800" dirty="0">
                <a:solidFill>
                  <a:srgbClr val="000000"/>
                </a:solidFill>
                <a:latin typeface="Palatino Linotype" panose="02040502050505030304" pitchFamily="18" charset="0"/>
              </a:rPr>
              <a:t> </a:t>
            </a:r>
          </a:p>
          <a:p>
            <a:pPr eaLnBrk="1" hangingPunct="1"/>
            <a:r>
              <a:rPr lang="en-US" altLang="sr-Latn-RS" sz="1800" dirty="0">
                <a:solidFill>
                  <a:srgbClr val="000000"/>
                </a:solidFill>
                <a:latin typeface="Palatino Linotype" panose="02040502050505030304" pitchFamily="18" charset="0"/>
              </a:rPr>
              <a:t>Kerala</a:t>
            </a:r>
            <a:endParaRPr lang="en-IN" altLang="sr-Latn-RS" sz="1800" dirty="0">
              <a:solidFill>
                <a:srgbClr val="000000"/>
              </a:solidFill>
              <a:latin typeface="Palatino Linotype" panose="02040502050505030304" pitchFamily="18" charset="0"/>
            </a:endParaRPr>
          </a:p>
          <a:p>
            <a:pPr eaLnBrk="1" hangingPunct="1"/>
            <a:r>
              <a:rPr lang="en-US" altLang="sr-Latn-RS" sz="1800" dirty="0">
                <a:solidFill>
                  <a:srgbClr val="000000"/>
                </a:solidFill>
                <a:latin typeface="Palatino Linotype" panose="02040502050505030304" pitchFamily="18" charset="0"/>
              </a:rPr>
              <a:t>Myanmar</a:t>
            </a:r>
            <a:endParaRPr lang="en-IN" altLang="sr-Latn-RS" sz="1800" dirty="0">
              <a:solidFill>
                <a:srgbClr val="000000"/>
              </a:solidFill>
              <a:latin typeface="Palatino Linotype" panose="0204050205050503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IN" altLang="sr-Latn-RS" sz="1800" dirty="0">
              <a:solidFill>
                <a:srgbClr val="000000"/>
              </a:solidFill>
              <a:latin typeface="Palatino Linotype" panose="02040502050505030304" pitchFamily="18" charset="0"/>
            </a:endParaRPr>
          </a:p>
          <a:p>
            <a:pPr eaLnBrk="1" hangingPunct="1"/>
            <a:endParaRPr lang="en-IN" altLang="sr-Latn-RS" sz="1800" dirty="0">
              <a:solidFill>
                <a:srgbClr val="000000"/>
              </a:solidFill>
              <a:latin typeface="Palatino Linotype" panose="02040502050505030304" pitchFamily="18" charset="0"/>
            </a:endParaRPr>
          </a:p>
          <a:p>
            <a:pPr eaLnBrk="1" hangingPunct="1"/>
            <a:endParaRPr lang="en-IN" altLang="sr-Latn-RS" sz="1800" dirty="0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12292" name="Picture 4" descr="flood">
            <a:extLst>
              <a:ext uri="{FF2B5EF4-FFF2-40B4-BE49-F238E27FC236}">
                <a16:creationId xmlns:a16="http://schemas.microsoft.com/office/drawing/2014/main" id="{9A0C5816-D3A4-417B-BF5A-014F0CD28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3573463"/>
            <a:ext cx="4067175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E918811-806B-41D2-B8E6-7ED5089E32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altLang="sr-Latn-R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301</Words>
  <Application>Microsoft Office PowerPoint</Application>
  <PresentationFormat>Široki zaslon</PresentationFormat>
  <Paragraphs>42</Paragraphs>
  <Slides>12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7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Impact</vt:lpstr>
      <vt:lpstr>inherit</vt:lpstr>
      <vt:lpstr>Palatino Linotype</vt:lpstr>
      <vt:lpstr>Wingdings</vt:lpstr>
      <vt:lpstr>Tema sustava Office</vt:lpstr>
      <vt:lpstr> Kriza hrane</vt:lpstr>
      <vt:lpstr>Uzroci energetske krize:</vt:lpstr>
      <vt:lpstr>PowerPoint prezentacija</vt:lpstr>
      <vt:lpstr> Pozadina krize hrane</vt:lpstr>
      <vt:lpstr>(b) Increasing demand for meat and dairy                            products</vt:lpstr>
      <vt:lpstr>(c) Zelena revolucija</vt:lpstr>
      <vt:lpstr>(d) Liberalizacija tržišta</vt:lpstr>
      <vt:lpstr>PowerPoint prezentacija</vt:lpstr>
      <vt:lpstr>Nepovoljni vremenski uvjeti </vt:lpstr>
      <vt:lpstr>Utjecaj svjetske krize hrane 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Energetska kriza</dc:title>
  <dc:creator>ucenik</dc:creator>
  <cp:lastModifiedBy>ucenik</cp:lastModifiedBy>
  <cp:revision>5</cp:revision>
  <dcterms:created xsi:type="dcterms:W3CDTF">2021-08-24T07:39:50Z</dcterms:created>
  <dcterms:modified xsi:type="dcterms:W3CDTF">2021-08-24T07:56:52Z</dcterms:modified>
</cp:coreProperties>
</file>