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8" roundtripDataSignature="AMtx7mj1+DyzwAtv8KsZ9n7teuLiGkL5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36" name="Google Shape;36;p2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42" name="Google Shape;42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43" name="Google Shape;43;p2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49" name="Google Shape;49;p3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50" name="Google Shape;50;p3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1" name="Google Shape;51;p3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52" name="Google Shape;52;p3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58" name="Google Shape;58;p31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59" name="Google Shape;59;p3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65" name="Google Shape;65;p3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p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Google Shape;10;p2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Relationship Id="rId4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Relationship Id="rId4" Type="http://schemas.openxmlformats.org/officeDocument/2006/relationships/image" Target="../media/image26.jpg"/><Relationship Id="rId5" Type="http://schemas.openxmlformats.org/officeDocument/2006/relationships/hyperlink" Target="http://www.earth-policy.org/" TargetMode="External"/><Relationship Id="rId6" Type="http://schemas.openxmlformats.org/officeDocument/2006/relationships/hyperlink" Target="http://www.earth-policy.org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Relationship Id="rId4" Type="http://schemas.openxmlformats.org/officeDocument/2006/relationships/image" Target="../media/image3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2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0" y="17145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0" y="1714500"/>
            <a:ext cx="9144000" cy="80962"/>
            <a:chOff x="0" y="0"/>
            <a:chExt cx="5760" cy="51"/>
          </a:xfrm>
        </p:grpSpPr>
        <p:sp>
          <p:nvSpPr>
            <p:cNvPr id="86" name="Google Shape;86;p1"/>
            <p:cNvSpPr txBox="1"/>
            <p:nvPr/>
          </p:nvSpPr>
          <p:spPr>
            <a:xfrm>
              <a:off x="0" y="0"/>
              <a:ext cx="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87" name="Google Shape;87;p1"/>
            <p:cNvGrpSpPr/>
            <p:nvPr/>
          </p:nvGrpSpPr>
          <p:grpSpPr>
            <a:xfrm>
              <a:off x="0" y="0"/>
              <a:ext cx="5760" cy="51"/>
              <a:chOff x="0" y="0"/>
              <a:chExt cx="5760" cy="51"/>
            </a:xfrm>
          </p:grpSpPr>
          <p:sp>
            <p:nvSpPr>
              <p:cNvPr id="88" name="Google Shape;88;p1"/>
              <p:cNvSpPr txBox="1"/>
              <p:nvPr/>
            </p:nvSpPr>
            <p:spPr>
              <a:xfrm>
                <a:off x="0" y="0"/>
                <a:ext cx="5760" cy="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9" name="Google Shape;89;p1"/>
              <p:cNvSpPr txBox="1"/>
              <p:nvPr/>
            </p:nvSpPr>
            <p:spPr>
              <a:xfrm>
                <a:off x="17" y="0"/>
                <a:ext cx="5726" cy="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90" name="Google Shape;90;p1"/>
          <p:cNvSpPr txBox="1"/>
          <p:nvPr/>
        </p:nvSpPr>
        <p:spPr>
          <a:xfrm>
            <a:off x="0" y="17145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0" y="17145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2" name="Google Shape;92;p1"/>
          <p:cNvGrpSpPr/>
          <p:nvPr/>
        </p:nvGrpSpPr>
        <p:grpSpPr>
          <a:xfrm>
            <a:off x="0" y="1714500"/>
            <a:ext cx="9144000" cy="80962"/>
            <a:chOff x="0" y="0"/>
            <a:chExt cx="5760" cy="51"/>
          </a:xfrm>
        </p:grpSpPr>
        <p:sp>
          <p:nvSpPr>
            <p:cNvPr id="93" name="Google Shape;93;p1"/>
            <p:cNvSpPr txBox="1"/>
            <p:nvPr/>
          </p:nvSpPr>
          <p:spPr>
            <a:xfrm>
              <a:off x="0" y="0"/>
              <a:ext cx="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94" name="Google Shape;94;p1"/>
            <p:cNvGrpSpPr/>
            <p:nvPr/>
          </p:nvGrpSpPr>
          <p:grpSpPr>
            <a:xfrm>
              <a:off x="0" y="0"/>
              <a:ext cx="5760" cy="51"/>
              <a:chOff x="0" y="0"/>
              <a:chExt cx="5760" cy="51"/>
            </a:xfrm>
          </p:grpSpPr>
          <p:sp>
            <p:nvSpPr>
              <p:cNvPr id="95" name="Google Shape;95;p1"/>
              <p:cNvSpPr txBox="1"/>
              <p:nvPr/>
            </p:nvSpPr>
            <p:spPr>
              <a:xfrm>
                <a:off x="0" y="0"/>
                <a:ext cx="5760" cy="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6" name="Google Shape;96;p1"/>
              <p:cNvSpPr txBox="1"/>
              <p:nvPr/>
            </p:nvSpPr>
            <p:spPr>
              <a:xfrm>
                <a:off x="17" y="0"/>
                <a:ext cx="5726" cy="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97" name="Google Shape;97;p1"/>
          <p:cNvSpPr txBox="1"/>
          <p:nvPr/>
        </p:nvSpPr>
        <p:spPr>
          <a:xfrm>
            <a:off x="0" y="17145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Overpopulated earth"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000" y="1119187"/>
            <a:ext cx="5080000" cy="546893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PRENAPUČENOST</a:t>
            </a:r>
            <a:endParaRPr/>
          </a:p>
        </p:txBody>
      </p:sp>
      <p:pic>
        <p:nvPicPr>
          <p:cNvPr id="100" name="Google Shape;100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" y="5929322"/>
            <a:ext cx="3027575" cy="9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desivideos.net/wp-content/uploads/2006/09/p4a.jpg" id="160" name="Google Shape;16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4159250"/>
            <a:ext cx="3581400" cy="269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blog.lib.umn.edu/ofst0025/architecture/18.jpg" id="161" name="Google Shape;16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0"/>
            <a:ext cx="3733800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0"/>
          <p:cNvSpPr txBox="1"/>
          <p:nvPr>
            <p:ph type="title"/>
          </p:nvPr>
        </p:nvSpPr>
        <p:spPr>
          <a:xfrm>
            <a:off x="381000" y="304800"/>
            <a:ext cx="365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NEDOSTATAK OBRAZOVANJA</a:t>
            </a:r>
            <a:endParaRPr/>
          </a:p>
        </p:txBody>
      </p:sp>
      <p:sp>
        <p:nvSpPr>
          <p:cNvPr id="163" name="Google Shape;163;p10"/>
          <p:cNvSpPr txBox="1"/>
          <p:nvPr/>
        </p:nvSpPr>
        <p:spPr>
          <a:xfrm>
            <a:off x="0" y="1981200"/>
            <a:ext cx="5410200" cy="3232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Oni koji nemaju obrazovanje ne razumiju potrebu sprečavanja prekomjernog rasta stanovništva.</a:t>
            </a:r>
            <a:endParaRPr/>
          </a:p>
          <a:p>
            <a:pPr indent="-15240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Nedostatak planiranja obitelji obično se vidi u manje razvijenim dijelovima svijeta.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g527.imageshack.us/img527/5205/womensedqy9.jpg" id="168" name="Google Shape;1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0"/>
            <a:ext cx="7620000" cy="565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1"/>
          <p:cNvSpPr txBox="1"/>
          <p:nvPr/>
        </p:nvSpPr>
        <p:spPr>
          <a:xfrm>
            <a:off x="609600" y="6019800"/>
            <a:ext cx="8001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education generally leads to smaller family size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2"/>
          <p:cNvSpPr txBox="1"/>
          <p:nvPr/>
        </p:nvSpPr>
        <p:spPr>
          <a:xfrm>
            <a:off x="1600200" y="1219200"/>
            <a:ext cx="5867400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Prenapučenost: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i="0" sz="320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SVJETSKI PROBLEM</a:t>
            </a:r>
            <a:endParaRPr/>
          </a:p>
        </p:txBody>
      </p:sp>
      <p:sp>
        <p:nvSpPr>
          <p:cNvPr id="176" name="Google Shape;176;p12"/>
          <p:cNvSpPr/>
          <p:nvPr/>
        </p:nvSpPr>
        <p:spPr>
          <a:xfrm>
            <a:off x="838200" y="4838700"/>
            <a:ext cx="2743200" cy="118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40625" y="37000"/>
                </a:moveTo>
                <a:lnTo>
                  <a:pt x="40625" y="54813"/>
                </a:lnTo>
                <a:lnTo>
                  <a:pt x="43235" y="54813"/>
                </a:lnTo>
                <a:lnTo>
                  <a:pt x="44043" y="52779"/>
                </a:lnTo>
                <a:lnTo>
                  <a:pt x="44796" y="52779"/>
                </a:lnTo>
                <a:lnTo>
                  <a:pt x="44796" y="79967"/>
                </a:lnTo>
                <a:lnTo>
                  <a:pt x="71141" y="79967"/>
                </a:lnTo>
                <a:lnTo>
                  <a:pt x="71141" y="70592"/>
                </a:lnTo>
                <a:lnTo>
                  <a:pt x="75312" y="70592"/>
                </a:lnTo>
                <a:lnTo>
                  <a:pt x="77572" y="75750"/>
                </a:lnTo>
                <a:lnTo>
                  <a:pt x="79375" y="75750"/>
                </a:lnTo>
                <a:lnTo>
                  <a:pt x="79375" y="42625"/>
                </a:lnTo>
                <a:lnTo>
                  <a:pt x="77572" y="42625"/>
                </a:lnTo>
                <a:lnTo>
                  <a:pt x="76011" y="46217"/>
                </a:lnTo>
                <a:lnTo>
                  <a:pt x="71141" y="46217"/>
                </a:lnTo>
                <a:lnTo>
                  <a:pt x="71141" y="42625"/>
                </a:lnTo>
                <a:lnTo>
                  <a:pt x="69607" y="38875"/>
                </a:lnTo>
                <a:lnTo>
                  <a:pt x="44043" y="38875"/>
                </a:lnTo>
                <a:lnTo>
                  <a:pt x="43235" y="37000"/>
                </a:lnTo>
                <a:close/>
              </a:path>
              <a:path extrusionOk="0" fill="darken" h="120000" w="120000">
                <a:moveTo>
                  <a:pt x="40625" y="37000"/>
                </a:moveTo>
                <a:lnTo>
                  <a:pt x="40625" y="54813"/>
                </a:lnTo>
                <a:lnTo>
                  <a:pt x="43235" y="54813"/>
                </a:lnTo>
                <a:lnTo>
                  <a:pt x="44043" y="52779"/>
                </a:lnTo>
                <a:lnTo>
                  <a:pt x="44796" y="52779"/>
                </a:lnTo>
                <a:lnTo>
                  <a:pt x="44796" y="79967"/>
                </a:lnTo>
                <a:lnTo>
                  <a:pt x="71141" y="79967"/>
                </a:lnTo>
                <a:lnTo>
                  <a:pt x="71141" y="70592"/>
                </a:lnTo>
                <a:lnTo>
                  <a:pt x="75312" y="70592"/>
                </a:lnTo>
                <a:lnTo>
                  <a:pt x="77572" y="75750"/>
                </a:lnTo>
                <a:lnTo>
                  <a:pt x="79375" y="75750"/>
                </a:lnTo>
                <a:lnTo>
                  <a:pt x="79375" y="42625"/>
                </a:lnTo>
                <a:lnTo>
                  <a:pt x="77572" y="42625"/>
                </a:lnTo>
                <a:lnTo>
                  <a:pt x="76011" y="46217"/>
                </a:lnTo>
                <a:lnTo>
                  <a:pt x="71141" y="46217"/>
                </a:lnTo>
                <a:lnTo>
                  <a:pt x="71141" y="42625"/>
                </a:lnTo>
                <a:lnTo>
                  <a:pt x="69607" y="38875"/>
                </a:lnTo>
                <a:lnTo>
                  <a:pt x="44043" y="38875"/>
                </a:lnTo>
                <a:lnTo>
                  <a:pt x="43235" y="37000"/>
                </a:lnTo>
                <a:close/>
              </a:path>
              <a:path extrusionOk="0" fill="none" h="120000" w="120000">
                <a:moveTo>
                  <a:pt x="40625" y="37000"/>
                </a:moveTo>
                <a:lnTo>
                  <a:pt x="43235" y="37000"/>
                </a:lnTo>
                <a:lnTo>
                  <a:pt x="44043" y="38875"/>
                </a:lnTo>
                <a:lnTo>
                  <a:pt x="69607" y="38875"/>
                </a:lnTo>
                <a:lnTo>
                  <a:pt x="71141" y="42625"/>
                </a:lnTo>
                <a:lnTo>
                  <a:pt x="71141" y="46217"/>
                </a:lnTo>
                <a:lnTo>
                  <a:pt x="76011" y="46217"/>
                </a:lnTo>
                <a:lnTo>
                  <a:pt x="77572" y="42625"/>
                </a:lnTo>
                <a:lnTo>
                  <a:pt x="79375" y="42625"/>
                </a:lnTo>
                <a:lnTo>
                  <a:pt x="79375" y="75750"/>
                </a:lnTo>
                <a:lnTo>
                  <a:pt x="77572" y="75750"/>
                </a:lnTo>
                <a:lnTo>
                  <a:pt x="75312" y="70592"/>
                </a:lnTo>
                <a:lnTo>
                  <a:pt x="71141" y="70592"/>
                </a:lnTo>
                <a:lnTo>
                  <a:pt x="71141" y="79967"/>
                </a:lnTo>
                <a:lnTo>
                  <a:pt x="44796" y="79967"/>
                </a:lnTo>
                <a:lnTo>
                  <a:pt x="44796" y="52779"/>
                </a:lnTo>
                <a:lnTo>
                  <a:pt x="44043" y="52779"/>
                </a:lnTo>
                <a:lnTo>
                  <a:pt x="43235" y="54813"/>
                </a:lnTo>
                <a:lnTo>
                  <a:pt x="40625" y="54813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/>
          <p:nvPr>
            <p:ph type="title"/>
          </p:nvPr>
        </p:nvSpPr>
        <p:spPr>
          <a:xfrm>
            <a:off x="1752600" y="0"/>
            <a:ext cx="5410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UTJECAJI</a:t>
            </a:r>
            <a:endParaRPr/>
          </a:p>
        </p:txBody>
      </p:sp>
      <p:pic>
        <p:nvPicPr>
          <p:cNvPr descr="http://elephantcare.org/IMAGES/CONSERVE/popchart.jpg" id="182" name="Google Shape;1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762000"/>
            <a:ext cx="8001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VIŠE LJUDI = VIŠE UTROŠENIH RESURSA</a:t>
            </a: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b="0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GLOBALNO ZATOPLJENJE</a:t>
            </a:r>
            <a:endParaRPr/>
          </a:p>
        </p:txBody>
      </p:sp>
      <p:pic>
        <p:nvPicPr>
          <p:cNvPr descr="http://noconsensus.files.wordpress.com/2009/01/gw-al-gore-fire.jpg" id="188" name="Google Shape;18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2209800"/>
            <a:ext cx="5962650" cy="4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newsimg.bbc.co.uk/media/images/44199000/gif/_44199573_un_graphs629x270x.gif" id="193" name="Google Shape;19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71600"/>
            <a:ext cx="9144000" cy="389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limatechange.wikispaces.com/file/view/wiki_pix.jpg" id="198" name="Google Shape;19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149225"/>
            <a:ext cx="8743950" cy="6561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geographyalltheway.com/igcse_geography/population_settlement/population/imagesetc/overpopulation.jpg" id="203" name="Google Shape;20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587" y="1263650"/>
            <a:ext cx="7108825" cy="4332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3.bp.blogspot.com/_V4w18ZWaPas/SRn9F9PQkHI/AAAAAAAACqI/zcxKMPVsPAQ/s400/Overpopulation-Crowded-Street.jpg" id="204" name="Google Shape;20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2860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7"/>
          <p:cNvSpPr txBox="1"/>
          <p:nvPr/>
        </p:nvSpPr>
        <p:spPr>
          <a:xfrm>
            <a:off x="609600" y="5715000"/>
            <a:ext cx="79248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b="0" i="0" lang="en-US" sz="5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PRENAPUČENI UVJETI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ijing 2005" id="210" name="Google Shape;2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4267200"/>
            <a:ext cx="5864225" cy="2160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movingcities.org/wordpress/images/2007/12/shenyang-2006.jpg" id="211" name="Google Shape;21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5600" y="609600"/>
            <a:ext cx="5864225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8"/>
          <p:cNvSpPr txBox="1"/>
          <p:nvPr/>
        </p:nvSpPr>
        <p:spPr>
          <a:xfrm>
            <a:off x="0" y="609600"/>
            <a:ext cx="2743200" cy="5632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STOPA RASTA STANOVNIŠTVA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 2005.-oj, procjenjuje se da će stvarna stopa rasta stanovništva biti 76 dodatnih milijuna svake godine. Ta brojka je veća.</a:t>
            </a:r>
            <a:br>
              <a:rPr b="0" i="0" lang="en-US" sz="2400" u="none">
                <a:solidFill>
                  <a:srgbClr val="11551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rgbClr val="115511"/>
                </a:solidFill>
                <a:latin typeface="Arial"/>
                <a:ea typeface="Arial"/>
                <a:cs typeface="Arial"/>
                <a:sym typeface="Arial"/>
              </a:rPr>
              <a:t>IZVOR:</a:t>
            </a:r>
            <a:br>
              <a:rPr b="0" i="0" lang="en-US" sz="2400" u="none">
                <a:solidFill>
                  <a:srgbClr val="11551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sng">
                <a:solidFill>
                  <a:srgbClr val="11551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Earth Policy Institute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sng">
              <a:solidFill>
                <a:srgbClr val="115511"/>
              </a:solidFill>
              <a:latin typeface="Times New Roman"/>
              <a:ea typeface="Times New Roman"/>
              <a:cs typeface="Times New Roman"/>
              <a:sym typeface="Times New Roman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aphic: Consequences of the global food crisis" id="217" name="Google Shape;217;p19"/>
          <p:cNvSpPr txBox="1"/>
          <p:nvPr/>
        </p:nvSpPr>
        <p:spPr>
          <a:xfrm>
            <a:off x="457200" y="-233362"/>
            <a:ext cx="8229600" cy="7326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Graphic: Consequences of the global food crisis" id="218" name="Google Shape;218;p19"/>
          <p:cNvSpPr txBox="1"/>
          <p:nvPr/>
        </p:nvSpPr>
        <p:spPr>
          <a:xfrm>
            <a:off x="457200" y="-233362"/>
            <a:ext cx="8229600" cy="7326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www.marketoracle.co.uk/images/2008/global-food-crisis-april08_image002.jpg" id="219" name="Google Shape;2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5825" y="149225"/>
            <a:ext cx="7372350" cy="6561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LOKACIJA</a:t>
            </a:r>
            <a:endParaRPr/>
          </a:p>
        </p:txBody>
      </p:sp>
      <p:pic>
        <p:nvPicPr>
          <p:cNvPr descr="File:World map worlds first second third.GIF" id="106" name="Google Shape;10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6037" y="914400"/>
            <a:ext cx="9190037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381000" y="5715000"/>
            <a:ext cx="84582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Najveća naseljenost je u zemljama trećeg svijeta (</a:t>
            </a:r>
            <a:r>
              <a:rPr b="1" i="0" lang="en-US" sz="2400" u="none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zeleno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Tzv. SVIJET U RAZVOJU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itemaker.umich.edu/section4group5/files/overpopulation.jpg" id="224" name="Google Shape;2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2362200"/>
            <a:ext cx="6303962" cy="4294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.cdn.turner.com/cnn/2007/TECH/science/09/25/overpopulation.overview/art.india.overpopulation.afp.gi.jpg" id="225" name="Google Shape;22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336925" cy="250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"/>
          <p:cNvSpPr txBox="1"/>
          <p:nvPr/>
        </p:nvSpPr>
        <p:spPr>
          <a:xfrm>
            <a:off x="3352800" y="1219200"/>
            <a:ext cx="5181600" cy="41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Borba protiv bolesti i siromaštva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Kontrolirati onečišćenja i učinkovitost iskorištavanja resursa kako bi se standard povećao bez negativnih utjecaja 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Zadržati ljudsku populaciju na održivom broju. </a:t>
            </a:r>
            <a:endParaRPr/>
          </a:p>
        </p:txBody>
      </p:sp>
      <p:pic>
        <p:nvPicPr>
          <p:cNvPr descr="http://www.grinningplanet.com/2005/07-05/many-faces.gif" id="231" name="Google Shape;23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91465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1"/>
          <p:cNvSpPr txBox="1"/>
          <p:nvPr/>
        </p:nvSpPr>
        <p:spPr>
          <a:xfrm>
            <a:off x="3810000" y="228600"/>
            <a:ext cx="4876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RJEŠENJA</a:t>
            </a:r>
            <a:endParaRPr/>
          </a:p>
        </p:txBody>
      </p:sp>
      <p:pic>
        <p:nvPicPr>
          <p:cNvPr descr="Thanos snap&amp;#39; TikTok: How to do the new &amp;#39;Thanos snapped&amp;#39; trend" id="233" name="Google Shape;23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67200"/>
            <a:ext cx="3271837" cy="21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 txBox="1"/>
          <p:nvPr/>
        </p:nvSpPr>
        <p:spPr>
          <a:xfrm>
            <a:off x="304800" y="0"/>
            <a:ext cx="8610600" cy="483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Osigurati pristup uslugama planiranja obitelji</a:t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Osnaživanje žena u zemljama u razvoju ekonmski, društveno i pravno na način koji ima za posljedicu jednakost</a:t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Modificirati školski kurikulum sa aktualnim problemima</a:t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Reforma poreznog sustava u skladu s politikom smanjenja stope rasta stanovništva.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umanpop2.jpg image by fishkiller_"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-9525"/>
            <a:ext cx="7877175" cy="686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corrupt.org/data/files/overpopulation_myths/world-population-chart.jpg"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6537"/>
            <a:ext cx="9144000" cy="63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/>
        </p:nvSpPr>
        <p:spPr>
          <a:xfrm>
            <a:off x="2057400" y="76200"/>
            <a:ext cx="5029200" cy="1692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Ciklus prenapučenosti</a:t>
            </a:r>
            <a:endParaRPr b="1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688975"/>
            <a:ext cx="7242175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a.abcnews.com/images/Health/ap_medicine_071019_ms.jpg" id="128" name="Google Shape;1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533400"/>
            <a:ext cx="3933825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/>
          <p:nvPr>
            <p:ph type="title"/>
          </p:nvPr>
        </p:nvSpPr>
        <p:spPr>
          <a:xfrm>
            <a:off x="3581400" y="533400"/>
            <a:ext cx="533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UZROCI</a:t>
            </a:r>
            <a:endParaRPr/>
          </a:p>
        </p:txBody>
      </p:sp>
      <p:pic>
        <p:nvPicPr>
          <p:cNvPr descr="http://www.makinghistory.upenn.edu/files/images/SCHCTRS%20-%20Medicine%20crop%20sm.jpg" id="130" name="Google Shape;13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05225"/>
            <a:ext cx="4762500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jefferson.edu/fammed/images/FamilyMedicineGroup5.gif" id="131" name="Google Shape;13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4725" y="2057400"/>
            <a:ext cx="5629275" cy="3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immune.org.nz/site_resources/vaccination_in_baby_leg.jpg" id="136" name="Google Shape;1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5975" y="0"/>
            <a:ext cx="3248025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fda.gov/consumer/updates/pics/vaccination.jpg" id="137" name="Google Shape;13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752600"/>
            <a:ext cx="28575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 txBox="1"/>
          <p:nvPr>
            <p:ph type="title"/>
          </p:nvPr>
        </p:nvSpPr>
        <p:spPr>
          <a:xfrm>
            <a:off x="0" y="228600"/>
            <a:ext cx="579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Verdana"/>
              <a:buNone/>
            </a:pPr>
            <a:r>
              <a:rPr b="1" i="0" lang="en-US" sz="3200" u="sng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NOVA OTKRIĆA U MEDICINI</a:t>
            </a:r>
            <a:endParaRPr/>
          </a:p>
        </p:txBody>
      </p:sp>
      <p:sp>
        <p:nvSpPr>
          <p:cNvPr id="139" name="Google Shape;139;p7"/>
          <p:cNvSpPr txBox="1"/>
          <p:nvPr/>
        </p:nvSpPr>
        <p:spPr>
          <a:xfrm>
            <a:off x="2895600" y="2667000"/>
            <a:ext cx="6248400" cy="1754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Verdana"/>
              <a:buChar char="•"/>
            </a:pPr>
            <a:r>
              <a:rPr b="1" i="0" lang="en-US" sz="2400" u="non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Napretkom medicine uvode se novi tretmani. To je uzrokovalo produljenje životnog vijeka. 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Verdana"/>
              <a:buChar char="•"/>
            </a:pPr>
            <a:r>
              <a:rPr b="1" i="0" lang="en-US" sz="2400" u="non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Smanjila se stopa mortaliteta.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upload.wikimedia.org/wikipedia/commons/e/e1/MyPyramid1.png" id="144" name="Google Shape;14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0"/>
            <a:ext cx="4038600" cy="3122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faqs.org/health/images/uchr_02_img0150.jpg" id="145" name="Google Shape;14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1066800"/>
            <a:ext cx="3810000" cy="301466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 txBox="1"/>
          <p:nvPr>
            <p:ph type="title"/>
          </p:nvPr>
        </p:nvSpPr>
        <p:spPr>
          <a:xfrm>
            <a:off x="381000" y="76200"/>
            <a:ext cx="45720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PORAST NATALITETA</a:t>
            </a:r>
            <a:endParaRPr/>
          </a:p>
        </p:txBody>
      </p:sp>
      <p:sp>
        <p:nvSpPr>
          <p:cNvPr id="147" name="Google Shape;147;p8"/>
          <p:cNvSpPr txBox="1"/>
          <p:nvPr/>
        </p:nvSpPr>
        <p:spPr>
          <a:xfrm>
            <a:off x="152400" y="4027487"/>
            <a:ext cx="8991600" cy="1754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Bolja prehrana dovodi do povećanja stope plodnosti ljudi. 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Lijekovi i tretmani mogu pridonijeti uspješnosti začeća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edia.kiiitv.com/images/ImmigrationRaidTN.jpg" id="152" name="Google Shape;15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82880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tatic.howstuffworks.com/gif/immigration-9.jpg" id="153" name="Google Shape;15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0" y="0"/>
            <a:ext cx="3810000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9"/>
          <p:cNvSpPr txBox="1"/>
          <p:nvPr>
            <p:ph type="title"/>
          </p:nvPr>
        </p:nvSpPr>
        <p:spPr>
          <a:xfrm>
            <a:off x="609600" y="304800"/>
            <a:ext cx="426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MIGRACIJE</a:t>
            </a:r>
            <a:endParaRPr/>
          </a:p>
        </p:txBody>
      </p:sp>
      <p:sp>
        <p:nvSpPr>
          <p:cNvPr id="155" name="Google Shape;155;p9"/>
          <p:cNvSpPr txBox="1"/>
          <p:nvPr/>
        </p:nvSpPr>
        <p:spPr>
          <a:xfrm>
            <a:off x="4648200" y="2743200"/>
            <a:ext cx="4191000" cy="3970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Verdana"/>
              <a:buChar char="•"/>
            </a:pPr>
            <a:r>
              <a:rPr b="1" i="0" lang="en-US" sz="240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Veliki problem u pojedinim dijelovima svijeta. 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Verdana"/>
              <a:buChar char="•"/>
            </a:pPr>
            <a:r>
              <a:rPr b="1" i="0" lang="en-US" sz="240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Ukoliko se stope iseljavanja iz određene zemlje ne podudaraju sa stopama useljavanja u tu zemlju dolazi do prenapučenosti.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2009-04-03T13:16:47Z</dcterms:created>
  <dc:creator>Lancaster Central School District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