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8" roundtripDataSignature="AMtx7mh68GNvngMuBT9bYaDAcnAqkvwI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 name="Shape 11"/>
        <p:cNvGrpSpPr/>
        <p:nvPr/>
      </p:nvGrpSpPr>
      <p:grpSpPr>
        <a:xfrm>
          <a:off x="0" y="0"/>
          <a:ext cx="0" cy="0"/>
          <a:chOff x="0" y="0"/>
          <a:chExt cx="0" cy="0"/>
        </a:xfrm>
      </p:grpSpPr>
      <p:sp>
        <p:nvSpPr>
          <p:cNvPr id="12" name="Google Shape;12;p2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3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3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77" name="Google Shape;77;p3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 name="Shape 20"/>
        <p:cNvGrpSpPr/>
        <p:nvPr/>
      </p:nvGrpSpPr>
      <p:grpSpPr>
        <a:xfrm>
          <a:off x="0" y="0"/>
          <a:ext cx="0" cy="0"/>
          <a:chOff x="0" y="0"/>
          <a:chExt cx="0" cy="0"/>
        </a:xfrm>
      </p:grpSpPr>
      <p:sp>
        <p:nvSpPr>
          <p:cNvPr id="21" name="Google Shape;21;p26"/>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26"/>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2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 name="Shape 26"/>
        <p:cNvGrpSpPr/>
        <p:nvPr/>
      </p:nvGrpSpPr>
      <p:grpSpPr>
        <a:xfrm>
          <a:off x="0" y="0"/>
          <a:ext cx="0" cy="0"/>
          <a:chOff x="0" y="0"/>
          <a:chExt cx="0" cy="0"/>
        </a:xfrm>
      </p:grpSpPr>
      <p:sp>
        <p:nvSpPr>
          <p:cNvPr id="27" name="Google Shape;27;p2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27"/>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2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 name="Shape 32"/>
        <p:cNvGrpSpPr/>
        <p:nvPr/>
      </p:nvGrpSpPr>
      <p:grpSpPr>
        <a:xfrm>
          <a:off x="0" y="0"/>
          <a:ext cx="0" cy="0"/>
          <a:chOff x="0" y="0"/>
          <a:chExt cx="0" cy="0"/>
        </a:xfrm>
      </p:grpSpPr>
      <p:sp>
        <p:nvSpPr>
          <p:cNvPr id="33" name="Google Shape;33;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28"/>
          <p:cNvSpPr/>
          <p:nvPr>
            <p:ph idx="2" type="pic"/>
          </p:nvPr>
        </p:nvSpPr>
        <p:spPr>
          <a:xfrm>
            <a:off x="1792288" y="612775"/>
            <a:ext cx="5486400" cy="4114800"/>
          </a:xfrm>
          <a:prstGeom prst="rect">
            <a:avLst/>
          </a:prstGeom>
          <a:noFill/>
          <a:ln>
            <a:noFill/>
          </a:ln>
        </p:spPr>
      </p:sp>
      <p:sp>
        <p:nvSpPr>
          <p:cNvPr id="35" name="Google Shape;35;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36" name="Google Shape;36;p2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 name="Shape 39"/>
        <p:cNvGrpSpPr/>
        <p:nvPr/>
      </p:nvGrpSpPr>
      <p:grpSpPr>
        <a:xfrm>
          <a:off x="0" y="0"/>
          <a:ext cx="0" cy="0"/>
          <a:chOff x="0" y="0"/>
          <a:chExt cx="0" cy="0"/>
        </a:xfrm>
      </p:grpSpPr>
      <p:sp>
        <p:nvSpPr>
          <p:cNvPr id="40" name="Google Shape;40;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42" name="Google Shape;42;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43" name="Google Shape;43;p2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9" name="Google Shape;49;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50" name="Google Shape;50;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51" name="Google Shape;51;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52" name="Google Shape;52;p3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3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31"/>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58" name="Google Shape;58;p31"/>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59" name="Google Shape;59;p3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65" name="Google Shape;65;p3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3D4A8"/>
            </a:gs>
            <a:gs pos="25000">
              <a:srgbClr val="21D6E0"/>
            </a:gs>
            <a:gs pos="75000">
              <a:srgbClr val="0087E6"/>
            </a:gs>
            <a:gs pos="100000">
              <a:srgbClr val="005CBF"/>
            </a:gs>
          </a:gsLst>
          <a:lin ang="5400000" scaled="0"/>
        </a:gra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7" name="Google Shape;7;p2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 name="Google Shape;8;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 name="Google Shape;9;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 name="Google Shape;10;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27.jpg"/><Relationship Id="rId5" Type="http://schemas.openxmlformats.org/officeDocument/2006/relationships/hyperlink" Target="http://www.earth-policy.org/" TargetMode="External"/><Relationship Id="rId6" Type="http://schemas.openxmlformats.org/officeDocument/2006/relationships/hyperlink" Target="http://www.earth-policy.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0" y="1714500"/>
            <a:ext cx="9144000" cy="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85" name="Google Shape;85;p1"/>
          <p:cNvGrpSpPr/>
          <p:nvPr/>
        </p:nvGrpSpPr>
        <p:grpSpPr>
          <a:xfrm>
            <a:off x="0" y="1714500"/>
            <a:ext cx="9144000" cy="80962"/>
            <a:chOff x="0" y="0"/>
            <a:chExt cx="5760" cy="51"/>
          </a:xfrm>
        </p:grpSpPr>
        <p:sp>
          <p:nvSpPr>
            <p:cNvPr id="86" name="Google Shape;86;p1"/>
            <p:cNvSpPr txBox="1"/>
            <p:nvPr/>
          </p:nvSpPr>
          <p:spPr>
            <a:xfrm>
              <a:off x="0" y="0"/>
              <a:ext cx="0" cy="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87" name="Google Shape;87;p1"/>
            <p:cNvGrpSpPr/>
            <p:nvPr/>
          </p:nvGrpSpPr>
          <p:grpSpPr>
            <a:xfrm>
              <a:off x="0" y="0"/>
              <a:ext cx="5760" cy="51"/>
              <a:chOff x="0" y="0"/>
              <a:chExt cx="5760" cy="51"/>
            </a:xfrm>
          </p:grpSpPr>
          <p:sp>
            <p:nvSpPr>
              <p:cNvPr id="88" name="Google Shape;88;p1"/>
              <p:cNvSpPr txBox="1"/>
              <p:nvPr/>
            </p:nvSpPr>
            <p:spPr>
              <a:xfrm>
                <a:off x="0" y="0"/>
                <a:ext cx="5760" cy="51"/>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89" name="Google Shape;89;p1"/>
              <p:cNvSpPr txBox="1"/>
              <p:nvPr/>
            </p:nvSpPr>
            <p:spPr>
              <a:xfrm>
                <a:off x="17" y="0"/>
                <a:ext cx="5726" cy="3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sp>
        <p:nvSpPr>
          <p:cNvPr id="90" name="Google Shape;90;p1"/>
          <p:cNvSpPr txBox="1"/>
          <p:nvPr/>
        </p:nvSpPr>
        <p:spPr>
          <a:xfrm>
            <a:off x="0" y="1714500"/>
            <a:ext cx="9144000" cy="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91" name="Google Shape;91;p1"/>
          <p:cNvSpPr txBox="1"/>
          <p:nvPr/>
        </p:nvSpPr>
        <p:spPr>
          <a:xfrm>
            <a:off x="0" y="1714500"/>
            <a:ext cx="9144000" cy="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92" name="Google Shape;92;p1"/>
          <p:cNvGrpSpPr/>
          <p:nvPr/>
        </p:nvGrpSpPr>
        <p:grpSpPr>
          <a:xfrm>
            <a:off x="0" y="1714500"/>
            <a:ext cx="9144000" cy="80962"/>
            <a:chOff x="0" y="0"/>
            <a:chExt cx="5760" cy="51"/>
          </a:xfrm>
        </p:grpSpPr>
        <p:sp>
          <p:nvSpPr>
            <p:cNvPr id="93" name="Google Shape;93;p1"/>
            <p:cNvSpPr txBox="1"/>
            <p:nvPr/>
          </p:nvSpPr>
          <p:spPr>
            <a:xfrm>
              <a:off x="0" y="0"/>
              <a:ext cx="0" cy="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94" name="Google Shape;94;p1"/>
            <p:cNvGrpSpPr/>
            <p:nvPr/>
          </p:nvGrpSpPr>
          <p:grpSpPr>
            <a:xfrm>
              <a:off x="0" y="0"/>
              <a:ext cx="5760" cy="51"/>
              <a:chOff x="0" y="0"/>
              <a:chExt cx="5760" cy="51"/>
            </a:xfrm>
          </p:grpSpPr>
          <p:sp>
            <p:nvSpPr>
              <p:cNvPr id="95" name="Google Shape;95;p1"/>
              <p:cNvSpPr txBox="1"/>
              <p:nvPr/>
            </p:nvSpPr>
            <p:spPr>
              <a:xfrm>
                <a:off x="0" y="0"/>
                <a:ext cx="5760" cy="51"/>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96" name="Google Shape;96;p1"/>
              <p:cNvSpPr txBox="1"/>
              <p:nvPr/>
            </p:nvSpPr>
            <p:spPr>
              <a:xfrm>
                <a:off x="17" y="0"/>
                <a:ext cx="5726" cy="3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sp>
        <p:nvSpPr>
          <p:cNvPr id="97" name="Google Shape;97;p1"/>
          <p:cNvSpPr txBox="1"/>
          <p:nvPr/>
        </p:nvSpPr>
        <p:spPr>
          <a:xfrm>
            <a:off x="0" y="1714500"/>
            <a:ext cx="9144000" cy="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Overpopulated earth" id="98" name="Google Shape;98;p1"/>
          <p:cNvPicPr preferRelativeResize="0"/>
          <p:nvPr/>
        </p:nvPicPr>
        <p:blipFill rotWithShape="1">
          <a:blip r:embed="rId3">
            <a:alphaModFix/>
          </a:blip>
          <a:srcRect b="0" l="0" r="0" t="0"/>
          <a:stretch/>
        </p:blipFill>
        <p:spPr>
          <a:xfrm>
            <a:off x="1752600" y="762000"/>
            <a:ext cx="5451475" cy="5867400"/>
          </a:xfrm>
          <a:prstGeom prst="rect">
            <a:avLst/>
          </a:prstGeom>
          <a:noFill/>
          <a:ln>
            <a:noFill/>
          </a:ln>
        </p:spPr>
      </p:pic>
      <p:sp>
        <p:nvSpPr>
          <p:cNvPr id="99" name="Google Shape;99;p1"/>
          <p:cNvSpPr txBox="1"/>
          <p:nvPr>
            <p:ph type="title"/>
          </p:nvPr>
        </p:nvSpPr>
        <p:spPr>
          <a:xfrm>
            <a:off x="1228725" y="-2"/>
            <a:ext cx="68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OVERPOPULATION</a:t>
            </a:r>
            <a:endParaRPr/>
          </a:p>
        </p:txBody>
      </p:sp>
      <p:pic>
        <p:nvPicPr>
          <p:cNvPr id="100" name="Google Shape;100;p1"/>
          <p:cNvPicPr preferRelativeResize="0"/>
          <p:nvPr/>
        </p:nvPicPr>
        <p:blipFill>
          <a:blip r:embed="rId4">
            <a:alphaModFix/>
          </a:blip>
          <a:stretch>
            <a:fillRect/>
          </a:stretch>
        </p:blipFill>
        <p:spPr>
          <a:xfrm>
            <a:off x="-4" y="6072196"/>
            <a:ext cx="2561775" cy="78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http://www.desivideos.net/wp-content/uploads/2006/09/p4a.jpg" id="160" name="Google Shape;160;p10"/>
          <p:cNvPicPr preferRelativeResize="0"/>
          <p:nvPr/>
        </p:nvPicPr>
        <p:blipFill rotWithShape="1">
          <a:blip r:embed="rId3">
            <a:alphaModFix/>
          </a:blip>
          <a:srcRect b="0" l="0" r="0" t="0"/>
          <a:stretch/>
        </p:blipFill>
        <p:spPr>
          <a:xfrm>
            <a:off x="5562600" y="4159250"/>
            <a:ext cx="3581400" cy="2698750"/>
          </a:xfrm>
          <a:prstGeom prst="rect">
            <a:avLst/>
          </a:prstGeom>
          <a:noFill/>
          <a:ln>
            <a:noFill/>
          </a:ln>
        </p:spPr>
      </p:pic>
      <p:pic>
        <p:nvPicPr>
          <p:cNvPr descr="http://blog.lib.umn.edu/ofst0025/architecture/18.jpg" id="161" name="Google Shape;161;p10"/>
          <p:cNvPicPr preferRelativeResize="0"/>
          <p:nvPr/>
        </p:nvPicPr>
        <p:blipFill rotWithShape="1">
          <a:blip r:embed="rId4">
            <a:alphaModFix/>
          </a:blip>
          <a:srcRect b="0" l="0" r="0" t="0"/>
          <a:stretch/>
        </p:blipFill>
        <p:spPr>
          <a:xfrm>
            <a:off x="5410200" y="0"/>
            <a:ext cx="3733800" cy="2800350"/>
          </a:xfrm>
          <a:prstGeom prst="rect">
            <a:avLst/>
          </a:prstGeom>
          <a:noFill/>
          <a:ln>
            <a:noFill/>
          </a:ln>
        </p:spPr>
      </p:pic>
      <p:sp>
        <p:nvSpPr>
          <p:cNvPr id="162" name="Google Shape;162;p10"/>
          <p:cNvSpPr txBox="1"/>
          <p:nvPr>
            <p:ph type="title"/>
          </p:nvPr>
        </p:nvSpPr>
        <p:spPr>
          <a:xfrm>
            <a:off x="381000" y="304800"/>
            <a:ext cx="3657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33333"/>
              </a:buClr>
              <a:buSzPts val="3600"/>
              <a:buFont typeface="Verdana"/>
              <a:buNone/>
            </a:pPr>
            <a:r>
              <a:rPr b="1" i="0" lang="en-US" sz="3600" u="none">
                <a:solidFill>
                  <a:srgbClr val="333333"/>
                </a:solidFill>
                <a:latin typeface="Verdana"/>
                <a:ea typeface="Verdana"/>
                <a:cs typeface="Verdana"/>
                <a:sym typeface="Verdana"/>
              </a:rPr>
              <a:t>Lack of Education</a:t>
            </a:r>
            <a:endParaRPr/>
          </a:p>
        </p:txBody>
      </p:sp>
      <p:sp>
        <p:nvSpPr>
          <p:cNvPr id="163" name="Google Shape;163;p10"/>
          <p:cNvSpPr txBox="1"/>
          <p:nvPr/>
        </p:nvSpPr>
        <p:spPr>
          <a:xfrm>
            <a:off x="0" y="1981200"/>
            <a:ext cx="5410200" cy="3925887"/>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Verdana"/>
              <a:buNone/>
            </a:pPr>
            <a:r>
              <a:rPr b="1" i="0" lang="en-US" sz="2400" u="none">
                <a:solidFill>
                  <a:schemeClr val="dk1"/>
                </a:solidFill>
                <a:latin typeface="Verdana"/>
                <a:ea typeface="Verdana"/>
                <a:cs typeface="Verdana"/>
                <a:sym typeface="Verdana"/>
              </a:rPr>
              <a:t>Illiteracy:Those lacking education fail to understand the need to prevent excessive growth of population.</a:t>
            </a:r>
            <a:endParaRPr/>
          </a:p>
          <a:p>
            <a:pPr indent="-152400" lvl="1" marL="457200" marR="0" rtl="0" algn="l">
              <a:lnSpc>
                <a:spcPct val="100000"/>
              </a:lnSpc>
              <a:spcBef>
                <a:spcPts val="1200"/>
              </a:spcBef>
              <a:spcAft>
                <a:spcPts val="0"/>
              </a:spcAft>
              <a:buClr>
                <a:schemeClr val="dk1"/>
              </a:buClr>
              <a:buSzPts val="2400"/>
              <a:buFont typeface="Arial"/>
              <a:buChar char="•"/>
            </a:pPr>
            <a:r>
              <a:rPr b="1" i="0" lang="en-US" sz="2400" u="none" cap="none" strike="noStrike">
                <a:solidFill>
                  <a:schemeClr val="dk1"/>
                </a:solidFill>
                <a:latin typeface="Verdana"/>
                <a:ea typeface="Verdana"/>
                <a:cs typeface="Verdana"/>
                <a:sym typeface="Verdana"/>
              </a:rPr>
              <a:t>They are unaware of the ways to control population. Lack of family planning is commonly seen in the illiterate regions of the world.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http://img527.imageshack.us/img527/5205/womensedqy9.jpg" id="168" name="Google Shape;168;p11"/>
          <p:cNvPicPr preferRelativeResize="0"/>
          <p:nvPr/>
        </p:nvPicPr>
        <p:blipFill rotWithShape="1">
          <a:blip r:embed="rId3">
            <a:alphaModFix/>
          </a:blip>
          <a:srcRect b="0" l="0" r="0" t="0"/>
          <a:stretch/>
        </p:blipFill>
        <p:spPr>
          <a:xfrm>
            <a:off x="685800" y="0"/>
            <a:ext cx="7620000" cy="5651500"/>
          </a:xfrm>
          <a:prstGeom prst="rect">
            <a:avLst/>
          </a:prstGeom>
          <a:noFill/>
          <a:ln>
            <a:noFill/>
          </a:ln>
        </p:spPr>
      </p:pic>
      <p:sp>
        <p:nvSpPr>
          <p:cNvPr id="169" name="Google Shape;169;p11"/>
          <p:cNvSpPr txBox="1"/>
          <p:nvPr/>
        </p:nvSpPr>
        <p:spPr>
          <a:xfrm>
            <a:off x="609600" y="6019800"/>
            <a:ext cx="80010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More education generally leads to smaller family size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5" name="Google Shape;175;p12"/>
          <p:cNvSpPr txBox="1"/>
          <p:nvPr/>
        </p:nvSpPr>
        <p:spPr>
          <a:xfrm>
            <a:off x="1600200" y="1219200"/>
            <a:ext cx="5867400"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Overpopulation:</a:t>
            </a:r>
            <a:endParaRPr/>
          </a:p>
          <a:p>
            <a:pPr indent="0" lvl="0" marL="0" marR="0" rtl="0" algn="l">
              <a:lnSpc>
                <a:spcPct val="100000"/>
              </a:lnSpc>
              <a:spcBef>
                <a:spcPts val="0"/>
              </a:spcBef>
              <a:spcAft>
                <a:spcPts val="0"/>
              </a:spcAft>
              <a:buClr>
                <a:schemeClr val="dk1"/>
              </a:buClr>
              <a:buSzPts val="3200"/>
              <a:buFont typeface="Times New Roman"/>
              <a:buNone/>
            </a:pPr>
            <a:r>
              <a:t/>
            </a:r>
            <a:endParaRPr b="1" i="0" sz="3200" u="none">
              <a:solidFill>
                <a:srgbClr val="FFFF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A world problem</a:t>
            </a:r>
            <a:endParaRPr/>
          </a:p>
        </p:txBody>
      </p:sp>
      <p:sp>
        <p:nvSpPr>
          <p:cNvPr id="176" name="Google Shape;176;p12"/>
          <p:cNvSpPr/>
          <p:nvPr/>
        </p:nvSpPr>
        <p:spPr>
          <a:xfrm>
            <a:off x="838200" y="4838700"/>
            <a:ext cx="2743200" cy="1181100"/>
          </a:xfrm>
          <a:custGeom>
            <a:rect b="b" l="l" r="r" t="t"/>
            <a:pathLst>
              <a:path extrusionOk="0" h="120000" w="120000">
                <a:moveTo>
                  <a:pt x="0" y="0"/>
                </a:moveTo>
                <a:lnTo>
                  <a:pt x="120000" y="0"/>
                </a:lnTo>
                <a:lnTo>
                  <a:pt x="120000" y="120000"/>
                </a:lnTo>
                <a:lnTo>
                  <a:pt x="0" y="120000"/>
                </a:lnTo>
                <a:close/>
                <a:moveTo>
                  <a:pt x="40625" y="37000"/>
                </a:moveTo>
                <a:lnTo>
                  <a:pt x="40625" y="54813"/>
                </a:lnTo>
                <a:lnTo>
                  <a:pt x="43235" y="54813"/>
                </a:lnTo>
                <a:lnTo>
                  <a:pt x="44043" y="52779"/>
                </a:lnTo>
                <a:lnTo>
                  <a:pt x="44796" y="52779"/>
                </a:lnTo>
                <a:lnTo>
                  <a:pt x="44796" y="79967"/>
                </a:lnTo>
                <a:lnTo>
                  <a:pt x="71141" y="79967"/>
                </a:lnTo>
                <a:lnTo>
                  <a:pt x="71141" y="70592"/>
                </a:lnTo>
                <a:lnTo>
                  <a:pt x="75312" y="70592"/>
                </a:lnTo>
                <a:lnTo>
                  <a:pt x="77572" y="75750"/>
                </a:lnTo>
                <a:lnTo>
                  <a:pt x="79375" y="75750"/>
                </a:lnTo>
                <a:lnTo>
                  <a:pt x="79375" y="42625"/>
                </a:lnTo>
                <a:lnTo>
                  <a:pt x="77572" y="42625"/>
                </a:lnTo>
                <a:lnTo>
                  <a:pt x="76011" y="46217"/>
                </a:lnTo>
                <a:lnTo>
                  <a:pt x="71141" y="46217"/>
                </a:lnTo>
                <a:lnTo>
                  <a:pt x="71141" y="42625"/>
                </a:lnTo>
                <a:lnTo>
                  <a:pt x="69607" y="38875"/>
                </a:lnTo>
                <a:lnTo>
                  <a:pt x="44043" y="38875"/>
                </a:lnTo>
                <a:lnTo>
                  <a:pt x="43235" y="37000"/>
                </a:lnTo>
                <a:close/>
              </a:path>
              <a:path extrusionOk="0" fill="darken" h="120000" w="120000">
                <a:moveTo>
                  <a:pt x="40625" y="37000"/>
                </a:moveTo>
                <a:lnTo>
                  <a:pt x="40625" y="54813"/>
                </a:lnTo>
                <a:lnTo>
                  <a:pt x="43235" y="54813"/>
                </a:lnTo>
                <a:lnTo>
                  <a:pt x="44043" y="52779"/>
                </a:lnTo>
                <a:lnTo>
                  <a:pt x="44796" y="52779"/>
                </a:lnTo>
                <a:lnTo>
                  <a:pt x="44796" y="79967"/>
                </a:lnTo>
                <a:lnTo>
                  <a:pt x="71141" y="79967"/>
                </a:lnTo>
                <a:lnTo>
                  <a:pt x="71141" y="70592"/>
                </a:lnTo>
                <a:lnTo>
                  <a:pt x="75312" y="70592"/>
                </a:lnTo>
                <a:lnTo>
                  <a:pt x="77572" y="75750"/>
                </a:lnTo>
                <a:lnTo>
                  <a:pt x="79375" y="75750"/>
                </a:lnTo>
                <a:lnTo>
                  <a:pt x="79375" y="42625"/>
                </a:lnTo>
                <a:lnTo>
                  <a:pt x="77572" y="42625"/>
                </a:lnTo>
                <a:lnTo>
                  <a:pt x="76011" y="46217"/>
                </a:lnTo>
                <a:lnTo>
                  <a:pt x="71141" y="46217"/>
                </a:lnTo>
                <a:lnTo>
                  <a:pt x="71141" y="42625"/>
                </a:lnTo>
                <a:lnTo>
                  <a:pt x="69607" y="38875"/>
                </a:lnTo>
                <a:lnTo>
                  <a:pt x="44043" y="38875"/>
                </a:lnTo>
                <a:lnTo>
                  <a:pt x="43235" y="37000"/>
                </a:lnTo>
                <a:close/>
              </a:path>
              <a:path extrusionOk="0" fill="none" h="120000" w="120000">
                <a:moveTo>
                  <a:pt x="40625" y="37000"/>
                </a:moveTo>
                <a:lnTo>
                  <a:pt x="43235" y="37000"/>
                </a:lnTo>
                <a:lnTo>
                  <a:pt x="44043" y="38875"/>
                </a:lnTo>
                <a:lnTo>
                  <a:pt x="69607" y="38875"/>
                </a:lnTo>
                <a:lnTo>
                  <a:pt x="71141" y="42625"/>
                </a:lnTo>
                <a:lnTo>
                  <a:pt x="71141" y="46217"/>
                </a:lnTo>
                <a:lnTo>
                  <a:pt x="76011" y="46217"/>
                </a:lnTo>
                <a:lnTo>
                  <a:pt x="77572" y="42625"/>
                </a:lnTo>
                <a:lnTo>
                  <a:pt x="79375" y="42625"/>
                </a:lnTo>
                <a:lnTo>
                  <a:pt x="79375" y="75750"/>
                </a:lnTo>
                <a:lnTo>
                  <a:pt x="77572" y="75750"/>
                </a:lnTo>
                <a:lnTo>
                  <a:pt x="75312" y="70592"/>
                </a:lnTo>
                <a:lnTo>
                  <a:pt x="71141" y="70592"/>
                </a:lnTo>
                <a:lnTo>
                  <a:pt x="71141" y="79967"/>
                </a:lnTo>
                <a:lnTo>
                  <a:pt x="44796" y="79967"/>
                </a:lnTo>
                <a:lnTo>
                  <a:pt x="44796" y="52779"/>
                </a:lnTo>
                <a:lnTo>
                  <a:pt x="44043" y="52779"/>
                </a:lnTo>
                <a:lnTo>
                  <a:pt x="43235" y="54813"/>
                </a:lnTo>
                <a:lnTo>
                  <a:pt x="40625" y="54813"/>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0095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1752600" y="0"/>
            <a:ext cx="5410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EFFECTS</a:t>
            </a:r>
            <a:endParaRPr/>
          </a:p>
        </p:txBody>
      </p:sp>
      <p:pic>
        <p:nvPicPr>
          <p:cNvPr descr="http://elephantcare.org/IMAGES/CONSERVE/popchart.jpg" id="182" name="Google Shape;182;p13"/>
          <p:cNvPicPr preferRelativeResize="0"/>
          <p:nvPr/>
        </p:nvPicPr>
        <p:blipFill rotWithShape="1">
          <a:blip r:embed="rId3">
            <a:alphaModFix/>
          </a:blip>
          <a:srcRect b="0" l="0" r="0" t="0"/>
          <a:stretch/>
        </p:blipFill>
        <p:spPr>
          <a:xfrm>
            <a:off x="609600" y="762000"/>
            <a:ext cx="8001000" cy="5921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More people = more resources consumed = more global warming</a:t>
            </a:r>
            <a:endParaRPr/>
          </a:p>
        </p:txBody>
      </p:sp>
      <p:pic>
        <p:nvPicPr>
          <p:cNvPr descr="http://noconsensus.files.wordpress.com/2009/01/gw-al-gore-fire.jpg" id="188" name="Google Shape;188;p14"/>
          <p:cNvPicPr preferRelativeResize="0"/>
          <p:nvPr/>
        </p:nvPicPr>
        <p:blipFill rotWithShape="1">
          <a:blip r:embed="rId3">
            <a:alphaModFix/>
          </a:blip>
          <a:srcRect b="0" l="0" r="0" t="0"/>
          <a:stretch/>
        </p:blipFill>
        <p:spPr>
          <a:xfrm>
            <a:off x="1524000" y="2209800"/>
            <a:ext cx="5962650" cy="4394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http://newsimg.bbc.co.uk/media/images/44199000/gif/_44199573_un_graphs629x270x.gif" id="193" name="Google Shape;193;p15"/>
          <p:cNvPicPr preferRelativeResize="0"/>
          <p:nvPr/>
        </p:nvPicPr>
        <p:blipFill rotWithShape="1">
          <a:blip r:embed="rId3">
            <a:alphaModFix/>
          </a:blip>
          <a:srcRect b="0" l="0" r="0" t="0"/>
          <a:stretch/>
        </p:blipFill>
        <p:spPr>
          <a:xfrm>
            <a:off x="0" y="1371600"/>
            <a:ext cx="9144000" cy="38973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http://climatechange.wikispaces.com/file/view/wiki_pix.jpg" id="198" name="Google Shape;198;p16"/>
          <p:cNvPicPr preferRelativeResize="0"/>
          <p:nvPr/>
        </p:nvPicPr>
        <p:blipFill rotWithShape="1">
          <a:blip r:embed="rId3">
            <a:alphaModFix/>
          </a:blip>
          <a:srcRect b="0" l="0" r="0" t="0"/>
          <a:stretch/>
        </p:blipFill>
        <p:spPr>
          <a:xfrm>
            <a:off x="200025" y="149225"/>
            <a:ext cx="8743950" cy="65611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http://www.geographyalltheway.com/igcse_geography/population_settlement/population/imagesetc/overpopulation.jpg" id="203" name="Google Shape;203;p17"/>
          <p:cNvPicPr preferRelativeResize="0"/>
          <p:nvPr/>
        </p:nvPicPr>
        <p:blipFill rotWithShape="1">
          <a:blip r:embed="rId3">
            <a:alphaModFix/>
          </a:blip>
          <a:srcRect b="0" l="0" r="0" t="0"/>
          <a:stretch/>
        </p:blipFill>
        <p:spPr>
          <a:xfrm>
            <a:off x="1017587" y="1263650"/>
            <a:ext cx="7108825" cy="4332287"/>
          </a:xfrm>
          <a:prstGeom prst="rect">
            <a:avLst/>
          </a:prstGeom>
          <a:noFill/>
          <a:ln>
            <a:noFill/>
          </a:ln>
        </p:spPr>
      </p:pic>
      <p:pic>
        <p:nvPicPr>
          <p:cNvPr descr="http://3.bp.blogspot.com/_V4w18ZWaPas/SRn9F9PQkHI/AAAAAAAACqI/zcxKMPVsPAQ/s400/Overpopulation-Crowded-Street.jpg" id="204" name="Google Shape;204;p17"/>
          <p:cNvPicPr preferRelativeResize="0"/>
          <p:nvPr/>
        </p:nvPicPr>
        <p:blipFill rotWithShape="1">
          <a:blip r:embed="rId4">
            <a:alphaModFix/>
          </a:blip>
          <a:srcRect b="0" l="0" r="0" t="0"/>
          <a:stretch/>
        </p:blipFill>
        <p:spPr>
          <a:xfrm>
            <a:off x="0" y="228600"/>
            <a:ext cx="4572000" cy="3429000"/>
          </a:xfrm>
          <a:prstGeom prst="rect">
            <a:avLst/>
          </a:prstGeom>
          <a:noFill/>
          <a:ln>
            <a:noFill/>
          </a:ln>
        </p:spPr>
      </p:pic>
      <p:sp>
        <p:nvSpPr>
          <p:cNvPr id="205" name="Google Shape;205;p17"/>
          <p:cNvSpPr txBox="1"/>
          <p:nvPr/>
        </p:nvSpPr>
        <p:spPr>
          <a:xfrm>
            <a:off x="609600" y="5715000"/>
            <a:ext cx="7924800" cy="923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5400"/>
              <a:buFont typeface="Times New Roman"/>
              <a:buNone/>
            </a:pPr>
            <a:r>
              <a:rPr b="0" i="0" lang="en-US" sz="5400" u="none">
                <a:solidFill>
                  <a:schemeClr val="dk1"/>
                </a:solidFill>
                <a:latin typeface="Times New Roman"/>
                <a:ea typeface="Times New Roman"/>
                <a:cs typeface="Times New Roman"/>
                <a:sym typeface="Times New Roman"/>
              </a:rPr>
              <a:t>Overcrowded Conditions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beijing 2005" id="210" name="Google Shape;210;p18"/>
          <p:cNvPicPr preferRelativeResize="0"/>
          <p:nvPr/>
        </p:nvPicPr>
        <p:blipFill rotWithShape="1">
          <a:blip r:embed="rId3">
            <a:alphaModFix/>
          </a:blip>
          <a:srcRect b="0" l="0" r="0" t="0"/>
          <a:stretch/>
        </p:blipFill>
        <p:spPr>
          <a:xfrm>
            <a:off x="3124200" y="4267200"/>
            <a:ext cx="5864225" cy="2160587"/>
          </a:xfrm>
          <a:prstGeom prst="rect">
            <a:avLst/>
          </a:prstGeom>
          <a:noFill/>
          <a:ln>
            <a:noFill/>
          </a:ln>
        </p:spPr>
      </p:pic>
      <p:pic>
        <p:nvPicPr>
          <p:cNvPr descr="http://movingcities.org/wordpress/images/2007/12/shenyang-2006.jpg" id="211" name="Google Shape;211;p18"/>
          <p:cNvPicPr preferRelativeResize="0"/>
          <p:nvPr/>
        </p:nvPicPr>
        <p:blipFill rotWithShape="1">
          <a:blip r:embed="rId4">
            <a:alphaModFix/>
          </a:blip>
          <a:srcRect b="0" l="0" r="0" t="0"/>
          <a:stretch/>
        </p:blipFill>
        <p:spPr>
          <a:xfrm>
            <a:off x="2895600" y="609600"/>
            <a:ext cx="5864225" cy="3371850"/>
          </a:xfrm>
          <a:prstGeom prst="rect">
            <a:avLst/>
          </a:prstGeom>
          <a:noFill/>
          <a:ln>
            <a:noFill/>
          </a:ln>
        </p:spPr>
      </p:pic>
      <p:sp>
        <p:nvSpPr>
          <p:cNvPr id="212" name="Google Shape;212;p18"/>
          <p:cNvSpPr txBox="1"/>
          <p:nvPr/>
        </p:nvSpPr>
        <p:spPr>
          <a:xfrm>
            <a:off x="228600" y="304800"/>
            <a:ext cx="2743200" cy="593407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CURRENT WORLD POPULATION GROWTH</a:t>
            </a:r>
            <a:endParaRPr/>
          </a:p>
          <a:p>
            <a:pPr indent="0" lvl="0" marL="0" marR="0" rtl="0" algn="l">
              <a:lnSpc>
                <a:spcPct val="100000"/>
              </a:lnSpc>
              <a:spcBef>
                <a:spcPts val="120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In 2005, the actual global population growth rate is estimated to be 76 million additional people per year. </a:t>
            </a:r>
            <a:br>
              <a:rPr b="0" i="0" lang="en-US" sz="2400" u="none">
                <a:solidFill>
                  <a:schemeClr val="dk1"/>
                </a:solidFill>
                <a:latin typeface="Arial"/>
                <a:ea typeface="Arial"/>
                <a:cs typeface="Arial"/>
                <a:sym typeface="Arial"/>
              </a:rPr>
            </a:br>
            <a:br>
              <a:rPr b="0" i="0" lang="en-US" sz="2400" u="none">
                <a:solidFill>
                  <a:srgbClr val="115511"/>
                </a:solidFill>
                <a:latin typeface="Arial"/>
                <a:ea typeface="Arial"/>
                <a:cs typeface="Arial"/>
                <a:sym typeface="Arial"/>
              </a:rPr>
            </a:br>
            <a:r>
              <a:rPr b="0" i="0" lang="en-US" sz="2400" u="none">
                <a:solidFill>
                  <a:srgbClr val="115511"/>
                </a:solidFill>
                <a:latin typeface="Arial"/>
                <a:ea typeface="Arial"/>
                <a:cs typeface="Arial"/>
                <a:sym typeface="Arial"/>
              </a:rPr>
              <a:t>SOURCE:</a:t>
            </a:r>
            <a:br>
              <a:rPr b="0" i="0" lang="en-US" sz="2400" u="none">
                <a:solidFill>
                  <a:srgbClr val="115511"/>
                </a:solidFill>
                <a:latin typeface="Arial"/>
                <a:ea typeface="Arial"/>
                <a:cs typeface="Arial"/>
                <a:sym typeface="Arial"/>
              </a:rPr>
            </a:br>
            <a:r>
              <a:rPr b="0" i="0" lang="en-US" sz="2400" u="sng">
                <a:solidFill>
                  <a:srgbClr val="115511"/>
                </a:solidFill>
                <a:latin typeface="Times New Roman"/>
                <a:ea typeface="Times New Roman"/>
                <a:cs typeface="Times New Roman"/>
                <a:sym typeface="Times New Roman"/>
                <a:hlinkClick r:id="rId5">
                  <a:extLst>
                    <a:ext uri="{A12FA001-AC4F-418D-AE19-62706E023703}">
                      <ahyp:hlinkClr val="tx"/>
                    </a:ext>
                  </a:extLst>
                </a:hlinkClick>
              </a:rPr>
              <a:t>Earth Policy Institute</a:t>
            </a:r>
            <a:endParaRPr/>
          </a:p>
          <a:p>
            <a:pPr indent="0" lvl="0" marL="0" marR="0" rtl="0" algn="l">
              <a:lnSpc>
                <a:spcPct val="100000"/>
              </a:lnSpc>
              <a:spcBef>
                <a:spcPts val="0"/>
              </a:spcBef>
              <a:spcAft>
                <a:spcPts val="0"/>
              </a:spcAft>
              <a:buNone/>
            </a:pPr>
            <a:r>
              <a:t/>
            </a:r>
            <a:endParaRPr b="0" i="0" sz="2400" u="sng">
              <a:solidFill>
                <a:srgbClr val="115511"/>
              </a:solidFill>
              <a:latin typeface="Times New Roman"/>
              <a:ea typeface="Times New Roman"/>
              <a:cs typeface="Times New Roman"/>
              <a:sym typeface="Times New Roman"/>
              <a:hlinkClick r:id="rId6">
                <a:extLst>
                  <a:ext uri="{A12FA001-AC4F-418D-AE19-62706E023703}">
                    <ahyp:hlinkClr val="tx"/>
                  </a:ext>
                </a:extLst>
              </a:hlinkCli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descr="Graphic: Consequences of the global food crisis" id="217" name="Google Shape;217;p19"/>
          <p:cNvSpPr txBox="1"/>
          <p:nvPr/>
        </p:nvSpPr>
        <p:spPr>
          <a:xfrm>
            <a:off x="457200" y="-233362"/>
            <a:ext cx="8229600" cy="7326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descr="Graphic: Consequences of the global food crisis" id="218" name="Google Shape;218;p19"/>
          <p:cNvSpPr txBox="1"/>
          <p:nvPr/>
        </p:nvSpPr>
        <p:spPr>
          <a:xfrm>
            <a:off x="457200" y="-233362"/>
            <a:ext cx="8229600" cy="7326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http://www.marketoracle.co.uk/images/2008/global-food-crisis-april08_image002.jpg" id="219" name="Google Shape;219;p19"/>
          <p:cNvPicPr preferRelativeResize="0"/>
          <p:nvPr/>
        </p:nvPicPr>
        <p:blipFill rotWithShape="1">
          <a:blip r:embed="rId3">
            <a:alphaModFix/>
          </a:blip>
          <a:srcRect b="0" l="0" r="0" t="0"/>
          <a:stretch/>
        </p:blipFill>
        <p:spPr>
          <a:xfrm>
            <a:off x="885825" y="149225"/>
            <a:ext cx="7372350" cy="65611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685800" y="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LOCATION</a:t>
            </a:r>
            <a:endParaRPr/>
          </a:p>
        </p:txBody>
      </p:sp>
      <p:pic>
        <p:nvPicPr>
          <p:cNvPr descr="File:World map worlds first second third.GIF" id="106" name="Google Shape;106;p2"/>
          <p:cNvPicPr preferRelativeResize="0"/>
          <p:nvPr/>
        </p:nvPicPr>
        <p:blipFill rotWithShape="1">
          <a:blip r:embed="rId3">
            <a:alphaModFix/>
          </a:blip>
          <a:srcRect b="0" l="0" r="0" t="0"/>
          <a:stretch/>
        </p:blipFill>
        <p:spPr>
          <a:xfrm>
            <a:off x="-46037" y="914400"/>
            <a:ext cx="9190037" cy="4572000"/>
          </a:xfrm>
          <a:prstGeom prst="rect">
            <a:avLst/>
          </a:prstGeom>
          <a:noFill/>
          <a:ln>
            <a:noFill/>
          </a:ln>
        </p:spPr>
      </p:pic>
      <p:sp>
        <p:nvSpPr>
          <p:cNvPr id="107" name="Google Shape;107;p2"/>
          <p:cNvSpPr txBox="1"/>
          <p:nvPr/>
        </p:nvSpPr>
        <p:spPr>
          <a:xfrm>
            <a:off x="381000" y="5715000"/>
            <a:ext cx="8458200"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Biggest pressures occur in Third World (</a:t>
            </a:r>
            <a:r>
              <a:rPr b="1" i="0" lang="en-US" sz="2400" u="none">
                <a:solidFill>
                  <a:srgbClr val="92D050"/>
                </a:solidFill>
                <a:latin typeface="Times New Roman"/>
                <a:ea typeface="Times New Roman"/>
                <a:cs typeface="Times New Roman"/>
                <a:sym typeface="Times New Roman"/>
              </a:rPr>
              <a:t>green</a:t>
            </a:r>
            <a:r>
              <a:rPr b="0" i="0" lang="en-US" sz="2400" u="none">
                <a:solidFill>
                  <a:schemeClr val="dk1"/>
                </a:solidFill>
                <a:latin typeface="Times New Roman"/>
                <a:ea typeface="Times New Roman"/>
                <a:cs typeface="Times New Roman"/>
                <a:sym typeface="Times New Roman"/>
              </a:rPr>
              <a:t>) </a:t>
            </a:r>
            <a:endParaRPr/>
          </a:p>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aka - Developing World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http://sitemaker.umich.edu/section4group5/files/overpopulation.jpg" id="224" name="Google Shape;224;p20"/>
          <p:cNvPicPr preferRelativeResize="0"/>
          <p:nvPr/>
        </p:nvPicPr>
        <p:blipFill rotWithShape="1">
          <a:blip r:embed="rId3">
            <a:alphaModFix/>
          </a:blip>
          <a:srcRect b="0" l="0" r="0" t="0"/>
          <a:stretch/>
        </p:blipFill>
        <p:spPr>
          <a:xfrm>
            <a:off x="2438400" y="2362200"/>
            <a:ext cx="6303962" cy="4294187"/>
          </a:xfrm>
          <a:prstGeom prst="rect">
            <a:avLst/>
          </a:prstGeom>
          <a:noFill/>
          <a:ln>
            <a:noFill/>
          </a:ln>
        </p:spPr>
      </p:pic>
      <p:pic>
        <p:nvPicPr>
          <p:cNvPr descr="http://i.cdn.turner.com/cnn/2007/TECH/science/09/25/overpopulation.overview/art.india.overpopulation.afp.gi.jpg" id="225" name="Google Shape;225;p20"/>
          <p:cNvPicPr preferRelativeResize="0"/>
          <p:nvPr/>
        </p:nvPicPr>
        <p:blipFill rotWithShape="1">
          <a:blip r:embed="rId4">
            <a:alphaModFix/>
          </a:blip>
          <a:srcRect b="0" l="0" r="0" t="0"/>
          <a:stretch/>
        </p:blipFill>
        <p:spPr>
          <a:xfrm>
            <a:off x="0" y="0"/>
            <a:ext cx="3336925" cy="25034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1"/>
          <p:cNvSpPr txBox="1"/>
          <p:nvPr/>
        </p:nvSpPr>
        <p:spPr>
          <a:xfrm>
            <a:off x="3352800" y="1219200"/>
            <a:ext cx="5181600" cy="5048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We should:</a:t>
            </a:r>
            <a:endParaRPr/>
          </a:p>
          <a:p>
            <a:pPr indent="-177800" lvl="0" marL="0" marR="0" rtl="0" algn="l">
              <a:lnSpc>
                <a:spcPct val="100000"/>
              </a:lnSpc>
              <a:spcBef>
                <a:spcPts val="140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continue to strive to reduce suffering by combating disease and poverty around the world; </a:t>
            </a:r>
            <a:endParaRPr/>
          </a:p>
          <a:p>
            <a:pPr indent="-177800" lvl="0" marL="0" marR="0" rtl="0" algn="l">
              <a:lnSpc>
                <a:spcPct val="100000"/>
              </a:lnSpc>
              <a:spcBef>
                <a:spcPts val="140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continue to improve resource efficiency and pollution control so that standards of living can rise without negative impact; and </a:t>
            </a:r>
            <a:endParaRPr/>
          </a:p>
          <a:p>
            <a:pPr indent="-177800" lvl="0" marL="0" marR="0" rtl="0" algn="l">
              <a:lnSpc>
                <a:spcPct val="100000"/>
              </a:lnSpc>
              <a:spcBef>
                <a:spcPts val="1400"/>
              </a:spcBef>
              <a:spcAft>
                <a:spcPts val="0"/>
              </a:spcAft>
              <a:buClr>
                <a:schemeClr val="dk1"/>
              </a:buClr>
              <a:buSzPts val="2800"/>
              <a:buFont typeface="Times New Roman"/>
              <a:buChar char="•"/>
            </a:pPr>
            <a:r>
              <a:rPr b="0" i="0" lang="en-US" sz="2800" u="none">
                <a:solidFill>
                  <a:schemeClr val="dk1"/>
                </a:solidFill>
                <a:latin typeface="Times New Roman"/>
                <a:ea typeface="Times New Roman"/>
                <a:cs typeface="Times New Roman"/>
                <a:sym typeface="Times New Roman"/>
              </a:rPr>
              <a:t>keep human population to numbers that are sustainable. </a:t>
            </a:r>
            <a:endParaRPr/>
          </a:p>
        </p:txBody>
      </p:sp>
      <p:pic>
        <p:nvPicPr>
          <p:cNvPr descr="http://www.grinningplanet.com/2005/07-05/many-faces.gif" id="231" name="Google Shape;231;p21"/>
          <p:cNvPicPr preferRelativeResize="0"/>
          <p:nvPr/>
        </p:nvPicPr>
        <p:blipFill rotWithShape="1">
          <a:blip r:embed="rId3">
            <a:alphaModFix/>
          </a:blip>
          <a:srcRect b="0" l="0" r="0" t="0"/>
          <a:stretch/>
        </p:blipFill>
        <p:spPr>
          <a:xfrm>
            <a:off x="0" y="0"/>
            <a:ext cx="2914650" cy="3886200"/>
          </a:xfrm>
          <a:prstGeom prst="rect">
            <a:avLst/>
          </a:prstGeom>
          <a:noFill/>
          <a:ln>
            <a:noFill/>
          </a:ln>
        </p:spPr>
      </p:pic>
      <p:sp>
        <p:nvSpPr>
          <p:cNvPr id="232" name="Google Shape;232;p21"/>
          <p:cNvSpPr txBox="1"/>
          <p:nvPr/>
        </p:nvSpPr>
        <p:spPr>
          <a:xfrm>
            <a:off x="3810000" y="228600"/>
            <a:ext cx="4876800" cy="990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SOLUTIONS</a:t>
            </a:r>
            <a:endParaRPr/>
          </a:p>
        </p:txBody>
      </p:sp>
      <p:pic>
        <p:nvPicPr>
          <p:cNvPr descr="Thanos snap&amp;#39; TikTok: How to do the new &amp;#39;Thanos snapped&amp;#39; trend" id="233" name="Google Shape;233;p21"/>
          <p:cNvPicPr preferRelativeResize="0"/>
          <p:nvPr/>
        </p:nvPicPr>
        <p:blipFill rotWithShape="1">
          <a:blip r:embed="rId4">
            <a:alphaModFix/>
          </a:blip>
          <a:srcRect b="0" l="0" r="0" t="0"/>
          <a:stretch/>
        </p:blipFill>
        <p:spPr>
          <a:xfrm>
            <a:off x="0" y="4267200"/>
            <a:ext cx="3271837" cy="2108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2"/>
          <p:cNvSpPr txBox="1"/>
          <p:nvPr/>
        </p:nvSpPr>
        <p:spPr>
          <a:xfrm>
            <a:off x="304800" y="0"/>
            <a:ext cx="8610600" cy="7110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On the population front, that means:</a:t>
            </a:r>
            <a:endParaRPr/>
          </a:p>
          <a:p>
            <a:pPr indent="-177800" lvl="0" marL="0" marR="0" rtl="0" algn="l">
              <a:lnSpc>
                <a:spcPct val="100000"/>
              </a:lnSpc>
              <a:spcBef>
                <a:spcPts val="1400"/>
              </a:spcBef>
              <a:spcAft>
                <a:spcPts val="0"/>
              </a:spcAft>
              <a:buClr>
                <a:schemeClr val="dk1"/>
              </a:buClr>
              <a:buSzPts val="2800"/>
              <a:buFont typeface="Times New Roman"/>
              <a:buAutoNum type="arabicPeriod"/>
            </a:pPr>
            <a:r>
              <a:rPr b="0" i="0" lang="en-US" sz="2800" u="none">
                <a:solidFill>
                  <a:schemeClr val="dk1"/>
                </a:solidFill>
                <a:latin typeface="Times New Roman"/>
                <a:ea typeface="Times New Roman"/>
                <a:cs typeface="Times New Roman"/>
                <a:sym typeface="Times New Roman"/>
              </a:rPr>
              <a:t>making sure people around the world have </a:t>
            </a:r>
            <a:r>
              <a:rPr b="1" i="0" lang="en-US" sz="2800" u="none">
                <a:solidFill>
                  <a:schemeClr val="dk1"/>
                </a:solidFill>
                <a:latin typeface="Times New Roman"/>
                <a:ea typeface="Times New Roman"/>
                <a:cs typeface="Times New Roman"/>
                <a:sym typeface="Times New Roman"/>
              </a:rPr>
              <a:t>access to family planning services</a:t>
            </a:r>
            <a:endParaRPr b="0" i="0" sz="2800" u="none">
              <a:solidFill>
                <a:schemeClr val="dk1"/>
              </a:solidFill>
              <a:latin typeface="Times New Roman"/>
              <a:ea typeface="Times New Roman"/>
              <a:cs typeface="Times New Roman"/>
              <a:sym typeface="Times New Roman"/>
            </a:endParaRPr>
          </a:p>
          <a:p>
            <a:pPr indent="-177800" lvl="0" marL="0" marR="0" rtl="0" algn="l">
              <a:lnSpc>
                <a:spcPct val="100000"/>
              </a:lnSpc>
              <a:spcBef>
                <a:spcPts val="1400"/>
              </a:spcBef>
              <a:spcAft>
                <a:spcPts val="0"/>
              </a:spcAft>
              <a:buClr>
                <a:schemeClr val="dk1"/>
              </a:buClr>
              <a:buSzPts val="2800"/>
              <a:buFont typeface="Times New Roman"/>
              <a:buAutoNum type="arabicPeriod"/>
            </a:pPr>
            <a:r>
              <a:rPr b="1" i="0" lang="en-US" sz="2800" u="none">
                <a:solidFill>
                  <a:schemeClr val="dk1"/>
                </a:solidFill>
                <a:latin typeface="Times New Roman"/>
                <a:ea typeface="Times New Roman"/>
                <a:cs typeface="Times New Roman"/>
                <a:sym typeface="Times New Roman"/>
              </a:rPr>
              <a:t>empowering women </a:t>
            </a:r>
            <a:r>
              <a:rPr b="0" i="0" lang="en-US" sz="2800" u="none">
                <a:solidFill>
                  <a:schemeClr val="dk1"/>
                </a:solidFill>
                <a:latin typeface="Times New Roman"/>
                <a:ea typeface="Times New Roman"/>
                <a:cs typeface="Times New Roman"/>
                <a:sym typeface="Times New Roman"/>
              </a:rPr>
              <a:t>in developing countries economically, socially, and legally in a manner that results in them having an equal say (with their husbands) in reproductive decisions </a:t>
            </a:r>
            <a:endParaRPr/>
          </a:p>
          <a:p>
            <a:pPr indent="-177800" lvl="0" marL="0" marR="0" rtl="0" algn="l">
              <a:lnSpc>
                <a:spcPct val="100000"/>
              </a:lnSpc>
              <a:spcBef>
                <a:spcPts val="1400"/>
              </a:spcBef>
              <a:spcAft>
                <a:spcPts val="0"/>
              </a:spcAft>
              <a:buClr>
                <a:schemeClr val="dk1"/>
              </a:buClr>
              <a:buSzPts val="2800"/>
              <a:buFont typeface="Times New Roman"/>
              <a:buAutoNum type="arabicPeriod"/>
            </a:pPr>
            <a:r>
              <a:rPr b="1" i="0" lang="en-US" sz="2800" u="none">
                <a:solidFill>
                  <a:schemeClr val="dk1"/>
                </a:solidFill>
                <a:latin typeface="Times New Roman"/>
                <a:ea typeface="Times New Roman"/>
                <a:cs typeface="Times New Roman"/>
                <a:sym typeface="Times New Roman"/>
              </a:rPr>
              <a:t>modifying school curricula </a:t>
            </a:r>
            <a:r>
              <a:rPr b="0" i="0" lang="en-US" sz="2800" u="none">
                <a:solidFill>
                  <a:schemeClr val="dk1"/>
                </a:solidFill>
                <a:latin typeface="Times New Roman"/>
                <a:ea typeface="Times New Roman"/>
                <a:cs typeface="Times New Roman"/>
                <a:sym typeface="Times New Roman"/>
              </a:rPr>
              <a:t>to include information on population levels and implications for the future; </a:t>
            </a:r>
            <a:endParaRPr/>
          </a:p>
          <a:p>
            <a:pPr indent="-177800" lvl="0" marL="0" marR="0" rtl="0" algn="l">
              <a:lnSpc>
                <a:spcPct val="100000"/>
              </a:lnSpc>
              <a:spcBef>
                <a:spcPts val="1400"/>
              </a:spcBef>
              <a:spcAft>
                <a:spcPts val="0"/>
              </a:spcAft>
              <a:buClr>
                <a:schemeClr val="dk1"/>
              </a:buClr>
              <a:buSzPts val="2800"/>
              <a:buFont typeface="Times New Roman"/>
              <a:buAutoNum type="arabicPeriod"/>
            </a:pPr>
            <a:r>
              <a:rPr b="1" i="0" lang="en-US" sz="2800" u="none">
                <a:solidFill>
                  <a:schemeClr val="dk1"/>
                </a:solidFill>
                <a:latin typeface="Times New Roman"/>
                <a:ea typeface="Times New Roman"/>
                <a:cs typeface="Times New Roman"/>
                <a:sym typeface="Times New Roman"/>
              </a:rPr>
              <a:t>reforming tax laws </a:t>
            </a:r>
            <a:r>
              <a:rPr b="0" i="0" lang="en-US" sz="2800" u="none">
                <a:solidFill>
                  <a:schemeClr val="dk1"/>
                </a:solidFill>
                <a:latin typeface="Times New Roman"/>
                <a:ea typeface="Times New Roman"/>
                <a:cs typeface="Times New Roman"/>
                <a:sym typeface="Times New Roman"/>
              </a:rPr>
              <a:t>in a way that encourages couples to have no more than two children. (They would still be able to have as many kids as they want, but the tax code would no longer subsidize more than two.) </a:t>
            </a:r>
            <a:endParaRPr/>
          </a:p>
          <a:p>
            <a:pPr indent="0" lvl="0" marL="0" marR="0" rtl="0" algn="l">
              <a:lnSpc>
                <a:spcPct val="100000"/>
              </a:lnSpc>
              <a:spcBef>
                <a:spcPts val="0"/>
              </a:spcBef>
              <a:spcAft>
                <a:spcPts val="0"/>
              </a:spcAft>
              <a:buNone/>
            </a:pPr>
            <a:r>
              <a:t/>
            </a:r>
            <a:endParaRPr b="0" i="0" sz="2800" u="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humanpop2.jpg image by fishkiller_" id="112" name="Google Shape;112;p3"/>
          <p:cNvPicPr preferRelativeResize="0"/>
          <p:nvPr/>
        </p:nvPicPr>
        <p:blipFill rotWithShape="1">
          <a:blip r:embed="rId3">
            <a:alphaModFix/>
          </a:blip>
          <a:srcRect b="0" l="0" r="0" t="0"/>
          <a:stretch/>
        </p:blipFill>
        <p:spPr>
          <a:xfrm>
            <a:off x="533400" y="-9525"/>
            <a:ext cx="7877175" cy="6867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http://www.corrupt.org/data/files/overpopulation_myths/world-population-chart.jpg" id="117" name="Google Shape;117;p4"/>
          <p:cNvPicPr preferRelativeResize="0"/>
          <p:nvPr/>
        </p:nvPicPr>
        <p:blipFill rotWithShape="1">
          <a:blip r:embed="rId3">
            <a:alphaModFix/>
          </a:blip>
          <a:srcRect b="0" l="0" r="0" t="0"/>
          <a:stretch/>
        </p:blipFill>
        <p:spPr>
          <a:xfrm>
            <a:off x="0" y="236537"/>
            <a:ext cx="9144000" cy="638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nvSpPr>
        <p:spPr>
          <a:xfrm>
            <a:off x="2057400" y="304800"/>
            <a:ext cx="5029200" cy="16748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 </a:t>
            </a:r>
            <a:r>
              <a:rPr b="1" i="0" lang="en-US" sz="3200" u="sng">
                <a:solidFill>
                  <a:schemeClr val="dk1"/>
                </a:solidFill>
                <a:latin typeface="Calibri"/>
                <a:ea typeface="Calibri"/>
                <a:cs typeface="Calibri"/>
                <a:sym typeface="Calibri"/>
              </a:rPr>
              <a:t>Cycle of Overpopulation</a:t>
            </a:r>
            <a:endParaRPr b="1" i="0" sz="32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b="0" i="0" sz="12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b="0" i="0" sz="1200" u="non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b="0" i="0" sz="12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b="0" i="0" sz="12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200" u="none">
              <a:solidFill>
                <a:schemeClr val="dk1"/>
              </a:solidFill>
              <a:latin typeface="Calibri"/>
              <a:ea typeface="Calibri"/>
              <a:cs typeface="Calibri"/>
              <a:sym typeface="Calibri"/>
            </a:endParaRPr>
          </a:p>
        </p:txBody>
      </p:sp>
      <p:pic>
        <p:nvPicPr>
          <p:cNvPr id="123" name="Google Shape;123;p5"/>
          <p:cNvPicPr preferRelativeResize="0"/>
          <p:nvPr/>
        </p:nvPicPr>
        <p:blipFill rotWithShape="1">
          <a:blip r:embed="rId3">
            <a:alphaModFix/>
          </a:blip>
          <a:srcRect b="0" l="-9887" r="-10633" t="0"/>
          <a:stretch/>
        </p:blipFill>
        <p:spPr>
          <a:xfrm>
            <a:off x="-152400" y="914400"/>
            <a:ext cx="9144000" cy="571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a.abcnews.com/images/Health/ap_medicine_071019_ms.jpg" id="128" name="Google Shape;128;p6"/>
          <p:cNvPicPr preferRelativeResize="0"/>
          <p:nvPr/>
        </p:nvPicPr>
        <p:blipFill rotWithShape="1">
          <a:blip r:embed="rId3">
            <a:alphaModFix/>
          </a:blip>
          <a:srcRect b="0" l="0" r="0" t="0"/>
          <a:stretch/>
        </p:blipFill>
        <p:spPr>
          <a:xfrm>
            <a:off x="228600" y="533400"/>
            <a:ext cx="3933825" cy="2952750"/>
          </a:xfrm>
          <a:prstGeom prst="rect">
            <a:avLst/>
          </a:prstGeom>
          <a:noFill/>
          <a:ln>
            <a:noFill/>
          </a:ln>
        </p:spPr>
      </p:pic>
      <p:sp>
        <p:nvSpPr>
          <p:cNvPr id="129" name="Google Shape;129;p6"/>
          <p:cNvSpPr txBox="1"/>
          <p:nvPr>
            <p:ph type="title"/>
          </p:nvPr>
        </p:nvSpPr>
        <p:spPr>
          <a:xfrm>
            <a:off x="3581400" y="533400"/>
            <a:ext cx="5334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Times New Roman"/>
              <a:buNone/>
            </a:pPr>
            <a:r>
              <a:rPr b="0" i="0" lang="en-US" sz="4400" u="none">
                <a:solidFill>
                  <a:schemeClr val="dk2"/>
                </a:solidFill>
                <a:latin typeface="Times New Roman"/>
                <a:ea typeface="Times New Roman"/>
                <a:cs typeface="Times New Roman"/>
                <a:sym typeface="Times New Roman"/>
              </a:rPr>
              <a:t>CAUSES</a:t>
            </a:r>
            <a:endParaRPr/>
          </a:p>
        </p:txBody>
      </p:sp>
      <p:pic>
        <p:nvPicPr>
          <p:cNvPr descr="http://www.makinghistory.upenn.edu/files/images/SCHCTRS%20-%20Medicine%20crop%20sm.jpg" id="130" name="Google Shape;130;p6"/>
          <p:cNvPicPr preferRelativeResize="0"/>
          <p:nvPr/>
        </p:nvPicPr>
        <p:blipFill rotWithShape="1">
          <a:blip r:embed="rId4">
            <a:alphaModFix/>
          </a:blip>
          <a:srcRect b="0" l="0" r="0" t="0"/>
          <a:stretch/>
        </p:blipFill>
        <p:spPr>
          <a:xfrm>
            <a:off x="0" y="3705225"/>
            <a:ext cx="4762500" cy="3152775"/>
          </a:xfrm>
          <a:prstGeom prst="rect">
            <a:avLst/>
          </a:prstGeom>
          <a:noFill/>
          <a:ln>
            <a:noFill/>
          </a:ln>
        </p:spPr>
      </p:pic>
      <p:pic>
        <p:nvPicPr>
          <p:cNvPr descr="http://www.jefferson.edu/fammed/images/FamilyMedicineGroup5.gif" id="131" name="Google Shape;131;p6"/>
          <p:cNvPicPr preferRelativeResize="0"/>
          <p:nvPr/>
        </p:nvPicPr>
        <p:blipFill rotWithShape="1">
          <a:blip r:embed="rId5">
            <a:alphaModFix/>
          </a:blip>
          <a:srcRect b="0" l="0" r="0" t="0"/>
          <a:stretch/>
        </p:blipFill>
        <p:spPr>
          <a:xfrm>
            <a:off x="3514725" y="2057400"/>
            <a:ext cx="5629275" cy="3114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http://www.immune.org.nz/site_resources/vaccination_in_baby_leg.jpg" id="136" name="Google Shape;136;p7"/>
          <p:cNvPicPr preferRelativeResize="0"/>
          <p:nvPr/>
        </p:nvPicPr>
        <p:blipFill rotWithShape="1">
          <a:blip r:embed="rId3">
            <a:alphaModFix/>
          </a:blip>
          <a:srcRect b="0" l="0" r="0" t="0"/>
          <a:stretch/>
        </p:blipFill>
        <p:spPr>
          <a:xfrm>
            <a:off x="5895975" y="0"/>
            <a:ext cx="3248025" cy="2524125"/>
          </a:xfrm>
          <a:prstGeom prst="rect">
            <a:avLst/>
          </a:prstGeom>
          <a:noFill/>
          <a:ln>
            <a:noFill/>
          </a:ln>
        </p:spPr>
      </p:pic>
      <p:pic>
        <p:nvPicPr>
          <p:cNvPr descr="http://www.fda.gov/consumer/updates/pics/vaccination.jpg" id="137" name="Google Shape;137;p7"/>
          <p:cNvPicPr preferRelativeResize="0"/>
          <p:nvPr/>
        </p:nvPicPr>
        <p:blipFill rotWithShape="1">
          <a:blip r:embed="rId4">
            <a:alphaModFix/>
          </a:blip>
          <a:srcRect b="0" l="0" r="0" t="0"/>
          <a:stretch/>
        </p:blipFill>
        <p:spPr>
          <a:xfrm>
            <a:off x="0" y="1752600"/>
            <a:ext cx="2857500" cy="4000500"/>
          </a:xfrm>
          <a:prstGeom prst="rect">
            <a:avLst/>
          </a:prstGeom>
          <a:noFill/>
          <a:ln>
            <a:noFill/>
          </a:ln>
        </p:spPr>
      </p:pic>
      <p:sp>
        <p:nvSpPr>
          <p:cNvPr id="138" name="Google Shape;138;p7"/>
          <p:cNvSpPr txBox="1"/>
          <p:nvPr>
            <p:ph type="title"/>
          </p:nvPr>
        </p:nvSpPr>
        <p:spPr>
          <a:xfrm>
            <a:off x="0" y="228600"/>
            <a:ext cx="57912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33333"/>
              </a:buClr>
              <a:buSzPts val="3200"/>
              <a:buFont typeface="Verdana"/>
              <a:buNone/>
            </a:pPr>
            <a:r>
              <a:rPr b="1" i="0" lang="en-US" sz="3200" u="sng">
                <a:solidFill>
                  <a:srgbClr val="333333"/>
                </a:solidFill>
                <a:latin typeface="Verdana"/>
                <a:ea typeface="Verdana"/>
                <a:cs typeface="Verdana"/>
                <a:sym typeface="Verdana"/>
              </a:rPr>
              <a:t>New Inventions in Medicine</a:t>
            </a:r>
            <a:endParaRPr/>
          </a:p>
        </p:txBody>
      </p:sp>
      <p:sp>
        <p:nvSpPr>
          <p:cNvPr id="139" name="Google Shape;139;p7"/>
          <p:cNvSpPr txBox="1"/>
          <p:nvPr/>
        </p:nvSpPr>
        <p:spPr>
          <a:xfrm>
            <a:off x="2895600" y="2667000"/>
            <a:ext cx="6248400" cy="3195637"/>
          </a:xfrm>
          <a:prstGeom prst="rect">
            <a:avLst/>
          </a:prstGeom>
          <a:solidFill>
            <a:schemeClr val="accent1"/>
          </a:solidFill>
          <a:ln>
            <a:noFill/>
          </a:ln>
        </p:spPr>
        <p:txBody>
          <a:bodyPr anchorCtr="0" anchor="t" bIns="45700" lIns="91425" spcFirstLastPara="1" rIns="91425" wrap="square" tIns="45700">
            <a:spAutoFit/>
          </a:bodyPr>
          <a:lstStyle/>
          <a:p>
            <a:pPr indent="-152400" lvl="0" marL="0" marR="0" rtl="0" algn="l">
              <a:lnSpc>
                <a:spcPct val="100000"/>
              </a:lnSpc>
              <a:spcBef>
                <a:spcPts val="0"/>
              </a:spcBef>
              <a:spcAft>
                <a:spcPts val="0"/>
              </a:spcAft>
              <a:buClr>
                <a:srgbClr val="333333"/>
              </a:buClr>
              <a:buSzPts val="2400"/>
              <a:buFont typeface="Arial"/>
              <a:buChar char="•"/>
            </a:pPr>
            <a:r>
              <a:rPr b="1" i="0" lang="en-US" sz="2400" u="none">
                <a:solidFill>
                  <a:srgbClr val="333333"/>
                </a:solidFill>
                <a:latin typeface="Verdana"/>
                <a:ea typeface="Verdana"/>
                <a:cs typeface="Verdana"/>
                <a:sym typeface="Verdana"/>
              </a:rPr>
              <a:t>The new inventions in medicine have improved treatments. This has resulted in an increase in the life expectancy. </a:t>
            </a:r>
            <a:endParaRPr/>
          </a:p>
          <a:p>
            <a:pPr indent="-152400" lvl="0" marL="0" marR="0" rtl="0" algn="l">
              <a:lnSpc>
                <a:spcPct val="100000"/>
              </a:lnSpc>
              <a:spcBef>
                <a:spcPts val="1200"/>
              </a:spcBef>
              <a:spcAft>
                <a:spcPts val="0"/>
              </a:spcAft>
              <a:buClr>
                <a:srgbClr val="333333"/>
              </a:buClr>
              <a:buSzPts val="2400"/>
              <a:buFont typeface="Arial"/>
              <a:buChar char="•"/>
            </a:pPr>
            <a:r>
              <a:rPr b="1" i="0" lang="en-US" sz="2400" u="none">
                <a:solidFill>
                  <a:srgbClr val="333333"/>
                </a:solidFill>
                <a:latin typeface="Verdana"/>
                <a:ea typeface="Verdana"/>
                <a:cs typeface="Verdana"/>
                <a:sym typeface="Verdana"/>
              </a:rPr>
              <a:t>Mortality rate has declined leading to an increase in population and with it, the curse of overpopulation.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http://upload.wikimedia.org/wikipedia/commons/e/e1/MyPyramid1.png" id="144" name="Google Shape;144;p8"/>
          <p:cNvPicPr preferRelativeResize="0"/>
          <p:nvPr/>
        </p:nvPicPr>
        <p:blipFill rotWithShape="1">
          <a:blip r:embed="rId3">
            <a:alphaModFix/>
          </a:blip>
          <a:srcRect b="0" l="0" r="0" t="0"/>
          <a:stretch/>
        </p:blipFill>
        <p:spPr>
          <a:xfrm>
            <a:off x="5105400" y="0"/>
            <a:ext cx="4038600" cy="3122612"/>
          </a:xfrm>
          <a:prstGeom prst="rect">
            <a:avLst/>
          </a:prstGeom>
          <a:noFill/>
          <a:ln>
            <a:noFill/>
          </a:ln>
        </p:spPr>
      </p:pic>
      <p:pic>
        <p:nvPicPr>
          <p:cNvPr descr="http://www.faqs.org/health/images/uchr_02_img0150.jpg" id="145" name="Google Shape;145;p8"/>
          <p:cNvPicPr preferRelativeResize="0"/>
          <p:nvPr/>
        </p:nvPicPr>
        <p:blipFill rotWithShape="1">
          <a:blip r:embed="rId4">
            <a:alphaModFix/>
          </a:blip>
          <a:srcRect b="0" l="0" r="0" t="0"/>
          <a:stretch/>
        </p:blipFill>
        <p:spPr>
          <a:xfrm>
            <a:off x="304800" y="1066800"/>
            <a:ext cx="3810000" cy="3014662"/>
          </a:xfrm>
          <a:prstGeom prst="rect">
            <a:avLst/>
          </a:prstGeom>
          <a:noFill/>
          <a:ln>
            <a:noFill/>
          </a:ln>
        </p:spPr>
      </p:pic>
      <p:sp>
        <p:nvSpPr>
          <p:cNvPr id="146" name="Google Shape;146;p8"/>
          <p:cNvSpPr txBox="1"/>
          <p:nvPr>
            <p:ph type="title"/>
          </p:nvPr>
        </p:nvSpPr>
        <p:spPr>
          <a:xfrm>
            <a:off x="609600" y="228600"/>
            <a:ext cx="4343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33333"/>
              </a:buClr>
              <a:buSzPts val="3200"/>
              <a:buFont typeface="Verdana"/>
              <a:buNone/>
            </a:pPr>
            <a:r>
              <a:rPr b="1" i="0" lang="en-US" sz="3200" u="sng">
                <a:solidFill>
                  <a:srgbClr val="333333"/>
                </a:solidFill>
                <a:latin typeface="Verdana"/>
                <a:ea typeface="Verdana"/>
                <a:cs typeface="Verdana"/>
                <a:sym typeface="Verdana"/>
              </a:rPr>
              <a:t>Rise in the Birth Rate</a:t>
            </a:r>
            <a:endParaRPr/>
          </a:p>
        </p:txBody>
      </p:sp>
      <p:sp>
        <p:nvSpPr>
          <p:cNvPr id="147" name="Google Shape;147;p8"/>
          <p:cNvSpPr txBox="1"/>
          <p:nvPr/>
        </p:nvSpPr>
        <p:spPr>
          <a:xfrm>
            <a:off x="152400" y="4027487"/>
            <a:ext cx="8991600" cy="2830512"/>
          </a:xfrm>
          <a:prstGeom prst="rect">
            <a:avLst/>
          </a:prstGeom>
          <a:solidFill>
            <a:schemeClr val="accent1"/>
          </a:solidFill>
          <a:ln>
            <a:noFill/>
          </a:ln>
        </p:spPr>
        <p:txBody>
          <a:bodyPr anchorCtr="0" anchor="t" bIns="45700" lIns="91425" spcFirstLastPara="1" rIns="91425" wrap="square" tIns="45700">
            <a:spAutoFit/>
          </a:bodyPr>
          <a:lstStyle/>
          <a:p>
            <a:pPr indent="-152400" lvl="0" marL="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Verdana"/>
                <a:ea typeface="Verdana"/>
                <a:cs typeface="Verdana"/>
                <a:sym typeface="Verdana"/>
              </a:rPr>
              <a:t>Better nutrition brings an increase in the fertility rates of human beings. </a:t>
            </a:r>
            <a:endParaRPr/>
          </a:p>
          <a:p>
            <a:pPr indent="-152400" lvl="0" marL="0" marR="0" rtl="0" algn="l">
              <a:lnSpc>
                <a:spcPct val="100000"/>
              </a:lnSpc>
              <a:spcBef>
                <a:spcPts val="1200"/>
              </a:spcBef>
              <a:spcAft>
                <a:spcPts val="0"/>
              </a:spcAft>
              <a:buClr>
                <a:schemeClr val="dk1"/>
              </a:buClr>
              <a:buSzPts val="2400"/>
              <a:buFont typeface="Arial"/>
              <a:buChar char="•"/>
            </a:pPr>
            <a:r>
              <a:rPr b="1" i="0" lang="en-US" sz="2400" u="none">
                <a:solidFill>
                  <a:schemeClr val="dk1"/>
                </a:solidFill>
                <a:latin typeface="Verdana"/>
                <a:ea typeface="Verdana"/>
                <a:cs typeface="Verdana"/>
                <a:sym typeface="Verdana"/>
              </a:rPr>
              <a:t>Medicines and treatments can help increase conception. This is certainly a reason to be proud and happy but advances in medicine have also become a cause of overpopulation.</a:t>
            </a:r>
            <a:br>
              <a:rPr b="0" i="0" lang="en-US" sz="2400" u="none">
                <a:solidFill>
                  <a:srgbClr val="333333"/>
                </a:solidFill>
                <a:latin typeface="Verdana"/>
                <a:ea typeface="Verdana"/>
                <a:cs typeface="Verdana"/>
                <a:sym typeface="Verdana"/>
              </a:rPr>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http://media.kiiitv.com/images/ImmigrationRaidTN.jpg" id="152" name="Google Shape;152;p9"/>
          <p:cNvPicPr preferRelativeResize="0"/>
          <p:nvPr/>
        </p:nvPicPr>
        <p:blipFill rotWithShape="1">
          <a:blip r:embed="rId3">
            <a:alphaModFix/>
          </a:blip>
          <a:srcRect b="0" l="0" r="0" t="0"/>
          <a:stretch/>
        </p:blipFill>
        <p:spPr>
          <a:xfrm>
            <a:off x="228600" y="1828800"/>
            <a:ext cx="4114800" cy="3086100"/>
          </a:xfrm>
          <a:prstGeom prst="rect">
            <a:avLst/>
          </a:prstGeom>
          <a:noFill/>
          <a:ln>
            <a:noFill/>
          </a:ln>
        </p:spPr>
      </p:pic>
      <p:pic>
        <p:nvPicPr>
          <p:cNvPr descr="http://static.howstuffworks.com/gif/immigration-9.jpg" id="153" name="Google Shape;153;p9"/>
          <p:cNvPicPr preferRelativeResize="0"/>
          <p:nvPr/>
        </p:nvPicPr>
        <p:blipFill rotWithShape="1">
          <a:blip r:embed="rId4">
            <a:alphaModFix/>
          </a:blip>
          <a:srcRect b="0" l="0" r="0" t="0"/>
          <a:stretch/>
        </p:blipFill>
        <p:spPr>
          <a:xfrm>
            <a:off x="5334000" y="0"/>
            <a:ext cx="3810000" cy="2676525"/>
          </a:xfrm>
          <a:prstGeom prst="rect">
            <a:avLst/>
          </a:prstGeom>
          <a:noFill/>
          <a:ln>
            <a:noFill/>
          </a:ln>
        </p:spPr>
      </p:pic>
      <p:sp>
        <p:nvSpPr>
          <p:cNvPr id="154" name="Google Shape;154;p9"/>
          <p:cNvSpPr txBox="1"/>
          <p:nvPr>
            <p:ph type="title"/>
          </p:nvPr>
        </p:nvSpPr>
        <p:spPr>
          <a:xfrm>
            <a:off x="609600" y="304800"/>
            <a:ext cx="42672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33333"/>
              </a:buClr>
              <a:buSzPts val="3200"/>
              <a:buFont typeface="Verdana"/>
              <a:buNone/>
            </a:pPr>
            <a:r>
              <a:rPr b="1" i="0" lang="en-US" sz="3200" u="sng">
                <a:solidFill>
                  <a:srgbClr val="333333"/>
                </a:solidFill>
                <a:latin typeface="Verdana"/>
                <a:ea typeface="Verdana"/>
                <a:cs typeface="Verdana"/>
                <a:sym typeface="Verdana"/>
              </a:rPr>
              <a:t>Migration</a:t>
            </a:r>
            <a:endParaRPr/>
          </a:p>
        </p:txBody>
      </p:sp>
      <p:sp>
        <p:nvSpPr>
          <p:cNvPr id="155" name="Google Shape;155;p9"/>
          <p:cNvSpPr txBox="1"/>
          <p:nvPr/>
        </p:nvSpPr>
        <p:spPr>
          <a:xfrm>
            <a:off x="4648200" y="2743200"/>
            <a:ext cx="4191000" cy="3925887"/>
          </a:xfrm>
          <a:prstGeom prst="rect">
            <a:avLst/>
          </a:prstGeom>
          <a:solidFill>
            <a:schemeClr val="accent1"/>
          </a:solidFill>
          <a:ln>
            <a:noFill/>
          </a:ln>
        </p:spPr>
        <p:txBody>
          <a:bodyPr anchorCtr="0" anchor="t" bIns="45700" lIns="91425" spcFirstLastPara="1" rIns="91425" wrap="square" tIns="45700">
            <a:spAutoFit/>
          </a:bodyPr>
          <a:lstStyle/>
          <a:p>
            <a:pPr indent="-152400" lvl="0" marL="0" marR="0" rtl="0" algn="l">
              <a:lnSpc>
                <a:spcPct val="100000"/>
              </a:lnSpc>
              <a:spcBef>
                <a:spcPts val="0"/>
              </a:spcBef>
              <a:spcAft>
                <a:spcPts val="0"/>
              </a:spcAft>
              <a:buClr>
                <a:srgbClr val="002060"/>
              </a:buClr>
              <a:buSzPts val="2400"/>
              <a:buFont typeface="Arial"/>
              <a:buChar char="•"/>
            </a:pPr>
            <a:r>
              <a:rPr b="1" i="0" lang="en-US" sz="2400" u="none">
                <a:solidFill>
                  <a:srgbClr val="002060"/>
                </a:solidFill>
                <a:latin typeface="Verdana"/>
                <a:ea typeface="Verdana"/>
                <a:cs typeface="Verdana"/>
                <a:sym typeface="Verdana"/>
              </a:rPr>
              <a:t>Immigration is a problem in some parts of the world. </a:t>
            </a:r>
            <a:endParaRPr/>
          </a:p>
          <a:p>
            <a:pPr indent="-152400" lvl="0" marL="0" marR="0" rtl="0" algn="l">
              <a:lnSpc>
                <a:spcPct val="100000"/>
              </a:lnSpc>
              <a:spcBef>
                <a:spcPts val="1200"/>
              </a:spcBef>
              <a:spcAft>
                <a:spcPts val="0"/>
              </a:spcAft>
              <a:buClr>
                <a:srgbClr val="002060"/>
              </a:buClr>
              <a:buSzPts val="2400"/>
              <a:buFont typeface="Arial"/>
              <a:buChar char="•"/>
            </a:pPr>
            <a:r>
              <a:rPr b="1" i="0" lang="en-US" sz="2400" u="none">
                <a:solidFill>
                  <a:srgbClr val="002060"/>
                </a:solidFill>
                <a:latin typeface="Verdana"/>
                <a:ea typeface="Verdana"/>
                <a:cs typeface="Verdana"/>
                <a:sym typeface="Verdana"/>
              </a:rPr>
              <a:t>If the rates of emigration from a certain nation do not match the rates of immigration to that country, overpopulation results.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2009-04-03T13:16:47Z</dcterms:created>
  <dc:creator>Lancaster Central School District</dc:creator>
</cp:coreProperties>
</file>

<file path=docProps/custom.xml><?xml version="1.0" encoding="utf-8"?>
<Properties xmlns="http://schemas.openxmlformats.org/officeDocument/2006/custom-properties" xmlns:vt="http://schemas.openxmlformats.org/officeDocument/2006/docPropsVTypes"/>
</file>