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36744D-7D1B-484B-9E5A-394E73BFB4CD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1CA8CA-E7C2-4A44-8453-D08F462C9026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Globalna energetska kriza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ELISABET SIMOU</a:t>
            </a:r>
          </a:p>
          <a:p>
            <a:r>
              <a:rPr lang="en-US" dirty="0"/>
              <a:t>KONSTANTINA TSOUTSIA</a:t>
            </a:r>
          </a:p>
          <a:p>
            <a:r>
              <a:rPr lang="en-US" dirty="0"/>
              <a:t>GEORGIA SKREPETOU</a:t>
            </a:r>
          </a:p>
          <a:p>
            <a:r>
              <a:rPr lang="en-US" dirty="0"/>
              <a:t>DIONISIA VILARA</a:t>
            </a:r>
            <a:endParaRPr lang="el-GR" dirty="0"/>
          </a:p>
        </p:txBody>
      </p:sp>
      <p:pic>
        <p:nvPicPr>
          <p:cNvPr id="4" name="3 - Εικόνα" descr="encr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250"/>
            <a:ext cx="4572000" cy="2571750"/>
          </a:xfrm>
          <a:prstGeom prst="rect">
            <a:avLst/>
          </a:prstGeom>
        </p:spPr>
      </p:pic>
      <p:pic>
        <p:nvPicPr>
          <p:cNvPr id="5" name="4 - Εικόνα" descr="52541549_2305948702749892_1018367472077635584_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0"/>
            <a:ext cx="2000232" cy="571504"/>
          </a:xfrm>
          <a:prstGeom prst="rect">
            <a:avLst/>
          </a:prstGeom>
        </p:spPr>
      </p:pic>
      <p:pic>
        <p:nvPicPr>
          <p:cNvPr id="6" name="5 - Εικόνα" descr="52833093_1258558827631474_5252868869864816640_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1714488"/>
            <a:ext cx="1714480" cy="1266825"/>
          </a:xfrm>
          <a:prstGeom prst="rect">
            <a:avLst/>
          </a:prstGeom>
        </p:spPr>
      </p:pic>
      <p:pic>
        <p:nvPicPr>
          <p:cNvPr id="7" name="6 - Εικόνα" descr="49938679_422421851679668_5596851589420679168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29520" y="0"/>
            <a:ext cx="1714480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εικόνας" descr="energy-crisis-jkshdfkjahsfdk-50d0b1eb54d1a7f749e1ac23cd7d924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634" r="14634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ENERGY CRISIS AFFECT HUMANITY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DEFINICIJA ENERGETSKE KRIZE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Energetska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je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usko</a:t>
            </a:r>
            <a:r>
              <a:rPr lang="en-US" dirty="0"/>
              <a:t> </a:t>
            </a:r>
            <a:r>
              <a:rPr lang="en-US" dirty="0" err="1"/>
              <a:t>grlo</a:t>
            </a:r>
            <a:r>
              <a:rPr lang="en-US" dirty="0"/>
              <a:t> u </a:t>
            </a:r>
            <a:r>
              <a:rPr lang="en-US" dirty="0" err="1"/>
              <a:t>opskrbi</a:t>
            </a:r>
            <a:r>
              <a:rPr lang="en-US" dirty="0"/>
              <a:t> </a:t>
            </a:r>
            <a:r>
              <a:rPr lang="en-US" dirty="0" err="1"/>
              <a:t>gospodarstva</a:t>
            </a:r>
            <a:r>
              <a:rPr lang="en-US" dirty="0"/>
              <a:t> </a:t>
            </a:r>
            <a:r>
              <a:rPr lang="en-US" dirty="0" err="1"/>
              <a:t>energetskim</a:t>
            </a:r>
            <a:r>
              <a:rPr lang="en-US" dirty="0"/>
              <a:t> </a:t>
            </a:r>
            <a:r>
              <a:rPr lang="en-US" dirty="0" err="1"/>
              <a:t>resursima</a:t>
            </a:r>
            <a:r>
              <a:rPr lang="en-US" dirty="0"/>
              <a:t>.    </a:t>
            </a:r>
            <a:endParaRPr lang="hr-HR" dirty="0"/>
          </a:p>
          <a:p>
            <a:r>
              <a:rPr lang="en-US" dirty="0"/>
              <a:t>U </a:t>
            </a:r>
            <a:r>
              <a:rPr lang="en-US" dirty="0" err="1"/>
              <a:t>literaturi</a:t>
            </a:r>
            <a:r>
              <a:rPr lang="en-US" dirty="0"/>
              <a:t> se to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koji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, </a:t>
            </a:r>
            <a:r>
              <a:rPr lang="en-US" dirty="0" err="1"/>
              <a:t>osobito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koji </a:t>
            </a:r>
            <a:r>
              <a:rPr lang="en-US" dirty="0" err="1"/>
              <a:t>opskrbljuju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koji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gorivo</a:t>
            </a:r>
            <a:r>
              <a:rPr lang="en-US" dirty="0"/>
              <a:t> u </a:t>
            </a:r>
            <a:r>
              <a:rPr lang="en-US" dirty="0" err="1"/>
              <a:t>industrijskom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en-US" dirty="0" err="1"/>
              <a:t>doveli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skoka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za </a:t>
            </a:r>
            <a:r>
              <a:rPr lang="en-US" dirty="0" err="1"/>
              <a:t>energijom</a:t>
            </a:r>
            <a:r>
              <a:rPr lang="en-US" dirty="0"/>
              <a:t> </a:t>
            </a:r>
            <a:r>
              <a:rPr lang="en-US" dirty="0" err="1"/>
              <a:t>posljednjih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DEFINICIJA ENERGETSKE KRIZE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U 2000 -</a:t>
            </a:r>
            <a:r>
              <a:rPr lang="en-US" dirty="0" err="1"/>
              <a:t>ima</a:t>
            </a:r>
            <a:r>
              <a:rPr lang="en-US" dirty="0"/>
              <a:t> ta je nova </a:t>
            </a:r>
            <a:r>
              <a:rPr lang="en-US" dirty="0" err="1"/>
              <a:t>potražnja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s </a:t>
            </a:r>
            <a:r>
              <a:rPr lang="en-US" dirty="0" err="1"/>
              <a:t>napetostima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Bliskom</a:t>
            </a:r>
            <a:r>
              <a:rPr lang="en-US" dirty="0"/>
              <a:t> </a:t>
            </a:r>
            <a:r>
              <a:rPr lang="en-US" dirty="0" err="1"/>
              <a:t>istoku</a:t>
            </a:r>
            <a:r>
              <a:rPr lang="en-US" dirty="0"/>
              <a:t>, </a:t>
            </a:r>
            <a:r>
              <a:rPr lang="en-US" dirty="0" err="1"/>
              <a:t>padom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američkog</a:t>
            </a:r>
            <a:r>
              <a:rPr lang="en-US" dirty="0"/>
              <a:t> </a:t>
            </a:r>
            <a:r>
              <a:rPr lang="en-US" dirty="0" err="1"/>
              <a:t>dolara</a:t>
            </a:r>
            <a:r>
              <a:rPr lang="en-US" dirty="0"/>
              <a:t>, </a:t>
            </a:r>
            <a:r>
              <a:rPr lang="en-US" dirty="0" err="1"/>
              <a:t>smanjenjem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, </a:t>
            </a:r>
            <a:r>
              <a:rPr lang="en-US" dirty="0" err="1"/>
              <a:t>zabrinutošću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špekulacijama</a:t>
            </a:r>
            <a:r>
              <a:rPr lang="en-US" dirty="0"/>
              <a:t> o </a:t>
            </a:r>
            <a:r>
              <a:rPr lang="en-US" dirty="0" err="1"/>
              <a:t>cijenama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 - </a:t>
            </a:r>
            <a:r>
              <a:rPr lang="en-US" dirty="0" err="1"/>
              <a:t>pokrenula</a:t>
            </a:r>
            <a:r>
              <a:rPr lang="en-US" dirty="0"/>
              <a:t> </a:t>
            </a:r>
            <a:r>
              <a:rPr lang="en-US" dirty="0" err="1"/>
              <a:t>energetsku</a:t>
            </a:r>
            <a:r>
              <a:rPr lang="en-US" dirty="0"/>
              <a:t> </a:t>
            </a:r>
            <a:r>
              <a:rPr lang="en-US" dirty="0" err="1"/>
              <a:t>krizu</a:t>
            </a:r>
            <a:r>
              <a:rPr lang="en-US" dirty="0"/>
              <a:t> 2000 -</a:t>
            </a:r>
            <a:r>
              <a:rPr lang="en-US" dirty="0" err="1"/>
              <a:t>ih</a:t>
            </a:r>
            <a:r>
              <a:rPr lang="en-US" dirty="0"/>
              <a:t>,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 </a:t>
            </a:r>
            <a:r>
              <a:rPr lang="en-US" dirty="0" err="1"/>
              <a:t>dostigla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-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od    147,30 </a:t>
            </a:r>
            <a:r>
              <a:rPr lang="en-US" dirty="0" err="1"/>
              <a:t>dolara</a:t>
            </a:r>
            <a:r>
              <a:rPr lang="en-US" dirty="0"/>
              <a:t> za </a:t>
            </a:r>
            <a:r>
              <a:rPr lang="en-US" dirty="0" err="1"/>
              <a:t>barel</a:t>
            </a:r>
            <a:r>
              <a:rPr lang="en-US" dirty="0"/>
              <a:t>    2008.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el-GR" dirty="0"/>
          </a:p>
        </p:txBody>
      </p:sp>
      <p:pic>
        <p:nvPicPr>
          <p:cNvPr id="4" name="3 - Εικόνα" descr="ejt742xp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437112"/>
            <a:ext cx="3934695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UZROCI ENERGETSKE KRIZE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Većina</a:t>
            </a:r>
            <a:r>
              <a:rPr lang="en-US" sz="2800" dirty="0"/>
              <a:t> </a:t>
            </a:r>
            <a:r>
              <a:rPr lang="en-US" sz="2800" dirty="0" err="1"/>
              <a:t>energetskih</a:t>
            </a:r>
            <a:r>
              <a:rPr lang="en-US" sz="2800" dirty="0"/>
              <a:t> </a:t>
            </a:r>
            <a:r>
              <a:rPr lang="en-US" sz="2800" dirty="0" err="1"/>
              <a:t>kriza</a:t>
            </a:r>
            <a:r>
              <a:rPr lang="en-US" sz="2800" dirty="0"/>
              <a:t> </a:t>
            </a:r>
            <a:r>
              <a:rPr lang="en-US" sz="2800" dirty="0" err="1"/>
              <a:t>uzrokovana</a:t>
            </a:r>
            <a:r>
              <a:rPr lang="en-US" sz="2800" dirty="0"/>
              <a:t> je </a:t>
            </a:r>
            <a:r>
              <a:rPr lang="en-US" sz="2800" dirty="0" err="1"/>
              <a:t>lokalnim</a:t>
            </a:r>
            <a:r>
              <a:rPr lang="en-US" sz="2800" dirty="0"/>
              <a:t> </a:t>
            </a:r>
            <a:r>
              <a:rPr lang="en-US" sz="2800" dirty="0" err="1"/>
              <a:t>nestašicama</a:t>
            </a:r>
            <a:r>
              <a:rPr lang="en-US" sz="2800" dirty="0"/>
              <a:t>, </a:t>
            </a:r>
            <a:r>
              <a:rPr lang="en-US" sz="2800" dirty="0" err="1"/>
              <a:t>ratovima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manipulacijama</a:t>
            </a:r>
            <a:r>
              <a:rPr lang="en-US" sz="2800" dirty="0"/>
              <a:t> </a:t>
            </a:r>
            <a:r>
              <a:rPr lang="en-US" sz="2800" dirty="0" err="1"/>
              <a:t>tržišta</a:t>
            </a:r>
            <a:r>
              <a:rPr lang="en-US" sz="2800" dirty="0"/>
              <a:t>. </a:t>
            </a:r>
            <a:r>
              <a:rPr lang="en-US" sz="2800" dirty="0" err="1"/>
              <a:t>Neki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tvrdili</a:t>
            </a:r>
            <a:r>
              <a:rPr lang="en-US" sz="2800" dirty="0"/>
              <a:t> da </a:t>
            </a:r>
            <a:r>
              <a:rPr lang="en-US" sz="2800" dirty="0" err="1"/>
              <a:t>vladine</a:t>
            </a:r>
            <a:r>
              <a:rPr lang="en-US" sz="2800" dirty="0"/>
              <a:t> </a:t>
            </a:r>
            <a:r>
              <a:rPr lang="en-US" sz="2800" dirty="0" err="1"/>
              <a:t>radnje</a:t>
            </a:r>
            <a:r>
              <a:rPr lang="en-US" sz="2800" dirty="0"/>
              <a:t> </a:t>
            </a:r>
            <a:r>
              <a:rPr lang="en-US" sz="2800" dirty="0" err="1"/>
              <a:t>poput</a:t>
            </a:r>
            <a:r>
              <a:rPr lang="en-US" sz="2800" dirty="0"/>
              <a:t> </a:t>
            </a:r>
            <a:r>
              <a:rPr lang="en-US" sz="2800" dirty="0" err="1"/>
              <a:t>povećanja</a:t>
            </a:r>
            <a:r>
              <a:rPr lang="en-US" sz="2800" dirty="0"/>
              <a:t> </a:t>
            </a:r>
            <a:r>
              <a:rPr lang="en-US" sz="2800" dirty="0" err="1"/>
              <a:t>poreza</a:t>
            </a:r>
            <a:r>
              <a:rPr lang="en-US" sz="2800" dirty="0"/>
              <a:t>, </a:t>
            </a:r>
            <a:r>
              <a:rPr lang="en-US" sz="2800" dirty="0" err="1"/>
              <a:t>nacionalizacije</a:t>
            </a:r>
            <a:r>
              <a:rPr lang="en-US" sz="2800" dirty="0"/>
              <a:t> </a:t>
            </a:r>
            <a:r>
              <a:rPr lang="en-US" sz="2800" dirty="0" err="1"/>
              <a:t>energetskih</a:t>
            </a:r>
            <a:r>
              <a:rPr lang="en-US" sz="2800" dirty="0"/>
              <a:t> </a:t>
            </a:r>
            <a:r>
              <a:rPr lang="en-US" sz="2800" dirty="0" err="1"/>
              <a:t>tvrtki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regulacije</a:t>
            </a:r>
            <a:r>
              <a:rPr lang="en-US" sz="2800" dirty="0"/>
              <a:t> </a:t>
            </a:r>
            <a:r>
              <a:rPr lang="en-US" sz="2800" dirty="0" err="1"/>
              <a:t>energetskog</a:t>
            </a:r>
            <a:r>
              <a:rPr lang="en-US" sz="2800" dirty="0"/>
              <a:t> </a:t>
            </a:r>
            <a:r>
              <a:rPr lang="en-US" sz="2800" dirty="0" err="1"/>
              <a:t>sektora</a:t>
            </a:r>
            <a:r>
              <a:rPr lang="en-US" sz="2800" dirty="0"/>
              <a:t> </a:t>
            </a:r>
            <a:r>
              <a:rPr lang="en-US" sz="2800" dirty="0" err="1"/>
              <a:t>odmiču</a:t>
            </a:r>
            <a:r>
              <a:rPr lang="en-US" sz="2800" dirty="0"/>
              <a:t> </a:t>
            </a:r>
            <a:r>
              <a:rPr lang="en-US" sz="2800" dirty="0" err="1"/>
              <a:t>ponudu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potražnju</a:t>
            </a:r>
            <a:r>
              <a:rPr lang="en-US" sz="2800" dirty="0"/>
              <a:t> </a:t>
            </a:r>
            <a:r>
              <a:rPr lang="en-US" sz="2800" dirty="0" err="1"/>
              <a:t>energije</a:t>
            </a:r>
            <a:r>
              <a:rPr lang="en-US" sz="2800" dirty="0"/>
              <a:t> od </a:t>
            </a:r>
            <a:r>
              <a:rPr lang="en-US" sz="2800" dirty="0" err="1"/>
              <a:t>ekonomske</a:t>
            </a:r>
            <a:r>
              <a:rPr lang="en-US" sz="2800" dirty="0"/>
              <a:t> </a:t>
            </a:r>
            <a:r>
              <a:rPr lang="en-US" sz="2800" dirty="0" err="1"/>
              <a:t>ravnoteže</a:t>
            </a:r>
            <a:r>
              <a:rPr lang="en-US" sz="2800" dirty="0"/>
              <a:t>.</a:t>
            </a:r>
            <a:endParaRPr lang="el-GR" dirty="0"/>
          </a:p>
        </p:txBody>
      </p:sp>
      <p:pic>
        <p:nvPicPr>
          <p:cNvPr id="4" name="3 - Εικόνα" descr="KoLiber_energy_cris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184" y="4857760"/>
            <a:ext cx="3895816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UZROCI ENERGETSKE KRIZE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nedavna</a:t>
            </a:r>
            <a:r>
              <a:rPr lang="en-US" dirty="0"/>
              <a:t> </a:t>
            </a:r>
            <a:r>
              <a:rPr lang="en-US" dirty="0" err="1"/>
              <a:t>povijesna</a:t>
            </a:r>
            <a:r>
              <a:rPr lang="en-US" dirty="0"/>
              <a:t> </a:t>
            </a:r>
            <a:r>
              <a:rPr lang="en-US" dirty="0" err="1"/>
              <a:t>energetska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dolje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uzrokovani</a:t>
            </a:r>
            <a:r>
              <a:rPr lang="en-US" dirty="0"/>
              <a:t>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čimbenicima</a:t>
            </a:r>
            <a:r>
              <a:rPr lang="en-US" dirty="0"/>
              <a:t>.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neuspjeh</a:t>
            </a:r>
            <a:r>
              <a:rPr lang="en-US" dirty="0"/>
              <a:t> </a:t>
            </a:r>
            <a:r>
              <a:rPr lang="en-US" dirty="0" err="1"/>
              <a:t>moguć</a:t>
            </a:r>
            <a:r>
              <a:rPr lang="en-US" dirty="0"/>
              <a:t> je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dogodi</a:t>
            </a:r>
            <a:r>
              <a:rPr lang="en-US" dirty="0"/>
              <a:t> </a:t>
            </a:r>
            <a:r>
              <a:rPr lang="en-US" dirty="0" err="1"/>
              <a:t>monopolistička</a:t>
            </a:r>
            <a:r>
              <a:rPr lang="en-US" dirty="0"/>
              <a:t> </a:t>
            </a:r>
            <a:r>
              <a:rPr lang="en-US" dirty="0" err="1"/>
              <a:t>manipulacija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 </a:t>
            </a:r>
            <a:r>
              <a:rPr lang="en-US" dirty="0" err="1"/>
              <a:t>Kriza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razviti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industrijskih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sindikalno</a:t>
            </a:r>
            <a:r>
              <a:rPr lang="en-US" dirty="0"/>
              <a:t> </a:t>
            </a:r>
            <a:r>
              <a:rPr lang="en-US" dirty="0" err="1"/>
              <a:t>organiziranih</a:t>
            </a:r>
            <a:r>
              <a:rPr lang="en-US" dirty="0"/>
              <a:t> </a:t>
            </a:r>
            <a:r>
              <a:rPr lang="en-US" dirty="0" err="1"/>
              <a:t>štrajkova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embarga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. </a:t>
            </a:r>
            <a:r>
              <a:rPr lang="en-US" dirty="0" err="1"/>
              <a:t>Uzrok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prekomjerna</a:t>
            </a:r>
            <a:r>
              <a:rPr lang="en-US" dirty="0"/>
              <a:t> </a:t>
            </a:r>
            <a:r>
              <a:rPr lang="en-US" dirty="0" err="1"/>
              <a:t>potrošnja</a:t>
            </a:r>
            <a:r>
              <a:rPr lang="en-US" dirty="0"/>
              <a:t>, </a:t>
            </a:r>
            <a:r>
              <a:rPr lang="en-US" dirty="0" err="1"/>
              <a:t>starenje</a:t>
            </a:r>
            <a:r>
              <a:rPr lang="en-US" dirty="0"/>
              <a:t> </a:t>
            </a:r>
            <a:r>
              <a:rPr lang="en-US" dirty="0" err="1"/>
              <a:t>infrastrukture</a:t>
            </a:r>
            <a:r>
              <a:rPr lang="en-US" dirty="0"/>
              <a:t>, </a:t>
            </a:r>
            <a:r>
              <a:rPr lang="en-US" dirty="0" err="1"/>
              <a:t>poremećaj</a:t>
            </a:r>
            <a:r>
              <a:rPr lang="en-US" dirty="0"/>
              <a:t> </a:t>
            </a:r>
            <a:r>
              <a:rPr lang="en-US" dirty="0" err="1"/>
              <a:t>gušenja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uska</a:t>
            </a:r>
            <a:r>
              <a:rPr lang="en-US" dirty="0"/>
              <a:t> </a:t>
            </a:r>
            <a:r>
              <a:rPr lang="en-US" dirty="0" err="1"/>
              <a:t>grla</a:t>
            </a:r>
            <a:r>
              <a:rPr lang="en-US" dirty="0"/>
              <a:t> u </a:t>
            </a:r>
            <a:r>
              <a:rPr lang="en-US" dirty="0" err="1"/>
              <a:t>rafinerijama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lučkim</a:t>
            </a:r>
            <a:r>
              <a:rPr lang="en-US" dirty="0"/>
              <a:t> </a:t>
            </a:r>
            <a:r>
              <a:rPr lang="en-US" dirty="0" err="1"/>
              <a:t>postrojenjima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ograničavaju</a:t>
            </a:r>
            <a:r>
              <a:rPr lang="en-US" dirty="0"/>
              <a:t> </a:t>
            </a:r>
            <a:r>
              <a:rPr lang="en-US" dirty="0" err="1"/>
              <a:t>opskrbu</a:t>
            </a:r>
            <a:r>
              <a:rPr lang="en-US" dirty="0"/>
              <a:t> </a:t>
            </a:r>
            <a:r>
              <a:rPr lang="en-US" dirty="0" err="1"/>
              <a:t>gorivom</a:t>
            </a:r>
            <a:r>
              <a:rPr lang="en-US" dirty="0"/>
              <a:t>.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hladnih</a:t>
            </a:r>
            <a:r>
              <a:rPr lang="en-US" dirty="0"/>
              <a:t> </a:t>
            </a:r>
            <a:r>
              <a:rPr lang="en-US" dirty="0" err="1"/>
              <a:t>zima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izvanrednog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SOCIJALNI I EKONOMSKI UTJECAJI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Makroekonomske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energetske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izazvane</a:t>
            </a:r>
            <a:r>
              <a:rPr lang="en-US" dirty="0"/>
              <a:t> </a:t>
            </a:r>
            <a:r>
              <a:rPr lang="en-US" dirty="0" err="1"/>
              <a:t>šokom</a:t>
            </a:r>
            <a:r>
              <a:rPr lang="en-US" dirty="0"/>
              <a:t> </a:t>
            </a:r>
            <a:r>
              <a:rPr lang="en-US" dirty="0" err="1"/>
              <a:t>opskrbe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energija</a:t>
            </a:r>
            <a:r>
              <a:rPr lang="en-US" dirty="0"/>
              <a:t> </a:t>
            </a:r>
            <a:r>
              <a:rPr lang="en-US" dirty="0" err="1"/>
              <a:t>resurs</a:t>
            </a:r>
            <a:r>
              <a:rPr lang="en-US" dirty="0"/>
              <a:t> koji se </a:t>
            </a:r>
            <a:r>
              <a:rPr lang="en-US" dirty="0" err="1"/>
              <a:t>koristi</a:t>
            </a:r>
            <a:r>
              <a:rPr lang="en-US" dirty="0"/>
              <a:t> za </a:t>
            </a:r>
            <a:r>
              <a:rPr lang="en-US" dirty="0" err="1"/>
              <a:t>iskorištavanje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. </a:t>
            </a:r>
            <a:r>
              <a:rPr lang="en-US" dirty="0" err="1"/>
              <a:t>Šokovi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utjecati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ostatak</a:t>
            </a:r>
            <a:r>
              <a:rPr lang="en-US" dirty="0"/>
              <a:t> </a:t>
            </a:r>
            <a:r>
              <a:rPr lang="en-US" dirty="0" err="1"/>
              <a:t>gospodarstva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odgođenih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sektorskih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[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 Kad </a:t>
            </a:r>
            <a:r>
              <a:rPr lang="en-US" dirty="0" err="1"/>
              <a:t>energetska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propadnu</a:t>
            </a:r>
            <a:r>
              <a:rPr lang="en-US" dirty="0"/>
              <a:t>,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nestašica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 </a:t>
            </a:r>
            <a:r>
              <a:rPr lang="en-US" dirty="0" err="1"/>
              <a:t>Potrošači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doživjeti</a:t>
            </a:r>
            <a:r>
              <a:rPr lang="en-US" dirty="0"/>
              <a:t> </a:t>
            </a:r>
            <a:r>
              <a:rPr lang="en-US" dirty="0" err="1"/>
              <a:t>namjerno</a:t>
            </a:r>
            <a:r>
              <a:rPr lang="en-US" dirty="0"/>
              <a:t> </a:t>
            </a:r>
            <a:r>
              <a:rPr lang="en-US" dirty="0" err="1"/>
              <a:t>projektirana</a:t>
            </a:r>
            <a:r>
              <a:rPr lang="en-US" dirty="0"/>
              <a:t> </a:t>
            </a:r>
            <a:r>
              <a:rPr lang="en-US" dirty="0" err="1"/>
              <a:t>nestanka</a:t>
            </a:r>
            <a:r>
              <a:rPr lang="en-US" dirty="0"/>
              <a:t> </a:t>
            </a:r>
            <a:r>
              <a:rPr lang="en-US" dirty="0" err="1"/>
              <a:t>struje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razdoblja</a:t>
            </a:r>
            <a:r>
              <a:rPr lang="en-US" dirty="0"/>
              <a:t> </a:t>
            </a:r>
            <a:r>
              <a:rPr lang="en-US" dirty="0" err="1"/>
              <a:t>nedovoljne</a:t>
            </a:r>
            <a:r>
              <a:rPr lang="en-US" dirty="0"/>
              <a:t> </a:t>
            </a:r>
            <a:r>
              <a:rPr lang="en-US" dirty="0" err="1"/>
              <a:t>opskrbe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neočekivanih</a:t>
            </a:r>
            <a:r>
              <a:rPr lang="en-US" dirty="0"/>
              <a:t> </a:t>
            </a:r>
            <a:r>
              <a:rPr lang="en-US" dirty="0" err="1"/>
              <a:t>prekida</a:t>
            </a:r>
            <a:r>
              <a:rPr lang="en-US" dirty="0"/>
              <a:t> </a:t>
            </a:r>
            <a:r>
              <a:rPr lang="en-US" dirty="0" err="1"/>
              <a:t>napajanja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uzrok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SOCIJALNI I EKONOMSKI UTJECAJI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Industrijski</a:t>
            </a:r>
            <a:r>
              <a:rPr lang="en-US" dirty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ovise</a:t>
            </a:r>
            <a:r>
              <a:rPr lang="en-US" dirty="0"/>
              <a:t> o </a:t>
            </a:r>
            <a:r>
              <a:rPr lang="en-US" dirty="0" err="1"/>
              <a:t>nafti</a:t>
            </a:r>
            <a:r>
              <a:rPr lang="en-US" dirty="0"/>
              <a:t>, a </a:t>
            </a:r>
            <a:r>
              <a:rPr lang="en-US" dirty="0" err="1"/>
              <a:t>nastojanja</a:t>
            </a:r>
            <a:r>
              <a:rPr lang="en-US" dirty="0"/>
              <a:t> da se </a:t>
            </a:r>
            <a:r>
              <a:rPr lang="en-US" dirty="0" err="1"/>
              <a:t>ograniči</a:t>
            </a:r>
            <a:r>
              <a:rPr lang="en-US" dirty="0"/>
              <a:t> </a:t>
            </a:r>
            <a:r>
              <a:rPr lang="en-US" dirty="0" err="1"/>
              <a:t>opskrba</a:t>
            </a:r>
            <a:r>
              <a:rPr lang="en-US" dirty="0"/>
              <a:t> </a:t>
            </a:r>
            <a:r>
              <a:rPr lang="en-US" dirty="0" err="1"/>
              <a:t>naftom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bi </a:t>
            </a:r>
            <a:r>
              <a:rPr lang="en-US" dirty="0" err="1"/>
              <a:t>nepovoljan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ekonomiju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nafte</a:t>
            </a:r>
            <a:r>
              <a:rPr lang="en-US" dirty="0"/>
              <a:t>. Za </a:t>
            </a:r>
            <a:r>
              <a:rPr lang="en-US" dirty="0" err="1"/>
              <a:t>potrošača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prirodnog</a:t>
            </a:r>
            <a:r>
              <a:rPr lang="en-US" dirty="0"/>
              <a:t> </a:t>
            </a:r>
            <a:r>
              <a:rPr lang="en-US" dirty="0" err="1"/>
              <a:t>plina</a:t>
            </a:r>
            <a:r>
              <a:rPr lang="en-US" dirty="0"/>
              <a:t>, </a:t>
            </a:r>
            <a:r>
              <a:rPr lang="en-US" dirty="0" err="1"/>
              <a:t>benzina</a:t>
            </a:r>
            <a:r>
              <a:rPr lang="en-US" dirty="0"/>
              <a:t> (</a:t>
            </a:r>
            <a:r>
              <a:rPr lang="en-US" dirty="0" err="1"/>
              <a:t>benzina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dizela</a:t>
            </a:r>
            <a:r>
              <a:rPr lang="en-US" dirty="0"/>
              <a:t> za automobile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. Rani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zainteresiranih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je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</a:t>
            </a:r>
            <a:r>
              <a:rPr lang="en-US" dirty="0" err="1"/>
              <a:t>istrage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provizije</a:t>
            </a:r>
            <a:r>
              <a:rPr lang="en-US" dirty="0"/>
              <a:t> o </a:t>
            </a:r>
            <a:r>
              <a:rPr lang="en-US" dirty="0" err="1"/>
              <a:t>cijenama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.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pomaci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održivije</a:t>
            </a:r>
            <a:r>
              <a:rPr lang="en-US" dirty="0"/>
              <a:t> urbane </a:t>
            </a:r>
            <a:r>
              <a:rPr lang="en-US" dirty="0" err="1"/>
              <a:t>infrastrukture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and economic effects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2006, survey respondents in the United States were willing to pay more for a plug-in hybrid car</a:t>
            </a:r>
          </a:p>
          <a:p>
            <a:r>
              <a:rPr lang="en-US" dirty="0"/>
              <a:t>Global New Investments in Renewable Energy</a:t>
            </a:r>
          </a:p>
          <a:p>
            <a:r>
              <a:rPr lang="en-US" dirty="0"/>
              <a:t>In the market, new technology and energy efficiency measures become desirable for consumers seeking to decrease transport costs. January 30, 2008 Planet Ark.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Θέση εικόνας" descr="8780a70dd044908af0a4ccd7756a270f2969c9a34b462d9a9882a8dc656d1b5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818" r="8818"/>
          <a:stretch>
            <a:fillRect/>
          </a:stretch>
        </p:blipFill>
        <p:spPr>
          <a:xfrm>
            <a:off x="857224" y="1142984"/>
            <a:ext cx="4419600" cy="3514531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Προσαρμοσμένος 3">
      <a:dk1>
        <a:sysClr val="windowText" lastClr="000000"/>
      </a:dk1>
      <a:lt1>
        <a:srgbClr val="FFFFFF"/>
      </a:lt1>
      <a:dk2>
        <a:srgbClr val="934934"/>
      </a:dk2>
      <a:lt2>
        <a:srgbClr val="E07B7C"/>
      </a:lt2>
      <a:accent1>
        <a:srgbClr val="6D1819"/>
      </a:accent1>
      <a:accent2>
        <a:srgbClr val="E07B7C"/>
      </a:accent2>
      <a:accent3>
        <a:srgbClr val="C32D2E"/>
      </a:accent3>
      <a:accent4>
        <a:srgbClr val="611617"/>
      </a:accent4>
      <a:accent5>
        <a:srgbClr val="EAA7A7"/>
      </a:accent5>
      <a:accent6>
        <a:srgbClr val="C32D2E"/>
      </a:accent6>
      <a:hlink>
        <a:srgbClr val="922122"/>
      </a:hlink>
      <a:folHlink>
        <a:srgbClr val="BF654C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483</Words>
  <Application>Microsoft Office PowerPoint</Application>
  <PresentationFormat>Prikaz na zaslonu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Corbel</vt:lpstr>
      <vt:lpstr>Gill Sans MT</vt:lpstr>
      <vt:lpstr>Verdana</vt:lpstr>
      <vt:lpstr>Wingdings 2</vt:lpstr>
      <vt:lpstr>Ηλιοστάσιο</vt:lpstr>
      <vt:lpstr>Globalna energetska kriza</vt:lpstr>
      <vt:lpstr>DEFINICIJA ENERGETSKE KRIZE</vt:lpstr>
      <vt:lpstr>DEFINICIJA ENERGETSKE KRIZE</vt:lpstr>
      <vt:lpstr>UZROCI ENERGETSKE KRIZE</vt:lpstr>
      <vt:lpstr>UZROCI ENERGETSKE KRIZE</vt:lpstr>
      <vt:lpstr>SOCIJALNI I EKONOMSKI UTJECAJI</vt:lpstr>
      <vt:lpstr>SOCIJALNI I EKONOMSKI UTJECAJI</vt:lpstr>
      <vt:lpstr>Social and economic effects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energy crisis</dc:title>
  <dc:creator>Χρήστης των Windows</dc:creator>
  <cp:lastModifiedBy>IRENA ČIPRAKOVIĆ</cp:lastModifiedBy>
  <cp:revision>19</cp:revision>
  <dcterms:created xsi:type="dcterms:W3CDTF">2019-12-21T14:17:03Z</dcterms:created>
  <dcterms:modified xsi:type="dcterms:W3CDTF">2021-08-25T17:05:58Z</dcterms:modified>
</cp:coreProperties>
</file>