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60" r:id="rId3"/>
    <p:sldId id="261" r:id="rId4"/>
    <p:sldId id="257" r:id="rId5"/>
    <p:sldId id="262" r:id="rId6"/>
    <p:sldId id="263" r:id="rId7"/>
    <p:sldId id="264" r:id="rId8"/>
    <p:sldId id="295" r:id="rId9"/>
    <p:sldId id="259" r:id="rId10"/>
    <p:sldId id="258" r:id="rId11"/>
    <p:sldId id="296" r:id="rId12"/>
    <p:sldId id="265" r:id="rId13"/>
    <p:sldId id="278" r:id="rId14"/>
  </p:sldIdLst>
  <p:sldSz cx="9144000" cy="5143500" type="screen16x9"/>
  <p:notesSz cx="6858000" cy="9144000"/>
  <p:embeddedFontLst>
    <p:embeddedFont>
      <p:font typeface="Amatic SC" panose="00000500000000000000" pitchFamily="2" charset="-79"/>
      <p:regular r:id="rId16"/>
      <p:bold r:id="rId17"/>
    </p:embeddedFont>
    <p:embeddedFont>
      <p:font typeface="Calibri" panose="020F0502020204030204" pitchFamily="34" charset="0"/>
      <p:regular r:id="rId18"/>
      <p:bold r:id="rId19"/>
      <p:italic r:id="rId20"/>
      <p:boldItalic r:id="rId21"/>
    </p:embeddedFont>
    <p:embeddedFont>
      <p:font typeface="Encode Sans Semi Condensed" panose="020B0604020202020204" charset="-18"/>
      <p:regular r:id="rId22"/>
      <p:bold r:id="rId23"/>
    </p:embeddedFont>
    <p:embeddedFont>
      <p:font typeface="Encode Sans Semi Condensed Light" panose="020B0604020202020204" charset="-18"/>
      <p:regular r:id="rId24"/>
      <p:bold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5" name="Google Shape;185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74901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300"/>
        <p:cNvGrpSpPr/>
        <p:nvPr/>
      </p:nvGrpSpPr>
      <p:grpSpPr>
        <a:xfrm>
          <a:off x="0" y="0"/>
          <a:ext cx="0" cy="0"/>
          <a:chOff x="0" y="0"/>
          <a:chExt cx="0" cy="0"/>
        </a:xfrm>
      </p:grpSpPr>
      <p:sp>
        <p:nvSpPr>
          <p:cNvPr id="301" name="Google Shape;301;p4"/>
          <p:cNvSpPr/>
          <p:nvPr/>
        </p:nvSpPr>
        <p:spPr>
          <a:xfrm>
            <a:off x="-132700" y="532398"/>
            <a:ext cx="1117500" cy="11175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20" y="665918"/>
            <a:ext cx="850500" cy="8505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txBox="1">
            <a:spLocks noGrp="1"/>
          </p:cNvSpPr>
          <p:nvPr>
            <p:ph type="body" idx="1"/>
          </p:nvPr>
        </p:nvSpPr>
        <p:spPr>
          <a:xfrm>
            <a:off x="779100" y="946325"/>
            <a:ext cx="5134800" cy="35100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dk1"/>
              </a:buClr>
              <a:buSzPts val="3600"/>
              <a:buChar char="⊹"/>
              <a:defRPr sz="3600"/>
            </a:lvl1pPr>
            <a:lvl2pPr marL="914400" lvl="1" indent="-457200" rtl="0">
              <a:spcBef>
                <a:spcPts val="800"/>
              </a:spcBef>
              <a:spcAft>
                <a:spcPts val="0"/>
              </a:spcAft>
              <a:buClr>
                <a:schemeClr val="dk1"/>
              </a:buClr>
              <a:buSzPts val="3600"/>
              <a:buChar char="×"/>
              <a:defRPr sz="3600"/>
            </a:lvl2pPr>
            <a:lvl3pPr marL="1371600" lvl="2" indent="-457200" rtl="0">
              <a:spcBef>
                <a:spcPts val="800"/>
              </a:spcBef>
              <a:spcAft>
                <a:spcPts val="0"/>
              </a:spcAft>
              <a:buClr>
                <a:schemeClr val="dk1"/>
              </a:buClr>
              <a:buSzPts val="3600"/>
              <a:buChar char="⬩"/>
              <a:defRPr sz="3600"/>
            </a:lvl3pPr>
            <a:lvl4pPr marL="1828800" lvl="3" indent="-457200" rtl="0">
              <a:spcBef>
                <a:spcPts val="800"/>
              </a:spcBef>
              <a:spcAft>
                <a:spcPts val="0"/>
              </a:spcAft>
              <a:buSzPts val="3600"/>
              <a:buChar char="●"/>
              <a:defRPr sz="3600"/>
            </a:lvl4pPr>
            <a:lvl5pPr marL="2286000" lvl="4" indent="-457200" rtl="0">
              <a:spcBef>
                <a:spcPts val="800"/>
              </a:spcBef>
              <a:spcAft>
                <a:spcPts val="0"/>
              </a:spcAft>
              <a:buSzPts val="3600"/>
              <a:buChar char="○"/>
              <a:defRPr sz="3600"/>
            </a:lvl5pPr>
            <a:lvl6pPr marL="2743200" lvl="5" indent="-457200" rtl="0">
              <a:spcBef>
                <a:spcPts val="800"/>
              </a:spcBef>
              <a:spcAft>
                <a:spcPts val="0"/>
              </a:spcAft>
              <a:buSzPts val="3600"/>
              <a:buChar char="■"/>
              <a:defRPr sz="3600"/>
            </a:lvl6pPr>
            <a:lvl7pPr marL="3200400" lvl="6" indent="-457200" rtl="0">
              <a:spcBef>
                <a:spcPts val="800"/>
              </a:spcBef>
              <a:spcAft>
                <a:spcPts val="0"/>
              </a:spcAft>
              <a:buSzPts val="3600"/>
              <a:buChar char="●"/>
              <a:defRPr sz="3600"/>
            </a:lvl7pPr>
            <a:lvl8pPr marL="3657600" lvl="7" indent="-457200" rtl="0">
              <a:spcBef>
                <a:spcPts val="800"/>
              </a:spcBef>
              <a:spcAft>
                <a:spcPts val="0"/>
              </a:spcAft>
              <a:buSzPts val="3600"/>
              <a:buChar char="○"/>
              <a:defRPr sz="3600"/>
            </a:lvl8pPr>
            <a:lvl9pPr marL="4114800" lvl="8" indent="-457200" rtl="0">
              <a:spcBef>
                <a:spcPts val="800"/>
              </a:spcBef>
              <a:spcAft>
                <a:spcPts val="800"/>
              </a:spcAft>
              <a:buSzPts val="3600"/>
              <a:buChar char="■"/>
              <a:defRPr sz="3600"/>
            </a:lvl9pPr>
          </a:lstStyle>
          <a:p>
            <a:endParaRPr/>
          </a:p>
        </p:txBody>
      </p:sp>
      <p:sp>
        <p:nvSpPr>
          <p:cNvPr id="304" name="Google Shape;304;p4"/>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Encode Sans Semi Condensed"/>
                <a:ea typeface="Encode Sans Semi Condensed"/>
                <a:cs typeface="Encode Sans Semi Condensed"/>
                <a:sym typeface="Encode Sans Semi Condensed"/>
              </a:rPr>
              <a:t>“</a:t>
            </a:r>
            <a:endParaRPr sz="6000" b="1">
              <a:solidFill>
                <a:schemeClr val="accent1"/>
              </a:solidFill>
              <a:latin typeface="Encode Sans Semi Condensed"/>
              <a:ea typeface="Encode Sans Semi Condensed"/>
              <a:cs typeface="Encode Sans Semi Condensed"/>
              <a:sym typeface="Encode Sans Semi Condensed"/>
            </a:endParaRPr>
          </a:p>
        </p:txBody>
      </p:sp>
      <p:sp>
        <p:nvSpPr>
          <p:cNvPr id="305" name="Google Shape;305;p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06" name="Google Shape;306;p4"/>
          <p:cNvGrpSpPr/>
          <p:nvPr/>
        </p:nvGrpSpPr>
        <p:grpSpPr>
          <a:xfrm>
            <a:off x="6196930" y="-29"/>
            <a:ext cx="2985505" cy="4610466"/>
            <a:chOff x="6196930" y="-29"/>
            <a:chExt cx="2985505" cy="4610466"/>
          </a:xfrm>
        </p:grpSpPr>
        <p:grpSp>
          <p:nvGrpSpPr>
            <p:cNvPr id="307" name="Google Shape;307;p4"/>
            <p:cNvGrpSpPr/>
            <p:nvPr/>
          </p:nvGrpSpPr>
          <p:grpSpPr>
            <a:xfrm>
              <a:off x="7737776" y="-17"/>
              <a:ext cx="448629" cy="4610455"/>
              <a:chOff x="6798998" y="-1296139"/>
              <a:chExt cx="476555" cy="4897445"/>
            </a:xfrm>
          </p:grpSpPr>
          <p:sp>
            <p:nvSpPr>
              <p:cNvPr id="308" name="Google Shape;308;p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4"/>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4"/>
            <p:cNvGrpSpPr/>
            <p:nvPr/>
          </p:nvGrpSpPr>
          <p:grpSpPr>
            <a:xfrm>
              <a:off x="8636876" y="46"/>
              <a:ext cx="382387" cy="1450044"/>
              <a:chOff x="5578966" y="2422197"/>
              <a:chExt cx="406190" cy="1540306"/>
            </a:xfrm>
          </p:grpSpPr>
          <p:sp>
            <p:nvSpPr>
              <p:cNvPr id="311" name="Google Shape;311;p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4"/>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4"/>
            <p:cNvGrpSpPr/>
            <p:nvPr/>
          </p:nvGrpSpPr>
          <p:grpSpPr>
            <a:xfrm>
              <a:off x="8035385" y="23"/>
              <a:ext cx="439174" cy="2683136"/>
              <a:chOff x="6176324" y="940075"/>
              <a:chExt cx="466512" cy="2850155"/>
            </a:xfrm>
          </p:grpSpPr>
          <p:sp>
            <p:nvSpPr>
              <p:cNvPr id="314" name="Google Shape;314;p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4"/>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4"/>
            <p:cNvGrpSpPr/>
            <p:nvPr/>
          </p:nvGrpSpPr>
          <p:grpSpPr>
            <a:xfrm>
              <a:off x="6363022" y="42"/>
              <a:ext cx="160482" cy="1242299"/>
              <a:chOff x="7576714" y="2009363"/>
              <a:chExt cx="170472" cy="1319629"/>
            </a:xfrm>
          </p:grpSpPr>
          <p:sp>
            <p:nvSpPr>
              <p:cNvPr id="317" name="Google Shape;317;p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4"/>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4"/>
            <p:cNvGrpSpPr/>
            <p:nvPr/>
          </p:nvGrpSpPr>
          <p:grpSpPr>
            <a:xfrm>
              <a:off x="6999976" y="11"/>
              <a:ext cx="271476" cy="3307837"/>
              <a:chOff x="7883572" y="308161"/>
              <a:chExt cx="288375" cy="3513742"/>
            </a:xfrm>
          </p:grpSpPr>
          <p:sp>
            <p:nvSpPr>
              <p:cNvPr id="320" name="Google Shape;320;p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4"/>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4"/>
            <p:cNvGrpSpPr/>
            <p:nvPr/>
          </p:nvGrpSpPr>
          <p:grpSpPr>
            <a:xfrm>
              <a:off x="6827964" y="636458"/>
              <a:ext cx="230791" cy="243118"/>
              <a:chOff x="3770248" y="2527300"/>
              <a:chExt cx="180404" cy="190055"/>
            </a:xfrm>
          </p:grpSpPr>
          <p:sp>
            <p:nvSpPr>
              <p:cNvPr id="323" name="Google Shape;323;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7" name="Google Shape;327;p4"/>
            <p:cNvGrpSpPr/>
            <p:nvPr/>
          </p:nvGrpSpPr>
          <p:grpSpPr>
            <a:xfrm>
              <a:off x="8763367" y="2641902"/>
              <a:ext cx="230809" cy="243156"/>
              <a:chOff x="3770248" y="2527300"/>
              <a:chExt cx="180404" cy="190055"/>
            </a:xfrm>
          </p:grpSpPr>
          <p:sp>
            <p:nvSpPr>
              <p:cNvPr id="328" name="Google Shape;328;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2" name="Google Shape;332;p4"/>
            <p:cNvGrpSpPr/>
            <p:nvPr/>
          </p:nvGrpSpPr>
          <p:grpSpPr>
            <a:xfrm rot="5400000">
              <a:off x="8655427" y="4253521"/>
              <a:ext cx="201871" cy="231166"/>
              <a:chOff x="3462796" y="2555878"/>
              <a:chExt cx="157798" cy="180711"/>
            </a:xfrm>
          </p:grpSpPr>
          <p:sp>
            <p:nvSpPr>
              <p:cNvPr id="333" name="Google Shape;333;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9" name="Google Shape;339;p4"/>
            <p:cNvGrpSpPr/>
            <p:nvPr/>
          </p:nvGrpSpPr>
          <p:grpSpPr>
            <a:xfrm rot="-2700000">
              <a:off x="7375305" y="1863439"/>
              <a:ext cx="169840" cy="178926"/>
              <a:chOff x="3770248" y="2527300"/>
              <a:chExt cx="180404" cy="190055"/>
            </a:xfrm>
          </p:grpSpPr>
          <p:sp>
            <p:nvSpPr>
              <p:cNvPr id="340" name="Google Shape;340;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4" name="Google Shape;344;p4"/>
            <p:cNvGrpSpPr/>
            <p:nvPr/>
          </p:nvGrpSpPr>
          <p:grpSpPr>
            <a:xfrm>
              <a:off x="6800134" y="23"/>
              <a:ext cx="985363" cy="1665685"/>
              <a:chOff x="2484475" y="1329455"/>
              <a:chExt cx="1046700" cy="1769370"/>
            </a:xfrm>
          </p:grpSpPr>
          <p:sp>
            <p:nvSpPr>
              <p:cNvPr id="345" name="Google Shape;345;p4"/>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4"/>
              <p:cNvGrpSpPr/>
              <p:nvPr/>
            </p:nvGrpSpPr>
            <p:grpSpPr>
              <a:xfrm>
                <a:off x="2769703" y="1329455"/>
                <a:ext cx="510180" cy="1483501"/>
                <a:chOff x="1818382" y="2433081"/>
                <a:chExt cx="466728" cy="1357150"/>
              </a:xfrm>
            </p:grpSpPr>
            <p:grpSp>
              <p:nvGrpSpPr>
                <p:cNvPr id="348" name="Google Shape;348;p4"/>
                <p:cNvGrpSpPr/>
                <p:nvPr/>
              </p:nvGrpSpPr>
              <p:grpSpPr>
                <a:xfrm>
                  <a:off x="1818382" y="2971595"/>
                  <a:ext cx="466728" cy="818636"/>
                  <a:chOff x="1818382" y="2942618"/>
                  <a:chExt cx="466728" cy="818636"/>
                </a:xfrm>
              </p:grpSpPr>
              <p:sp>
                <p:nvSpPr>
                  <p:cNvPr id="349" name="Google Shape;349;p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2" name="Google Shape;352;p4"/>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354" name="Google Shape;354;p4"/>
            <p:cNvGrpSpPr/>
            <p:nvPr/>
          </p:nvGrpSpPr>
          <p:grpSpPr>
            <a:xfrm>
              <a:off x="8330194" y="-10"/>
              <a:ext cx="852241" cy="2641273"/>
              <a:chOff x="3961868" y="-891976"/>
              <a:chExt cx="905291" cy="2805686"/>
            </a:xfrm>
          </p:grpSpPr>
          <p:grpSp>
            <p:nvGrpSpPr>
              <p:cNvPr id="355" name="Google Shape;355;p4"/>
              <p:cNvGrpSpPr/>
              <p:nvPr/>
            </p:nvGrpSpPr>
            <p:grpSpPr>
              <a:xfrm>
                <a:off x="3961868" y="1008419"/>
                <a:ext cx="905291" cy="905291"/>
                <a:chOff x="764100" y="3623300"/>
                <a:chExt cx="1046700" cy="1046700"/>
              </a:xfrm>
            </p:grpSpPr>
            <p:sp>
              <p:nvSpPr>
                <p:cNvPr id="356" name="Google Shape;356;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4"/>
              <p:cNvGrpSpPr/>
              <p:nvPr/>
            </p:nvGrpSpPr>
            <p:grpSpPr>
              <a:xfrm>
                <a:off x="4155315" y="-891976"/>
                <a:ext cx="522826" cy="2613070"/>
                <a:chOff x="2447534" y="1219291"/>
                <a:chExt cx="478297" cy="2390513"/>
              </a:xfrm>
            </p:grpSpPr>
            <p:grpSp>
              <p:nvGrpSpPr>
                <p:cNvPr id="359" name="Google Shape;359;p4"/>
                <p:cNvGrpSpPr/>
                <p:nvPr/>
              </p:nvGrpSpPr>
              <p:grpSpPr>
                <a:xfrm>
                  <a:off x="2447534" y="1219291"/>
                  <a:ext cx="478297" cy="2390513"/>
                  <a:chOff x="2447534" y="1219291"/>
                  <a:chExt cx="478297" cy="2390513"/>
                </a:xfrm>
              </p:grpSpPr>
              <p:grpSp>
                <p:nvGrpSpPr>
                  <p:cNvPr id="360" name="Google Shape;360;p4"/>
                  <p:cNvGrpSpPr/>
                  <p:nvPr/>
                </p:nvGrpSpPr>
                <p:grpSpPr>
                  <a:xfrm>
                    <a:off x="2447534" y="2971595"/>
                    <a:ext cx="478297" cy="638209"/>
                    <a:chOff x="2447534" y="3081786"/>
                    <a:chExt cx="478297" cy="638209"/>
                  </a:xfrm>
                </p:grpSpPr>
                <p:sp>
                  <p:nvSpPr>
                    <p:cNvPr id="361" name="Google Shape;361;p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4" name="Google Shape;364;p4"/>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366" name="Google Shape;366;p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367" name="Google Shape;367;p4"/>
            <p:cNvGrpSpPr/>
            <p:nvPr/>
          </p:nvGrpSpPr>
          <p:grpSpPr>
            <a:xfrm>
              <a:off x="7811773" y="-2"/>
              <a:ext cx="492189" cy="1837864"/>
              <a:chOff x="5194218" y="-536312"/>
              <a:chExt cx="522827" cy="1952267"/>
            </a:xfrm>
          </p:grpSpPr>
          <p:grpSp>
            <p:nvGrpSpPr>
              <p:cNvPr id="368" name="Google Shape;368;p4"/>
              <p:cNvGrpSpPr/>
              <p:nvPr/>
            </p:nvGrpSpPr>
            <p:grpSpPr>
              <a:xfrm>
                <a:off x="5194218" y="893129"/>
                <a:ext cx="522827" cy="522827"/>
                <a:chOff x="764100" y="3623300"/>
                <a:chExt cx="1046700" cy="1046700"/>
              </a:xfrm>
            </p:grpSpPr>
            <p:sp>
              <p:nvSpPr>
                <p:cNvPr id="369" name="Google Shape;369;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4"/>
              <p:cNvGrpSpPr/>
              <p:nvPr/>
            </p:nvGrpSpPr>
            <p:grpSpPr>
              <a:xfrm>
                <a:off x="5371921" y="-536312"/>
                <a:ext cx="182209" cy="1814066"/>
                <a:chOff x="3305183" y="1663032"/>
                <a:chExt cx="166690" cy="1659561"/>
              </a:xfrm>
            </p:grpSpPr>
            <p:grpSp>
              <p:nvGrpSpPr>
                <p:cNvPr id="372" name="Google Shape;372;p4"/>
                <p:cNvGrpSpPr/>
                <p:nvPr/>
              </p:nvGrpSpPr>
              <p:grpSpPr>
                <a:xfrm>
                  <a:off x="3305183" y="1663032"/>
                  <a:ext cx="166690" cy="1659561"/>
                  <a:chOff x="3305183" y="1663032"/>
                  <a:chExt cx="166690" cy="1659561"/>
                </a:xfrm>
              </p:grpSpPr>
              <p:grpSp>
                <p:nvGrpSpPr>
                  <p:cNvPr id="373" name="Google Shape;373;p4"/>
                  <p:cNvGrpSpPr/>
                  <p:nvPr/>
                </p:nvGrpSpPr>
                <p:grpSpPr>
                  <a:xfrm>
                    <a:off x="3305183" y="2971595"/>
                    <a:ext cx="166690" cy="350998"/>
                    <a:chOff x="3305183" y="3146560"/>
                    <a:chExt cx="166690" cy="350998"/>
                  </a:xfrm>
                </p:grpSpPr>
                <p:sp>
                  <p:nvSpPr>
                    <p:cNvPr id="374" name="Google Shape;374;p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7" name="Google Shape;377;p4"/>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379" name="Google Shape;379;p4"/>
            <p:cNvGrpSpPr/>
            <p:nvPr/>
          </p:nvGrpSpPr>
          <p:grpSpPr>
            <a:xfrm>
              <a:off x="8018879" y="-29"/>
              <a:ext cx="810166" cy="4470272"/>
              <a:chOff x="7824797" y="-1724181"/>
              <a:chExt cx="860597" cy="4748536"/>
            </a:xfrm>
          </p:grpSpPr>
          <p:grpSp>
            <p:nvGrpSpPr>
              <p:cNvPr id="380" name="Google Shape;380;p4"/>
              <p:cNvGrpSpPr/>
              <p:nvPr/>
            </p:nvGrpSpPr>
            <p:grpSpPr>
              <a:xfrm>
                <a:off x="7824797" y="1891931"/>
                <a:ext cx="860597" cy="1132425"/>
                <a:chOff x="764100" y="3623300"/>
                <a:chExt cx="1046700" cy="1046700"/>
              </a:xfrm>
            </p:grpSpPr>
            <p:sp>
              <p:nvSpPr>
                <p:cNvPr id="381" name="Google Shape;381;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
              <p:cNvGrpSpPr/>
              <p:nvPr/>
            </p:nvGrpSpPr>
            <p:grpSpPr>
              <a:xfrm>
                <a:off x="8100547" y="-1724181"/>
                <a:ext cx="300376" cy="4529867"/>
                <a:chOff x="3792712" y="-322375"/>
                <a:chExt cx="274793" cy="4144055"/>
              </a:xfrm>
            </p:grpSpPr>
            <p:grpSp>
              <p:nvGrpSpPr>
                <p:cNvPr id="384" name="Google Shape;384;p4"/>
                <p:cNvGrpSpPr/>
                <p:nvPr/>
              </p:nvGrpSpPr>
              <p:grpSpPr>
                <a:xfrm>
                  <a:off x="3792712" y="-322375"/>
                  <a:ext cx="274793" cy="4144055"/>
                  <a:chOff x="3792712" y="-322375"/>
                  <a:chExt cx="274793" cy="4144055"/>
                </a:xfrm>
              </p:grpSpPr>
              <p:grpSp>
                <p:nvGrpSpPr>
                  <p:cNvPr id="385" name="Google Shape;385;p4"/>
                  <p:cNvGrpSpPr/>
                  <p:nvPr/>
                </p:nvGrpSpPr>
                <p:grpSpPr>
                  <a:xfrm>
                    <a:off x="3792712" y="2971595"/>
                    <a:ext cx="274793" cy="850085"/>
                    <a:chOff x="3792712" y="2879468"/>
                    <a:chExt cx="274793" cy="850085"/>
                  </a:xfrm>
                </p:grpSpPr>
                <p:sp>
                  <p:nvSpPr>
                    <p:cNvPr id="386" name="Google Shape;386;p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9" name="Google Shape;389;p4"/>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391" name="Google Shape;391;p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392" name="Google Shape;392;p4"/>
            <p:cNvGrpSpPr/>
            <p:nvPr/>
          </p:nvGrpSpPr>
          <p:grpSpPr>
            <a:xfrm>
              <a:off x="7184797" y="-17"/>
              <a:ext cx="985363" cy="3905971"/>
              <a:chOff x="1192601" y="-1724180"/>
              <a:chExt cx="1046700" cy="4149108"/>
            </a:xfrm>
          </p:grpSpPr>
          <p:grpSp>
            <p:nvGrpSpPr>
              <p:cNvPr id="393" name="Google Shape;393;p4"/>
              <p:cNvGrpSpPr/>
              <p:nvPr/>
            </p:nvGrpSpPr>
            <p:grpSpPr>
              <a:xfrm>
                <a:off x="1192601" y="1378228"/>
                <a:ext cx="1046700" cy="1046700"/>
                <a:chOff x="764100" y="3623300"/>
                <a:chExt cx="1046700" cy="1046700"/>
              </a:xfrm>
            </p:grpSpPr>
            <p:sp>
              <p:nvSpPr>
                <p:cNvPr id="394" name="Google Shape;394;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4"/>
              <p:cNvGrpSpPr/>
              <p:nvPr/>
            </p:nvGrpSpPr>
            <p:grpSpPr>
              <a:xfrm>
                <a:off x="1417979" y="-1724180"/>
                <a:ext cx="580390" cy="3855366"/>
                <a:chOff x="522260" y="372820"/>
                <a:chExt cx="530958" cy="3527002"/>
              </a:xfrm>
            </p:grpSpPr>
            <p:grpSp>
              <p:nvGrpSpPr>
                <p:cNvPr id="397" name="Google Shape;397;p4"/>
                <p:cNvGrpSpPr/>
                <p:nvPr/>
              </p:nvGrpSpPr>
              <p:grpSpPr>
                <a:xfrm>
                  <a:off x="522260" y="372820"/>
                  <a:ext cx="530958" cy="3527002"/>
                  <a:chOff x="522260" y="372820"/>
                  <a:chExt cx="530958" cy="3527002"/>
                </a:xfrm>
              </p:grpSpPr>
              <p:grpSp>
                <p:nvGrpSpPr>
                  <p:cNvPr id="398" name="Google Shape;398;p4"/>
                  <p:cNvGrpSpPr/>
                  <p:nvPr/>
                </p:nvGrpSpPr>
                <p:grpSpPr>
                  <a:xfrm>
                    <a:off x="522260" y="2971595"/>
                    <a:ext cx="530958" cy="928227"/>
                    <a:chOff x="522260" y="2971595"/>
                    <a:chExt cx="530958" cy="928227"/>
                  </a:xfrm>
                </p:grpSpPr>
                <p:sp>
                  <p:nvSpPr>
                    <p:cNvPr id="399" name="Google Shape;399;p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3" name="Google Shape;403;p4"/>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405" name="Google Shape;405;p4"/>
            <p:cNvGrpSpPr/>
            <p:nvPr/>
          </p:nvGrpSpPr>
          <p:grpSpPr>
            <a:xfrm>
              <a:off x="6196930" y="7"/>
              <a:ext cx="985363" cy="2629685"/>
              <a:chOff x="6010934" y="1"/>
              <a:chExt cx="1046700" cy="2793377"/>
            </a:xfrm>
          </p:grpSpPr>
          <p:grpSp>
            <p:nvGrpSpPr>
              <p:cNvPr id="406" name="Google Shape;406;p4"/>
              <p:cNvGrpSpPr/>
              <p:nvPr/>
            </p:nvGrpSpPr>
            <p:grpSpPr>
              <a:xfrm>
                <a:off x="6010934" y="1746678"/>
                <a:ext cx="1046700" cy="1046700"/>
                <a:chOff x="764100" y="3623300"/>
                <a:chExt cx="1046700" cy="1046700"/>
              </a:xfrm>
            </p:grpSpPr>
            <p:sp>
              <p:nvSpPr>
                <p:cNvPr id="407" name="Google Shape;407;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4"/>
              <p:cNvGrpSpPr/>
              <p:nvPr/>
            </p:nvGrpSpPr>
            <p:grpSpPr>
              <a:xfrm>
                <a:off x="6308747" y="1"/>
                <a:ext cx="441786" cy="2571886"/>
                <a:chOff x="1121941" y="1609666"/>
                <a:chExt cx="404159" cy="2352837"/>
              </a:xfrm>
            </p:grpSpPr>
            <p:grpSp>
              <p:nvGrpSpPr>
                <p:cNvPr id="410" name="Google Shape;410;p4"/>
                <p:cNvGrpSpPr/>
                <p:nvPr/>
              </p:nvGrpSpPr>
              <p:grpSpPr>
                <a:xfrm>
                  <a:off x="1121941" y="1609666"/>
                  <a:ext cx="404159" cy="2352837"/>
                  <a:chOff x="1121941" y="1609666"/>
                  <a:chExt cx="404159" cy="2352837"/>
                </a:xfrm>
              </p:grpSpPr>
              <p:grpSp>
                <p:nvGrpSpPr>
                  <p:cNvPr id="411" name="Google Shape;411;p4"/>
                  <p:cNvGrpSpPr/>
                  <p:nvPr/>
                </p:nvGrpSpPr>
                <p:grpSpPr>
                  <a:xfrm>
                    <a:off x="1121941" y="2971595"/>
                    <a:ext cx="404159" cy="990908"/>
                    <a:chOff x="1121941" y="2969319"/>
                    <a:chExt cx="404159" cy="990908"/>
                  </a:xfrm>
                </p:grpSpPr>
                <p:sp>
                  <p:nvSpPr>
                    <p:cNvPr id="412" name="Google Shape;412;p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418" name="Google Shape;418;p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419" name="Google Shape;419;p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420" name="Google Shape;420;p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421" name="Google Shape;421;p4"/>
            <p:cNvGrpSpPr/>
            <p:nvPr/>
          </p:nvGrpSpPr>
          <p:grpSpPr>
            <a:xfrm>
              <a:off x="7192739" y="3730341"/>
              <a:ext cx="148551" cy="170121"/>
              <a:chOff x="3462796" y="2555878"/>
              <a:chExt cx="157798" cy="180711"/>
            </a:xfrm>
          </p:grpSpPr>
          <p:sp>
            <p:nvSpPr>
              <p:cNvPr id="422" name="Google Shape;422;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7" name="Google Shape;697;p7"/>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8" name="Google Shape;698;p7"/>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9" name="Google Shape;699;p7"/>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700" name="Google Shape;700;p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01" name="Google Shape;701;p7"/>
          <p:cNvGrpSpPr/>
          <p:nvPr/>
        </p:nvGrpSpPr>
        <p:grpSpPr>
          <a:xfrm>
            <a:off x="6800134" y="-29"/>
            <a:ext cx="2382301" cy="4610466"/>
            <a:chOff x="6800134" y="-29"/>
            <a:chExt cx="2382301" cy="4610466"/>
          </a:xfrm>
        </p:grpSpPr>
        <p:grpSp>
          <p:nvGrpSpPr>
            <p:cNvPr id="702" name="Google Shape;702;p7"/>
            <p:cNvGrpSpPr/>
            <p:nvPr/>
          </p:nvGrpSpPr>
          <p:grpSpPr>
            <a:xfrm>
              <a:off x="7737776" y="-17"/>
              <a:ext cx="448629" cy="4610455"/>
              <a:chOff x="6798998" y="-1296139"/>
              <a:chExt cx="476555" cy="4897445"/>
            </a:xfrm>
          </p:grpSpPr>
          <p:sp>
            <p:nvSpPr>
              <p:cNvPr id="703" name="Google Shape;703;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7"/>
            <p:cNvGrpSpPr/>
            <p:nvPr/>
          </p:nvGrpSpPr>
          <p:grpSpPr>
            <a:xfrm>
              <a:off x="8636876" y="46"/>
              <a:ext cx="382387" cy="1450044"/>
              <a:chOff x="5578966" y="2422197"/>
              <a:chExt cx="406190" cy="1540306"/>
            </a:xfrm>
          </p:grpSpPr>
          <p:sp>
            <p:nvSpPr>
              <p:cNvPr id="706" name="Google Shape;706;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7"/>
            <p:cNvGrpSpPr/>
            <p:nvPr/>
          </p:nvGrpSpPr>
          <p:grpSpPr>
            <a:xfrm>
              <a:off x="8035385" y="23"/>
              <a:ext cx="439174" cy="2683136"/>
              <a:chOff x="6176324" y="940075"/>
              <a:chExt cx="466512" cy="2850155"/>
            </a:xfrm>
          </p:grpSpPr>
          <p:sp>
            <p:nvSpPr>
              <p:cNvPr id="709" name="Google Shape;709;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7"/>
            <p:cNvGrpSpPr/>
            <p:nvPr/>
          </p:nvGrpSpPr>
          <p:grpSpPr>
            <a:xfrm>
              <a:off x="6999976" y="11"/>
              <a:ext cx="271476" cy="3307837"/>
              <a:chOff x="7883572" y="308161"/>
              <a:chExt cx="288375" cy="3513742"/>
            </a:xfrm>
          </p:grpSpPr>
          <p:sp>
            <p:nvSpPr>
              <p:cNvPr id="712" name="Google Shape;712;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7"/>
            <p:cNvGrpSpPr/>
            <p:nvPr/>
          </p:nvGrpSpPr>
          <p:grpSpPr>
            <a:xfrm>
              <a:off x="6827964" y="636458"/>
              <a:ext cx="230791" cy="243118"/>
              <a:chOff x="3770248" y="2527300"/>
              <a:chExt cx="180404" cy="190055"/>
            </a:xfrm>
          </p:grpSpPr>
          <p:sp>
            <p:nvSpPr>
              <p:cNvPr id="715" name="Google Shape;715;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9" name="Google Shape;719;p7"/>
            <p:cNvGrpSpPr/>
            <p:nvPr/>
          </p:nvGrpSpPr>
          <p:grpSpPr>
            <a:xfrm>
              <a:off x="8763367" y="2641902"/>
              <a:ext cx="230809" cy="243156"/>
              <a:chOff x="3770248" y="2527300"/>
              <a:chExt cx="180404" cy="190055"/>
            </a:xfrm>
          </p:grpSpPr>
          <p:sp>
            <p:nvSpPr>
              <p:cNvPr id="720" name="Google Shape;720;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4" name="Google Shape;724;p7"/>
            <p:cNvGrpSpPr/>
            <p:nvPr/>
          </p:nvGrpSpPr>
          <p:grpSpPr>
            <a:xfrm rot="5400000">
              <a:off x="8655427" y="4253521"/>
              <a:ext cx="201871" cy="231166"/>
              <a:chOff x="3462796" y="2555878"/>
              <a:chExt cx="157798" cy="180711"/>
            </a:xfrm>
          </p:grpSpPr>
          <p:sp>
            <p:nvSpPr>
              <p:cNvPr id="725" name="Google Shape;72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1" name="Google Shape;731;p7"/>
            <p:cNvGrpSpPr/>
            <p:nvPr/>
          </p:nvGrpSpPr>
          <p:grpSpPr>
            <a:xfrm rot="-2700000">
              <a:off x="7375305" y="1863439"/>
              <a:ext cx="169840" cy="178926"/>
              <a:chOff x="3770248" y="2527300"/>
              <a:chExt cx="180404" cy="190055"/>
            </a:xfrm>
          </p:grpSpPr>
          <p:sp>
            <p:nvSpPr>
              <p:cNvPr id="732" name="Google Shape;73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6" name="Google Shape;736;p7"/>
            <p:cNvGrpSpPr/>
            <p:nvPr/>
          </p:nvGrpSpPr>
          <p:grpSpPr>
            <a:xfrm>
              <a:off x="6800134" y="23"/>
              <a:ext cx="985363" cy="1665685"/>
              <a:chOff x="2484475" y="1329455"/>
              <a:chExt cx="1046700" cy="1769370"/>
            </a:xfrm>
          </p:grpSpPr>
          <p:sp>
            <p:nvSpPr>
              <p:cNvPr id="737" name="Google Shape;737;p7"/>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7"/>
              <p:cNvGrpSpPr/>
              <p:nvPr/>
            </p:nvGrpSpPr>
            <p:grpSpPr>
              <a:xfrm>
                <a:off x="2769703" y="1329455"/>
                <a:ext cx="510180" cy="1483501"/>
                <a:chOff x="1818382" y="2433081"/>
                <a:chExt cx="466728" cy="1357150"/>
              </a:xfrm>
            </p:grpSpPr>
            <p:grpSp>
              <p:nvGrpSpPr>
                <p:cNvPr id="740" name="Google Shape;740;p7"/>
                <p:cNvGrpSpPr/>
                <p:nvPr/>
              </p:nvGrpSpPr>
              <p:grpSpPr>
                <a:xfrm>
                  <a:off x="1818382" y="2971595"/>
                  <a:ext cx="466728" cy="818636"/>
                  <a:chOff x="1818382" y="2942618"/>
                  <a:chExt cx="466728" cy="818636"/>
                </a:xfrm>
              </p:grpSpPr>
              <p:sp>
                <p:nvSpPr>
                  <p:cNvPr id="741" name="Google Shape;741;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746" name="Google Shape;746;p7"/>
            <p:cNvGrpSpPr/>
            <p:nvPr/>
          </p:nvGrpSpPr>
          <p:grpSpPr>
            <a:xfrm>
              <a:off x="8330194" y="-10"/>
              <a:ext cx="852241" cy="2641273"/>
              <a:chOff x="3961868" y="-891976"/>
              <a:chExt cx="905291" cy="2805686"/>
            </a:xfrm>
          </p:grpSpPr>
          <p:grpSp>
            <p:nvGrpSpPr>
              <p:cNvPr id="747" name="Google Shape;747;p7"/>
              <p:cNvGrpSpPr/>
              <p:nvPr/>
            </p:nvGrpSpPr>
            <p:grpSpPr>
              <a:xfrm>
                <a:off x="3961868" y="1008419"/>
                <a:ext cx="905291" cy="905291"/>
                <a:chOff x="764100" y="3623300"/>
                <a:chExt cx="1046700" cy="1046700"/>
              </a:xfrm>
            </p:grpSpPr>
            <p:sp>
              <p:nvSpPr>
                <p:cNvPr id="748" name="Google Shape;748;p7"/>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7"/>
              <p:cNvGrpSpPr/>
              <p:nvPr/>
            </p:nvGrpSpPr>
            <p:grpSpPr>
              <a:xfrm>
                <a:off x="4155315" y="-891976"/>
                <a:ext cx="522826" cy="2613070"/>
                <a:chOff x="2447534" y="1219291"/>
                <a:chExt cx="478297" cy="2390513"/>
              </a:xfrm>
            </p:grpSpPr>
            <p:grpSp>
              <p:nvGrpSpPr>
                <p:cNvPr id="751" name="Google Shape;751;p7"/>
                <p:cNvGrpSpPr/>
                <p:nvPr/>
              </p:nvGrpSpPr>
              <p:grpSpPr>
                <a:xfrm>
                  <a:off x="2447534" y="1219291"/>
                  <a:ext cx="478297" cy="2390513"/>
                  <a:chOff x="2447534" y="1219291"/>
                  <a:chExt cx="478297" cy="2390513"/>
                </a:xfrm>
              </p:grpSpPr>
              <p:grpSp>
                <p:nvGrpSpPr>
                  <p:cNvPr id="752" name="Google Shape;752;p7"/>
                  <p:cNvGrpSpPr/>
                  <p:nvPr/>
                </p:nvGrpSpPr>
                <p:grpSpPr>
                  <a:xfrm>
                    <a:off x="2447534" y="2971595"/>
                    <a:ext cx="478297" cy="638209"/>
                    <a:chOff x="2447534" y="3081786"/>
                    <a:chExt cx="478297" cy="638209"/>
                  </a:xfrm>
                </p:grpSpPr>
                <p:sp>
                  <p:nvSpPr>
                    <p:cNvPr id="753" name="Google Shape;753;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6" name="Google Shape;756;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758" name="Google Shape;758;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759" name="Google Shape;759;p7"/>
            <p:cNvGrpSpPr/>
            <p:nvPr/>
          </p:nvGrpSpPr>
          <p:grpSpPr>
            <a:xfrm>
              <a:off x="7811773" y="-2"/>
              <a:ext cx="492189" cy="1837864"/>
              <a:chOff x="5194218" y="-536312"/>
              <a:chExt cx="522827" cy="1952267"/>
            </a:xfrm>
          </p:grpSpPr>
          <p:grpSp>
            <p:nvGrpSpPr>
              <p:cNvPr id="760" name="Google Shape;760;p7"/>
              <p:cNvGrpSpPr/>
              <p:nvPr/>
            </p:nvGrpSpPr>
            <p:grpSpPr>
              <a:xfrm>
                <a:off x="5194218" y="893129"/>
                <a:ext cx="522827" cy="522827"/>
                <a:chOff x="764100" y="3623300"/>
                <a:chExt cx="1046700" cy="1046700"/>
              </a:xfrm>
            </p:grpSpPr>
            <p:sp>
              <p:nvSpPr>
                <p:cNvPr id="761" name="Google Shape;761;p7"/>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7"/>
              <p:cNvGrpSpPr/>
              <p:nvPr/>
            </p:nvGrpSpPr>
            <p:grpSpPr>
              <a:xfrm>
                <a:off x="5371921" y="-536312"/>
                <a:ext cx="182209" cy="1814066"/>
                <a:chOff x="3305183" y="1663032"/>
                <a:chExt cx="166690" cy="1659561"/>
              </a:xfrm>
            </p:grpSpPr>
            <p:grpSp>
              <p:nvGrpSpPr>
                <p:cNvPr id="764" name="Google Shape;764;p7"/>
                <p:cNvGrpSpPr/>
                <p:nvPr/>
              </p:nvGrpSpPr>
              <p:grpSpPr>
                <a:xfrm>
                  <a:off x="3305183" y="1663032"/>
                  <a:ext cx="166690" cy="1659561"/>
                  <a:chOff x="3305183" y="1663032"/>
                  <a:chExt cx="166690" cy="1659561"/>
                </a:xfrm>
              </p:grpSpPr>
              <p:grpSp>
                <p:nvGrpSpPr>
                  <p:cNvPr id="765" name="Google Shape;765;p7"/>
                  <p:cNvGrpSpPr/>
                  <p:nvPr/>
                </p:nvGrpSpPr>
                <p:grpSpPr>
                  <a:xfrm>
                    <a:off x="3305183" y="2971595"/>
                    <a:ext cx="166690" cy="350998"/>
                    <a:chOff x="3305183" y="3146560"/>
                    <a:chExt cx="166690" cy="350998"/>
                  </a:xfrm>
                </p:grpSpPr>
                <p:sp>
                  <p:nvSpPr>
                    <p:cNvPr id="766" name="Google Shape;766;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9" name="Google Shape;769;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771" name="Google Shape;771;p7"/>
            <p:cNvGrpSpPr/>
            <p:nvPr/>
          </p:nvGrpSpPr>
          <p:grpSpPr>
            <a:xfrm>
              <a:off x="8018879" y="-29"/>
              <a:ext cx="810166" cy="4470272"/>
              <a:chOff x="7824797" y="-1724181"/>
              <a:chExt cx="860597" cy="4748536"/>
            </a:xfrm>
          </p:grpSpPr>
          <p:grpSp>
            <p:nvGrpSpPr>
              <p:cNvPr id="772" name="Google Shape;772;p7"/>
              <p:cNvGrpSpPr/>
              <p:nvPr/>
            </p:nvGrpSpPr>
            <p:grpSpPr>
              <a:xfrm>
                <a:off x="7824797" y="1891931"/>
                <a:ext cx="860597" cy="1132425"/>
                <a:chOff x="764100" y="3623300"/>
                <a:chExt cx="1046700" cy="1046700"/>
              </a:xfrm>
            </p:grpSpPr>
            <p:sp>
              <p:nvSpPr>
                <p:cNvPr id="773" name="Google Shape;773;p7"/>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7"/>
              <p:cNvGrpSpPr/>
              <p:nvPr/>
            </p:nvGrpSpPr>
            <p:grpSpPr>
              <a:xfrm>
                <a:off x="8100547" y="-1724181"/>
                <a:ext cx="300376" cy="4529867"/>
                <a:chOff x="3792712" y="-322375"/>
                <a:chExt cx="274793" cy="4144055"/>
              </a:xfrm>
            </p:grpSpPr>
            <p:grpSp>
              <p:nvGrpSpPr>
                <p:cNvPr id="776" name="Google Shape;776;p7"/>
                <p:cNvGrpSpPr/>
                <p:nvPr/>
              </p:nvGrpSpPr>
              <p:grpSpPr>
                <a:xfrm>
                  <a:off x="3792712" y="-322375"/>
                  <a:ext cx="274793" cy="4144055"/>
                  <a:chOff x="3792712" y="-322375"/>
                  <a:chExt cx="274793" cy="4144055"/>
                </a:xfrm>
              </p:grpSpPr>
              <p:grpSp>
                <p:nvGrpSpPr>
                  <p:cNvPr id="777" name="Google Shape;777;p7"/>
                  <p:cNvGrpSpPr/>
                  <p:nvPr/>
                </p:nvGrpSpPr>
                <p:grpSpPr>
                  <a:xfrm>
                    <a:off x="3792712" y="2971595"/>
                    <a:ext cx="274793" cy="850085"/>
                    <a:chOff x="3792712" y="2879468"/>
                    <a:chExt cx="274793" cy="850085"/>
                  </a:xfrm>
                </p:grpSpPr>
                <p:sp>
                  <p:nvSpPr>
                    <p:cNvPr id="778" name="Google Shape;778;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1" name="Google Shape;781;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783" name="Google Shape;783;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784" name="Google Shape;784;p7"/>
            <p:cNvGrpSpPr/>
            <p:nvPr/>
          </p:nvGrpSpPr>
          <p:grpSpPr>
            <a:xfrm>
              <a:off x="7184797" y="-17"/>
              <a:ext cx="985363" cy="3905971"/>
              <a:chOff x="1192601" y="-1724180"/>
              <a:chExt cx="1046700" cy="4149108"/>
            </a:xfrm>
          </p:grpSpPr>
          <p:grpSp>
            <p:nvGrpSpPr>
              <p:cNvPr id="785" name="Google Shape;785;p7"/>
              <p:cNvGrpSpPr/>
              <p:nvPr/>
            </p:nvGrpSpPr>
            <p:grpSpPr>
              <a:xfrm>
                <a:off x="1192601" y="1378228"/>
                <a:ext cx="1046700" cy="1046700"/>
                <a:chOff x="764100" y="3623300"/>
                <a:chExt cx="1046700" cy="1046700"/>
              </a:xfrm>
            </p:grpSpPr>
            <p:sp>
              <p:nvSpPr>
                <p:cNvPr id="786" name="Google Shape;786;p7"/>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7"/>
              <p:cNvGrpSpPr/>
              <p:nvPr/>
            </p:nvGrpSpPr>
            <p:grpSpPr>
              <a:xfrm>
                <a:off x="1417979" y="-1724180"/>
                <a:ext cx="580390" cy="3855366"/>
                <a:chOff x="522260" y="372820"/>
                <a:chExt cx="530958" cy="3527002"/>
              </a:xfrm>
            </p:grpSpPr>
            <p:grpSp>
              <p:nvGrpSpPr>
                <p:cNvPr id="789" name="Google Shape;789;p7"/>
                <p:cNvGrpSpPr/>
                <p:nvPr/>
              </p:nvGrpSpPr>
              <p:grpSpPr>
                <a:xfrm>
                  <a:off x="522260" y="372820"/>
                  <a:ext cx="530958" cy="3527002"/>
                  <a:chOff x="522260" y="372820"/>
                  <a:chExt cx="530958" cy="3527002"/>
                </a:xfrm>
              </p:grpSpPr>
              <p:grpSp>
                <p:nvGrpSpPr>
                  <p:cNvPr id="790" name="Google Shape;790;p7"/>
                  <p:cNvGrpSpPr/>
                  <p:nvPr/>
                </p:nvGrpSpPr>
                <p:grpSpPr>
                  <a:xfrm>
                    <a:off x="522260" y="2971595"/>
                    <a:ext cx="530958" cy="928227"/>
                    <a:chOff x="522260" y="2971595"/>
                    <a:chExt cx="530958" cy="928227"/>
                  </a:xfrm>
                </p:grpSpPr>
                <p:sp>
                  <p:nvSpPr>
                    <p:cNvPr id="791" name="Google Shape;791;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5" name="Google Shape;795;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797" name="Google Shape;797;p7"/>
            <p:cNvGrpSpPr/>
            <p:nvPr/>
          </p:nvGrpSpPr>
          <p:grpSpPr>
            <a:xfrm>
              <a:off x="7192739" y="3730341"/>
              <a:ext cx="148551" cy="170121"/>
              <a:chOff x="3462796" y="2555878"/>
              <a:chExt cx="157798" cy="180711"/>
            </a:xfrm>
          </p:grpSpPr>
          <p:sp>
            <p:nvSpPr>
              <p:cNvPr id="798" name="Google Shape;798;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04" name="Google Shape;804;p7"/>
          <p:cNvGrpSpPr/>
          <p:nvPr/>
        </p:nvGrpSpPr>
        <p:grpSpPr>
          <a:xfrm>
            <a:off x="278809" y="823842"/>
            <a:ext cx="288376" cy="330267"/>
            <a:chOff x="3462796" y="2555878"/>
            <a:chExt cx="157798" cy="180711"/>
          </a:xfrm>
        </p:grpSpPr>
        <p:sp>
          <p:nvSpPr>
            <p:cNvPr id="805" name="Google Shape;80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
        <p:nvSpPr>
          <p:cNvPr id="1098" name="Google Shape;1098;p1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99" name="Google Shape;1099;p10"/>
          <p:cNvGrpSpPr/>
          <p:nvPr/>
        </p:nvGrpSpPr>
        <p:grpSpPr>
          <a:xfrm>
            <a:off x="6800134" y="-29"/>
            <a:ext cx="2382301" cy="4610466"/>
            <a:chOff x="6800134" y="-29"/>
            <a:chExt cx="2382301" cy="4610466"/>
          </a:xfrm>
        </p:grpSpPr>
        <p:grpSp>
          <p:nvGrpSpPr>
            <p:cNvPr id="1100" name="Google Shape;1100;p10"/>
            <p:cNvGrpSpPr/>
            <p:nvPr/>
          </p:nvGrpSpPr>
          <p:grpSpPr>
            <a:xfrm>
              <a:off x="7737776" y="-17"/>
              <a:ext cx="448629" cy="4610455"/>
              <a:chOff x="6798998" y="-1296139"/>
              <a:chExt cx="476555" cy="4897445"/>
            </a:xfrm>
          </p:grpSpPr>
          <p:sp>
            <p:nvSpPr>
              <p:cNvPr id="1101" name="Google Shape;1101;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10"/>
            <p:cNvGrpSpPr/>
            <p:nvPr/>
          </p:nvGrpSpPr>
          <p:grpSpPr>
            <a:xfrm>
              <a:off x="8636876" y="46"/>
              <a:ext cx="382387" cy="1450044"/>
              <a:chOff x="5578966" y="2422197"/>
              <a:chExt cx="406190" cy="1540306"/>
            </a:xfrm>
          </p:grpSpPr>
          <p:sp>
            <p:nvSpPr>
              <p:cNvPr id="1104" name="Google Shape;1104;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0"/>
            <p:cNvGrpSpPr/>
            <p:nvPr/>
          </p:nvGrpSpPr>
          <p:grpSpPr>
            <a:xfrm>
              <a:off x="8035385" y="23"/>
              <a:ext cx="439174" cy="2683136"/>
              <a:chOff x="6176324" y="940075"/>
              <a:chExt cx="466512" cy="2850155"/>
            </a:xfrm>
          </p:grpSpPr>
          <p:sp>
            <p:nvSpPr>
              <p:cNvPr id="1107" name="Google Shape;110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10"/>
            <p:cNvGrpSpPr/>
            <p:nvPr/>
          </p:nvGrpSpPr>
          <p:grpSpPr>
            <a:xfrm>
              <a:off x="6999976" y="11"/>
              <a:ext cx="271476" cy="3307837"/>
              <a:chOff x="7883572" y="308161"/>
              <a:chExt cx="288375" cy="3513742"/>
            </a:xfrm>
          </p:grpSpPr>
          <p:sp>
            <p:nvSpPr>
              <p:cNvPr id="1110" name="Google Shape;1110;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1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0"/>
            <p:cNvGrpSpPr/>
            <p:nvPr/>
          </p:nvGrpSpPr>
          <p:grpSpPr>
            <a:xfrm>
              <a:off x="6827964" y="636458"/>
              <a:ext cx="230791" cy="243118"/>
              <a:chOff x="3770248" y="2527300"/>
              <a:chExt cx="180404" cy="190055"/>
            </a:xfrm>
          </p:grpSpPr>
          <p:sp>
            <p:nvSpPr>
              <p:cNvPr id="1113" name="Google Shape;111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10"/>
            <p:cNvGrpSpPr/>
            <p:nvPr/>
          </p:nvGrpSpPr>
          <p:grpSpPr>
            <a:xfrm>
              <a:off x="8763367" y="2641902"/>
              <a:ext cx="230809" cy="243156"/>
              <a:chOff x="3770248" y="2527300"/>
              <a:chExt cx="180404" cy="190055"/>
            </a:xfrm>
          </p:grpSpPr>
          <p:sp>
            <p:nvSpPr>
              <p:cNvPr id="1118" name="Google Shape;111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2" name="Google Shape;1122;p10"/>
            <p:cNvGrpSpPr/>
            <p:nvPr/>
          </p:nvGrpSpPr>
          <p:grpSpPr>
            <a:xfrm rot="5400000">
              <a:off x="8655427" y="4253521"/>
              <a:ext cx="201871" cy="231166"/>
              <a:chOff x="3462796" y="2555878"/>
              <a:chExt cx="157798" cy="180711"/>
            </a:xfrm>
          </p:grpSpPr>
          <p:sp>
            <p:nvSpPr>
              <p:cNvPr id="1123" name="Google Shape;1123;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9" name="Google Shape;1129;p10"/>
            <p:cNvGrpSpPr/>
            <p:nvPr/>
          </p:nvGrpSpPr>
          <p:grpSpPr>
            <a:xfrm rot="-2700000">
              <a:off x="7375305" y="1863439"/>
              <a:ext cx="169840" cy="178926"/>
              <a:chOff x="3770248" y="2527300"/>
              <a:chExt cx="180404" cy="190055"/>
            </a:xfrm>
          </p:grpSpPr>
          <p:sp>
            <p:nvSpPr>
              <p:cNvPr id="1130" name="Google Shape;1130;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10"/>
            <p:cNvGrpSpPr/>
            <p:nvPr/>
          </p:nvGrpSpPr>
          <p:grpSpPr>
            <a:xfrm>
              <a:off x="6800134" y="23"/>
              <a:ext cx="985363" cy="1665685"/>
              <a:chOff x="2484475" y="1329455"/>
              <a:chExt cx="1046700" cy="1769370"/>
            </a:xfrm>
          </p:grpSpPr>
          <p:sp>
            <p:nvSpPr>
              <p:cNvPr id="1135" name="Google Shape;1135;p10"/>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10"/>
              <p:cNvGrpSpPr/>
              <p:nvPr/>
            </p:nvGrpSpPr>
            <p:grpSpPr>
              <a:xfrm>
                <a:off x="2769703" y="1329455"/>
                <a:ext cx="510180" cy="1483501"/>
                <a:chOff x="1818382" y="2433081"/>
                <a:chExt cx="466728" cy="1357150"/>
              </a:xfrm>
            </p:grpSpPr>
            <p:grpSp>
              <p:nvGrpSpPr>
                <p:cNvPr id="1138" name="Google Shape;1138;p10"/>
                <p:cNvGrpSpPr/>
                <p:nvPr/>
              </p:nvGrpSpPr>
              <p:grpSpPr>
                <a:xfrm>
                  <a:off x="1818382" y="2971595"/>
                  <a:ext cx="466728" cy="818636"/>
                  <a:chOff x="1818382" y="2942618"/>
                  <a:chExt cx="466728" cy="818636"/>
                </a:xfrm>
              </p:grpSpPr>
              <p:sp>
                <p:nvSpPr>
                  <p:cNvPr id="1139" name="Google Shape;1139;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2" name="Google Shape;1142;p1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1144" name="Google Shape;1144;p10"/>
            <p:cNvGrpSpPr/>
            <p:nvPr/>
          </p:nvGrpSpPr>
          <p:grpSpPr>
            <a:xfrm>
              <a:off x="8330194" y="-10"/>
              <a:ext cx="852241" cy="2641273"/>
              <a:chOff x="3961868" y="-891976"/>
              <a:chExt cx="905291" cy="2805686"/>
            </a:xfrm>
          </p:grpSpPr>
          <p:grpSp>
            <p:nvGrpSpPr>
              <p:cNvPr id="1145" name="Google Shape;1145;p10"/>
              <p:cNvGrpSpPr/>
              <p:nvPr/>
            </p:nvGrpSpPr>
            <p:grpSpPr>
              <a:xfrm>
                <a:off x="3961868" y="1008419"/>
                <a:ext cx="905291" cy="905291"/>
                <a:chOff x="764100" y="3623300"/>
                <a:chExt cx="1046700" cy="1046700"/>
              </a:xfrm>
            </p:grpSpPr>
            <p:sp>
              <p:nvSpPr>
                <p:cNvPr id="1146" name="Google Shape;1146;p10"/>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10"/>
              <p:cNvGrpSpPr/>
              <p:nvPr/>
            </p:nvGrpSpPr>
            <p:grpSpPr>
              <a:xfrm>
                <a:off x="4155315" y="-891976"/>
                <a:ext cx="522826" cy="2613070"/>
                <a:chOff x="2447534" y="1219291"/>
                <a:chExt cx="478297" cy="2390513"/>
              </a:xfrm>
            </p:grpSpPr>
            <p:grpSp>
              <p:nvGrpSpPr>
                <p:cNvPr id="1149" name="Google Shape;1149;p10"/>
                <p:cNvGrpSpPr/>
                <p:nvPr/>
              </p:nvGrpSpPr>
              <p:grpSpPr>
                <a:xfrm>
                  <a:off x="2447534" y="1219291"/>
                  <a:ext cx="478297" cy="2390513"/>
                  <a:chOff x="2447534" y="1219291"/>
                  <a:chExt cx="478297" cy="2390513"/>
                </a:xfrm>
              </p:grpSpPr>
              <p:grpSp>
                <p:nvGrpSpPr>
                  <p:cNvPr id="1150" name="Google Shape;1150;p10"/>
                  <p:cNvGrpSpPr/>
                  <p:nvPr/>
                </p:nvGrpSpPr>
                <p:grpSpPr>
                  <a:xfrm>
                    <a:off x="2447534" y="2971595"/>
                    <a:ext cx="478297" cy="638209"/>
                    <a:chOff x="2447534" y="3081786"/>
                    <a:chExt cx="478297" cy="638209"/>
                  </a:xfrm>
                </p:grpSpPr>
                <p:sp>
                  <p:nvSpPr>
                    <p:cNvPr id="1151" name="Google Shape;1151;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4" name="Google Shape;1154;p1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1156" name="Google Shape;1156;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1157" name="Google Shape;1157;p10"/>
            <p:cNvGrpSpPr/>
            <p:nvPr/>
          </p:nvGrpSpPr>
          <p:grpSpPr>
            <a:xfrm>
              <a:off x="7811773" y="-2"/>
              <a:ext cx="492189" cy="1837864"/>
              <a:chOff x="5194218" y="-536312"/>
              <a:chExt cx="522827" cy="1952267"/>
            </a:xfrm>
          </p:grpSpPr>
          <p:grpSp>
            <p:nvGrpSpPr>
              <p:cNvPr id="1158" name="Google Shape;1158;p10"/>
              <p:cNvGrpSpPr/>
              <p:nvPr/>
            </p:nvGrpSpPr>
            <p:grpSpPr>
              <a:xfrm>
                <a:off x="5194218" y="893129"/>
                <a:ext cx="522827" cy="522827"/>
                <a:chOff x="764100" y="3623300"/>
                <a:chExt cx="1046700" cy="1046700"/>
              </a:xfrm>
            </p:grpSpPr>
            <p:sp>
              <p:nvSpPr>
                <p:cNvPr id="1159" name="Google Shape;1159;p10"/>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0"/>
              <p:cNvGrpSpPr/>
              <p:nvPr/>
            </p:nvGrpSpPr>
            <p:grpSpPr>
              <a:xfrm>
                <a:off x="5371921" y="-536312"/>
                <a:ext cx="182209" cy="1814066"/>
                <a:chOff x="3305183" y="1663032"/>
                <a:chExt cx="166690" cy="1659561"/>
              </a:xfrm>
            </p:grpSpPr>
            <p:grpSp>
              <p:nvGrpSpPr>
                <p:cNvPr id="1162" name="Google Shape;1162;p10"/>
                <p:cNvGrpSpPr/>
                <p:nvPr/>
              </p:nvGrpSpPr>
              <p:grpSpPr>
                <a:xfrm>
                  <a:off x="3305183" y="1663032"/>
                  <a:ext cx="166690" cy="1659561"/>
                  <a:chOff x="3305183" y="1663032"/>
                  <a:chExt cx="166690" cy="1659561"/>
                </a:xfrm>
              </p:grpSpPr>
              <p:grpSp>
                <p:nvGrpSpPr>
                  <p:cNvPr id="1163" name="Google Shape;1163;p10"/>
                  <p:cNvGrpSpPr/>
                  <p:nvPr/>
                </p:nvGrpSpPr>
                <p:grpSpPr>
                  <a:xfrm>
                    <a:off x="3305183" y="2971595"/>
                    <a:ext cx="166690" cy="350998"/>
                    <a:chOff x="3305183" y="3146560"/>
                    <a:chExt cx="166690" cy="350998"/>
                  </a:xfrm>
                </p:grpSpPr>
                <p:sp>
                  <p:nvSpPr>
                    <p:cNvPr id="1164" name="Google Shape;1164;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7" name="Google Shape;1167;p1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169" name="Google Shape;1169;p10"/>
            <p:cNvGrpSpPr/>
            <p:nvPr/>
          </p:nvGrpSpPr>
          <p:grpSpPr>
            <a:xfrm>
              <a:off x="8018879" y="-29"/>
              <a:ext cx="810166" cy="4470272"/>
              <a:chOff x="7824797" y="-1724181"/>
              <a:chExt cx="860597" cy="4748536"/>
            </a:xfrm>
          </p:grpSpPr>
          <p:grpSp>
            <p:nvGrpSpPr>
              <p:cNvPr id="1170" name="Google Shape;1170;p10"/>
              <p:cNvGrpSpPr/>
              <p:nvPr/>
            </p:nvGrpSpPr>
            <p:grpSpPr>
              <a:xfrm>
                <a:off x="7824797" y="1891931"/>
                <a:ext cx="860597" cy="1132425"/>
                <a:chOff x="764100" y="3623300"/>
                <a:chExt cx="1046700" cy="1046700"/>
              </a:xfrm>
            </p:grpSpPr>
            <p:sp>
              <p:nvSpPr>
                <p:cNvPr id="1171" name="Google Shape;1171;p10"/>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10"/>
              <p:cNvGrpSpPr/>
              <p:nvPr/>
            </p:nvGrpSpPr>
            <p:grpSpPr>
              <a:xfrm>
                <a:off x="8100547" y="-1724181"/>
                <a:ext cx="300376" cy="4529867"/>
                <a:chOff x="3792712" y="-322375"/>
                <a:chExt cx="274793" cy="4144055"/>
              </a:xfrm>
            </p:grpSpPr>
            <p:grpSp>
              <p:nvGrpSpPr>
                <p:cNvPr id="1174" name="Google Shape;1174;p10"/>
                <p:cNvGrpSpPr/>
                <p:nvPr/>
              </p:nvGrpSpPr>
              <p:grpSpPr>
                <a:xfrm>
                  <a:off x="3792712" y="-322375"/>
                  <a:ext cx="274793" cy="4144055"/>
                  <a:chOff x="3792712" y="-322375"/>
                  <a:chExt cx="274793" cy="4144055"/>
                </a:xfrm>
              </p:grpSpPr>
              <p:grpSp>
                <p:nvGrpSpPr>
                  <p:cNvPr id="1175" name="Google Shape;1175;p10"/>
                  <p:cNvGrpSpPr/>
                  <p:nvPr/>
                </p:nvGrpSpPr>
                <p:grpSpPr>
                  <a:xfrm>
                    <a:off x="3792712" y="2971595"/>
                    <a:ext cx="274793" cy="850085"/>
                    <a:chOff x="3792712" y="2879468"/>
                    <a:chExt cx="274793" cy="850085"/>
                  </a:xfrm>
                </p:grpSpPr>
                <p:sp>
                  <p:nvSpPr>
                    <p:cNvPr id="1176" name="Google Shape;1176;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9" name="Google Shape;1179;p1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181" name="Google Shape;1181;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182" name="Google Shape;1182;p10"/>
            <p:cNvGrpSpPr/>
            <p:nvPr/>
          </p:nvGrpSpPr>
          <p:grpSpPr>
            <a:xfrm>
              <a:off x="7184797" y="-17"/>
              <a:ext cx="985363" cy="3905971"/>
              <a:chOff x="1192601" y="-1724180"/>
              <a:chExt cx="1046700" cy="4149108"/>
            </a:xfrm>
          </p:grpSpPr>
          <p:grpSp>
            <p:nvGrpSpPr>
              <p:cNvPr id="1183" name="Google Shape;1183;p10"/>
              <p:cNvGrpSpPr/>
              <p:nvPr/>
            </p:nvGrpSpPr>
            <p:grpSpPr>
              <a:xfrm>
                <a:off x="1192601" y="1378228"/>
                <a:ext cx="1046700" cy="1046700"/>
                <a:chOff x="764100" y="3623300"/>
                <a:chExt cx="1046700" cy="1046700"/>
              </a:xfrm>
            </p:grpSpPr>
            <p:sp>
              <p:nvSpPr>
                <p:cNvPr id="1184" name="Google Shape;1184;p10"/>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0"/>
              <p:cNvGrpSpPr/>
              <p:nvPr/>
            </p:nvGrpSpPr>
            <p:grpSpPr>
              <a:xfrm>
                <a:off x="1417979" y="-1724180"/>
                <a:ext cx="580390" cy="3855366"/>
                <a:chOff x="522260" y="372820"/>
                <a:chExt cx="530958" cy="3527002"/>
              </a:xfrm>
            </p:grpSpPr>
            <p:grpSp>
              <p:nvGrpSpPr>
                <p:cNvPr id="1187" name="Google Shape;1187;p10"/>
                <p:cNvGrpSpPr/>
                <p:nvPr/>
              </p:nvGrpSpPr>
              <p:grpSpPr>
                <a:xfrm>
                  <a:off x="522260" y="372820"/>
                  <a:ext cx="530958" cy="3527002"/>
                  <a:chOff x="522260" y="372820"/>
                  <a:chExt cx="530958" cy="3527002"/>
                </a:xfrm>
              </p:grpSpPr>
              <p:grpSp>
                <p:nvGrpSpPr>
                  <p:cNvPr id="1188" name="Google Shape;1188;p10"/>
                  <p:cNvGrpSpPr/>
                  <p:nvPr/>
                </p:nvGrpSpPr>
                <p:grpSpPr>
                  <a:xfrm>
                    <a:off x="522260" y="2971595"/>
                    <a:ext cx="530958" cy="928227"/>
                    <a:chOff x="522260" y="2971595"/>
                    <a:chExt cx="530958" cy="928227"/>
                  </a:xfrm>
                </p:grpSpPr>
                <p:sp>
                  <p:nvSpPr>
                    <p:cNvPr id="1189" name="Google Shape;1189;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3" name="Google Shape;1193;p1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195" name="Google Shape;1195;p10"/>
            <p:cNvGrpSpPr/>
            <p:nvPr/>
          </p:nvGrpSpPr>
          <p:grpSpPr>
            <a:xfrm>
              <a:off x="7192739" y="3730341"/>
              <a:ext cx="148551" cy="170121"/>
              <a:chOff x="3462796" y="2555878"/>
              <a:chExt cx="157798" cy="180711"/>
            </a:xfrm>
          </p:grpSpPr>
          <p:sp>
            <p:nvSpPr>
              <p:cNvPr id="1196" name="Google Shape;1196;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www.ncvvo.hr/" TargetMode="External"/><Relationship Id="rId3" Type="http://schemas.openxmlformats.org/officeDocument/2006/relationships/hyperlink" Target="http://public.mzos.hr/Default.aspx?sec=2428" TargetMode="External"/><Relationship Id="rId7" Type="http://schemas.openxmlformats.org/officeDocument/2006/relationships/hyperlink" Target="http://www.mobilnost.hr/index_en.ph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azvo.hr/en" TargetMode="External"/><Relationship Id="rId5" Type="http://schemas.openxmlformats.org/officeDocument/2006/relationships/hyperlink" Target="http://www.aso.hr/default.aspx?id=93" TargetMode="External"/><Relationship Id="rId10" Type="http://schemas.openxmlformats.org/officeDocument/2006/relationships/image" Target="../media/image2.png"/><Relationship Id="rId4" Type="http://schemas.openxmlformats.org/officeDocument/2006/relationships/hyperlink" Target="http://www.azoo.hr/index.php?option=com_content&amp;view=article&amp;id=1999&amp;Itemid=343" TargetMode="Externa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eacea.ec.europa.eu/national-policies/eurydice/%23_e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855300" y="3382225"/>
            <a:ext cx="7433400" cy="810300"/>
          </a:xfrm>
          <a:prstGeom prst="rect">
            <a:avLst/>
          </a:prstGeom>
        </p:spPr>
        <p:txBody>
          <a:bodyPr spcFirstLastPara="1" wrap="square" lIns="0" tIns="0" rIns="0" bIns="0" anchor="t" anchorCtr="0">
            <a:noAutofit/>
          </a:bodyPr>
          <a:lstStyle/>
          <a:p>
            <a:r>
              <a:rPr lang="hr-HR" sz="3600" dirty="0">
                <a:solidFill>
                  <a:srgbClr val="336699"/>
                </a:solidFill>
                <a:effectLst/>
                <a:latin typeface="inherit"/>
                <a:ea typeface="Times New Roman" panose="02020603050405020304" pitchFamily="18" charset="0"/>
                <a:cs typeface="Times New Roman" panose="02020603050405020304" pitchFamily="18" charset="0"/>
              </a:rPr>
              <a:t>Organisation </a:t>
            </a:r>
            <a:r>
              <a:rPr lang="hr-HR" sz="3600" dirty="0" err="1">
                <a:solidFill>
                  <a:srgbClr val="336699"/>
                </a:solidFill>
                <a:effectLst/>
                <a:latin typeface="inherit"/>
                <a:ea typeface="Times New Roman" panose="02020603050405020304" pitchFamily="18" charset="0"/>
                <a:cs typeface="Times New Roman" panose="02020603050405020304" pitchFamily="18" charset="0"/>
              </a:rPr>
              <a:t>of</a:t>
            </a:r>
            <a:r>
              <a:rPr lang="hr-HR" sz="3600" dirty="0">
                <a:solidFill>
                  <a:srgbClr val="336699"/>
                </a:solidFill>
                <a:effectLst/>
                <a:latin typeface="inherit"/>
                <a:ea typeface="Times New Roman" panose="02020603050405020304" pitchFamily="18" charset="0"/>
                <a:cs typeface="Times New Roman" panose="02020603050405020304" pitchFamily="18" charset="0"/>
              </a:rPr>
              <a:t> </a:t>
            </a:r>
            <a:r>
              <a:rPr lang="hr-HR" sz="3600" dirty="0" err="1">
                <a:solidFill>
                  <a:srgbClr val="336699"/>
                </a:solidFill>
                <a:effectLst/>
                <a:latin typeface="inherit"/>
                <a:ea typeface="Times New Roman" panose="02020603050405020304" pitchFamily="18" charset="0"/>
                <a:cs typeface="Times New Roman" panose="02020603050405020304" pitchFamily="18" charset="0"/>
              </a:rPr>
              <a:t>the</a:t>
            </a:r>
            <a:r>
              <a:rPr lang="hr-HR" sz="3600" dirty="0">
                <a:solidFill>
                  <a:srgbClr val="336699"/>
                </a:solidFill>
                <a:effectLst/>
                <a:latin typeface="inherit"/>
                <a:ea typeface="Times New Roman" panose="02020603050405020304" pitchFamily="18" charset="0"/>
                <a:cs typeface="Times New Roman" panose="02020603050405020304" pitchFamily="18" charset="0"/>
              </a:rPr>
              <a:t> </a:t>
            </a:r>
            <a:r>
              <a:rPr lang="hr-HR" sz="3600" dirty="0" err="1">
                <a:solidFill>
                  <a:srgbClr val="336699"/>
                </a:solidFill>
                <a:effectLst/>
                <a:latin typeface="inherit"/>
                <a:ea typeface="Times New Roman" panose="02020603050405020304" pitchFamily="18" charset="0"/>
                <a:cs typeface="Times New Roman" panose="02020603050405020304" pitchFamily="18" charset="0"/>
              </a:rPr>
              <a:t>Education</a:t>
            </a:r>
            <a:r>
              <a:rPr lang="hr-HR" sz="3600" dirty="0">
                <a:solidFill>
                  <a:srgbClr val="336699"/>
                </a:solidFill>
                <a:effectLst/>
                <a:latin typeface="inherit"/>
                <a:ea typeface="Times New Roman" panose="02020603050405020304" pitchFamily="18" charset="0"/>
                <a:cs typeface="Times New Roman" panose="02020603050405020304" pitchFamily="18" charset="0"/>
              </a:rPr>
              <a:t> System </a:t>
            </a:r>
            <a:r>
              <a:rPr lang="hr-HR" sz="3600" dirty="0" err="1">
                <a:solidFill>
                  <a:srgbClr val="336699"/>
                </a:solidFill>
                <a:effectLst/>
                <a:latin typeface="inherit"/>
                <a:ea typeface="Times New Roman" panose="02020603050405020304" pitchFamily="18" charset="0"/>
                <a:cs typeface="Times New Roman" panose="02020603050405020304" pitchFamily="18" charset="0"/>
              </a:rPr>
              <a:t>and</a:t>
            </a:r>
            <a:r>
              <a:rPr lang="hr-HR" sz="3600" dirty="0">
                <a:solidFill>
                  <a:srgbClr val="336699"/>
                </a:solidFill>
                <a:effectLst/>
                <a:latin typeface="inherit"/>
                <a:ea typeface="Times New Roman" panose="02020603050405020304" pitchFamily="18" charset="0"/>
                <a:cs typeface="Times New Roman" panose="02020603050405020304" pitchFamily="18" charset="0"/>
              </a:rPr>
              <a:t> </a:t>
            </a:r>
            <a:r>
              <a:rPr lang="hr-HR" sz="3600" dirty="0" err="1">
                <a:solidFill>
                  <a:srgbClr val="336699"/>
                </a:solidFill>
                <a:effectLst/>
                <a:latin typeface="inherit"/>
                <a:ea typeface="Times New Roman" panose="02020603050405020304" pitchFamily="18" charset="0"/>
                <a:cs typeface="Times New Roman" panose="02020603050405020304" pitchFamily="18" charset="0"/>
              </a:rPr>
              <a:t>of</a:t>
            </a:r>
            <a:r>
              <a:rPr lang="hr-HR" sz="3600" dirty="0">
                <a:solidFill>
                  <a:srgbClr val="336699"/>
                </a:solidFill>
                <a:effectLst/>
                <a:latin typeface="inherit"/>
                <a:ea typeface="Times New Roman" panose="02020603050405020304" pitchFamily="18" charset="0"/>
                <a:cs typeface="Times New Roman" panose="02020603050405020304" pitchFamily="18" charset="0"/>
              </a:rPr>
              <a:t> </a:t>
            </a:r>
            <a:r>
              <a:rPr lang="hr-HR" sz="3600" dirty="0" err="1">
                <a:solidFill>
                  <a:srgbClr val="336699"/>
                </a:solidFill>
                <a:effectLst/>
                <a:latin typeface="inherit"/>
                <a:ea typeface="Times New Roman" panose="02020603050405020304" pitchFamily="18" charset="0"/>
                <a:cs typeface="Times New Roman" panose="02020603050405020304" pitchFamily="18" charset="0"/>
              </a:rPr>
              <a:t>its</a:t>
            </a:r>
            <a:r>
              <a:rPr lang="hr-HR" sz="3600" dirty="0">
                <a:solidFill>
                  <a:srgbClr val="336699"/>
                </a:solidFill>
                <a:effectLst/>
                <a:latin typeface="inherit"/>
                <a:ea typeface="Times New Roman" panose="02020603050405020304" pitchFamily="18" charset="0"/>
                <a:cs typeface="Times New Roman" panose="02020603050405020304" pitchFamily="18" charset="0"/>
              </a:rPr>
              <a:t> </a:t>
            </a:r>
            <a:r>
              <a:rPr lang="hr-HR" sz="3600" dirty="0" err="1">
                <a:solidFill>
                  <a:srgbClr val="336699"/>
                </a:solidFill>
                <a:effectLst/>
                <a:latin typeface="inherit"/>
                <a:ea typeface="Times New Roman" panose="02020603050405020304" pitchFamily="18" charset="0"/>
                <a:cs typeface="Times New Roman" panose="02020603050405020304" pitchFamily="18" charset="0"/>
              </a:rPr>
              <a:t>Structure</a:t>
            </a:r>
            <a:br>
              <a:rPr lang="hr-HR"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5" name="Google Shape;1585;p15"/>
          <p:cNvSpPr txBox="1">
            <a:spLocks noGrp="1"/>
          </p:cNvSpPr>
          <p:nvPr>
            <p:ph type="ctrTitle" idx="4294967295"/>
          </p:nvPr>
        </p:nvSpPr>
        <p:spPr>
          <a:xfrm>
            <a:off x="232424" y="290682"/>
            <a:ext cx="4789631"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hr-HR" sz="7200" dirty="0" err="1">
                <a:solidFill>
                  <a:schemeClr val="lt1"/>
                </a:solidFill>
              </a:rPr>
              <a:t>Adult</a:t>
            </a:r>
            <a:r>
              <a:rPr lang="hr-HR" sz="7200" dirty="0">
                <a:solidFill>
                  <a:schemeClr val="lt1"/>
                </a:solidFill>
              </a:rPr>
              <a:t> </a:t>
            </a:r>
            <a:r>
              <a:rPr lang="hr-HR" sz="7200" dirty="0" err="1">
                <a:solidFill>
                  <a:schemeClr val="lt1"/>
                </a:solidFill>
              </a:rPr>
              <a:t>education</a:t>
            </a:r>
            <a:endParaRPr sz="7200" dirty="0">
              <a:solidFill>
                <a:schemeClr val="lt1"/>
              </a:solidFill>
            </a:endParaRPr>
          </a:p>
        </p:txBody>
      </p:sp>
      <p:sp>
        <p:nvSpPr>
          <p:cNvPr id="1586" name="Google Shape;1586;p15"/>
          <p:cNvSpPr txBox="1">
            <a:spLocks noGrp="1"/>
          </p:cNvSpPr>
          <p:nvPr>
            <p:ph type="subTitle" idx="4294967295"/>
          </p:nvPr>
        </p:nvSpPr>
        <p:spPr>
          <a:xfrm>
            <a:off x="442913" y="1450482"/>
            <a:ext cx="5925487" cy="3307256"/>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1600" b="1" dirty="0"/>
              <a:t>Adult education system is also an integral part of the Croatian education system. Adult education practices in Croatia, in many of its integral parts and characteristics, are aligned with those of the developed countries. </a:t>
            </a:r>
            <a:endParaRPr lang="hr-HR" sz="1600" b="1" dirty="0"/>
          </a:p>
          <a:p>
            <a:pPr marL="0" lvl="0" indent="0" algn="l" rtl="0">
              <a:spcBef>
                <a:spcPts val="0"/>
              </a:spcBef>
              <a:spcAft>
                <a:spcPts val="0"/>
              </a:spcAft>
              <a:buNone/>
            </a:pPr>
            <a:r>
              <a:rPr lang="en-US" sz="1600" b="1" dirty="0"/>
              <a:t>Croatia has a network of institutions for adult education throughout its territory, as well as a large number of various institutions which, apart from their regular activities, carry out adult education program. </a:t>
            </a:r>
            <a:endParaRPr lang="hr-HR" sz="1600" b="1" dirty="0"/>
          </a:p>
          <a:p>
            <a:pPr marL="0" lvl="0" indent="0" algn="l" rtl="0">
              <a:spcBef>
                <a:spcPts val="0"/>
              </a:spcBef>
              <a:spcAft>
                <a:spcPts val="0"/>
              </a:spcAft>
              <a:buNone/>
            </a:pPr>
            <a:r>
              <a:rPr lang="en-US" sz="1600" b="1" dirty="0"/>
              <a:t>The range of the programs, especially in non-formal education, is very wide and, as a rule, was created in response to the educational needs of citizens and legal entities.</a:t>
            </a:r>
            <a:endParaRPr sz="1600" b="1" dirty="0"/>
          </a:p>
        </p:txBody>
      </p:sp>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86689036-9C5B-4B2F-89AE-06B6F1FB1C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TekstniOkvir 3">
            <a:extLst>
              <a:ext uri="{FF2B5EF4-FFF2-40B4-BE49-F238E27FC236}">
                <a16:creationId xmlns:a16="http://schemas.microsoft.com/office/drawing/2014/main" id="{EDDF385A-32BC-4B2E-904B-972134A71C6C}"/>
              </a:ext>
            </a:extLst>
          </p:cNvPr>
          <p:cNvSpPr txBox="1"/>
          <p:nvPr/>
        </p:nvSpPr>
        <p:spPr>
          <a:xfrm>
            <a:off x="328612" y="476043"/>
            <a:ext cx="7586663" cy="3773341"/>
          </a:xfrm>
          <a:prstGeom prst="rect">
            <a:avLst/>
          </a:prstGeom>
          <a:noFill/>
        </p:spPr>
        <p:txBody>
          <a:bodyPr wrap="square">
            <a:spAutoFit/>
          </a:bodyPr>
          <a:lstStyle/>
          <a:p>
            <a:pPr>
              <a:lnSpc>
                <a:spcPct val="90000"/>
              </a:lnSpc>
              <a:buClr>
                <a:schemeClr val="lt1"/>
              </a:buClr>
              <a:buSzPts val="4800"/>
            </a:pPr>
            <a:r>
              <a:rPr lang="en-US" sz="4800" b="1" dirty="0">
                <a:solidFill>
                  <a:schemeClr val="lt1"/>
                </a:solidFill>
                <a:latin typeface="Amatic SC"/>
                <a:cs typeface="Amatic SC"/>
                <a:sym typeface="Amatic SC"/>
              </a:rPr>
              <a:t>Art education</a:t>
            </a:r>
          </a:p>
          <a:p>
            <a:pPr algn="l"/>
            <a:r>
              <a:rPr lang="en-US" b="0" i="0" dirty="0">
                <a:solidFill>
                  <a:srgbClr val="5D5D5D"/>
                </a:solidFill>
                <a:effectLst/>
                <a:latin typeface="Verdana" panose="020B0604030504040204" pitchFamily="34" charset="0"/>
              </a:rPr>
              <a:t>Croatia has a well-developed system of art education, which is carried out in accordance with the Art Education Act and Primary and Secondary Education Act. Art schools are the music, dance, visual arts schools and other schools which carry out art education programs. Art education is available to everyone under equal conditions, regardless of race, sex, language, religious, political or other orientation, national or social background, property, birth, social position, disability, sexual preference or age, according to individual capability. The children of citizens of European Union member states are entitled to access art education under the same conditions as Croatian citizens, and enroll into Croatian art education institutions under the same conditions as Croatian citizens. The children of Croatian citizens that received education in one of the EU member states but want to continue their education in Croatia are entitled to art education in Croatia under the same conditions as Croatian citizens who attend art education institutions in Croatia.</a:t>
            </a:r>
          </a:p>
        </p:txBody>
      </p:sp>
    </p:spTree>
    <p:extLst>
      <p:ext uri="{BB962C8B-B14F-4D97-AF65-F5344CB8AC3E}">
        <p14:creationId xmlns:p14="http://schemas.microsoft.com/office/powerpoint/2010/main" val="158008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22"/>
          <p:cNvSpPr txBox="1">
            <a:spLocks noGrp="1"/>
          </p:cNvSpPr>
          <p:nvPr>
            <p:ph type="title" idx="4294967295"/>
          </p:nvPr>
        </p:nvSpPr>
        <p:spPr>
          <a:xfrm>
            <a:off x="2281500" y="150350"/>
            <a:ext cx="3318300" cy="9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Education for pupils with learning difficulties</a:t>
            </a:r>
            <a:endParaRPr dirty="0"/>
          </a:p>
        </p:txBody>
      </p:sp>
      <p:sp>
        <p:nvSpPr>
          <p:cNvPr id="1642" name="Google Shape;1642;p22"/>
          <p:cNvSpPr txBox="1">
            <a:spLocks noGrp="1"/>
          </p:cNvSpPr>
          <p:nvPr>
            <p:ph type="body" idx="4294967295"/>
          </p:nvPr>
        </p:nvSpPr>
        <p:spPr>
          <a:xfrm>
            <a:off x="3103031" y="1471613"/>
            <a:ext cx="4083581" cy="2593181"/>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sz="1800" dirty="0"/>
              <a:t>Education for pupils with learning difficulties is carried out in regular schools with complete or partial integration, depending on the type and degree of the difficulty, following regular, individualized or special programs or, exceptionally, if the pupils need additional health or social care, in special education institutions</a:t>
            </a:r>
            <a:r>
              <a:rPr lang="en-US" sz="2200" dirty="0"/>
              <a:t>.</a:t>
            </a:r>
            <a:endParaRPr sz="2200" dirty="0"/>
          </a:p>
        </p:txBody>
      </p:sp>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644" name="Google Shape;1644;p22"/>
          <p:cNvPicPr preferRelativeResize="0"/>
          <p:nvPr/>
        </p:nvPicPr>
        <p:blipFill rotWithShape="1">
          <a:blip r:embed="rId3">
            <a:alphaModFix/>
          </a:blip>
          <a:srcRect l="5962" t="12189" b="13027"/>
          <a:stretch/>
        </p:blipFill>
        <p:spPr>
          <a:xfrm>
            <a:off x="-398024" y="866250"/>
            <a:ext cx="3411000" cy="3411000"/>
          </a:xfrm>
          <a:prstGeom prst="chord">
            <a:avLst>
              <a:gd name="adj1" fmla="val 13174523"/>
              <a:gd name="adj2" fmla="val 8428124"/>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6"/>
        <p:cNvGrpSpPr/>
        <p:nvPr/>
      </p:nvGrpSpPr>
      <p:grpSpPr>
        <a:xfrm>
          <a:off x="0" y="0"/>
          <a:ext cx="0" cy="0"/>
          <a:chOff x="0" y="0"/>
          <a:chExt cx="0" cy="0"/>
        </a:xfrm>
      </p:grpSpPr>
      <p:sp>
        <p:nvSpPr>
          <p:cNvPr id="1857" name="Google Shape;1857;p35"/>
          <p:cNvSpPr txBox="1">
            <a:spLocks noGrp="1"/>
          </p:cNvSpPr>
          <p:nvPr>
            <p:ph type="ctrTitle" idx="4294967295"/>
          </p:nvPr>
        </p:nvSpPr>
        <p:spPr>
          <a:xfrm>
            <a:off x="855300" y="973863"/>
            <a:ext cx="46944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accent2"/>
                </a:solidFill>
              </a:rPr>
              <a:t>Thanks!</a:t>
            </a:r>
            <a:endParaRPr sz="7200">
              <a:solidFill>
                <a:schemeClr val="accent2"/>
              </a:solidFill>
            </a:endParaRPr>
          </a:p>
        </p:txBody>
      </p:sp>
      <p:sp>
        <p:nvSpPr>
          <p:cNvPr id="1859" name="Google Shape;1859;p3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13</a:t>
            </a:fld>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7"/>
          <p:cNvSpPr txBox="1">
            <a:spLocks noGrp="1"/>
          </p:cNvSpPr>
          <p:nvPr>
            <p:ph type="body" idx="1"/>
          </p:nvPr>
        </p:nvSpPr>
        <p:spPr>
          <a:xfrm>
            <a:off x="779099" y="185738"/>
            <a:ext cx="5664563" cy="4664868"/>
          </a:xfrm>
          <a:prstGeom prst="rect">
            <a:avLst/>
          </a:prstGeom>
        </p:spPr>
        <p:txBody>
          <a:bodyPr spcFirstLastPara="1" wrap="square" lIns="0" tIns="0" rIns="0" bIns="0" anchor="t" anchorCtr="0">
            <a:noAutofit/>
          </a:bodyPr>
          <a:lstStyle/>
          <a:p>
            <a:pPr algn="l"/>
            <a:r>
              <a:rPr lang="en-US" sz="1400" b="0" i="0" dirty="0">
                <a:solidFill>
                  <a:srgbClr val="5D5D5D"/>
                </a:solidFill>
                <a:effectLst/>
                <a:latin typeface="Verdana" panose="020B0604030504040204" pitchFamily="34" charset="0"/>
              </a:rPr>
              <a:t>Croatian education system provides education services at pre-school, primary school, high-school and higher education levels, as well as for adult education, so as to enable every user to develop his/her potential optimally, aiming at their personal development and entry into the </a:t>
            </a:r>
            <a:r>
              <a:rPr lang="en-US" sz="1400" b="0" i="0" dirty="0" err="1">
                <a:solidFill>
                  <a:srgbClr val="5D5D5D"/>
                </a:solidFill>
                <a:effectLst/>
                <a:latin typeface="Verdana" panose="020B0604030504040204" pitchFamily="34" charset="0"/>
              </a:rPr>
              <a:t>labour</a:t>
            </a:r>
            <a:r>
              <a:rPr lang="en-US" sz="1400" b="0" i="0" dirty="0">
                <a:solidFill>
                  <a:srgbClr val="5D5D5D"/>
                </a:solidFill>
                <a:effectLst/>
                <a:latin typeface="Verdana" panose="020B0604030504040204" pitchFamily="34" charset="0"/>
              </a:rPr>
              <a:t> market, including their preparedness for lifelong learning.</a:t>
            </a:r>
          </a:p>
          <a:p>
            <a:pPr algn="l"/>
            <a:r>
              <a:rPr lang="en-US" sz="1400" b="0" i="0" dirty="0">
                <a:solidFill>
                  <a:srgbClr val="5D5D5D"/>
                </a:solidFill>
                <a:effectLst/>
                <a:latin typeface="Verdana" panose="020B0604030504040204" pitchFamily="34" charset="0"/>
              </a:rPr>
              <a:t>Education in Croatia is available to all, under equal conditions, in line with their capabilities. Compulsory education is free of charge, as stipulated by law, while private schools and colleges/polytechnics can be established in accordance with the relevant legal framework. Universities are guaranteed autonomy and they can independently decide on their structure, </a:t>
            </a:r>
            <a:r>
              <a:rPr lang="en-US" sz="1400" b="0" i="0" dirty="0" err="1">
                <a:solidFill>
                  <a:srgbClr val="5D5D5D"/>
                </a:solidFill>
                <a:effectLst/>
                <a:latin typeface="Verdana" panose="020B0604030504040204" pitchFamily="34" charset="0"/>
              </a:rPr>
              <a:t>organisation</a:t>
            </a:r>
            <a:r>
              <a:rPr lang="en-US" sz="1400" b="0" i="0" dirty="0">
                <a:solidFill>
                  <a:srgbClr val="5D5D5D"/>
                </a:solidFill>
                <a:effectLst/>
                <a:latin typeface="Verdana" panose="020B0604030504040204" pitchFamily="34" charset="0"/>
              </a:rPr>
              <a:t> and operation (Articles 66 and 67 of the Croatian Constitution).</a:t>
            </a:r>
          </a:p>
          <a:p>
            <a:pPr marL="0" lvl="0" indent="0" algn="l" rtl="0">
              <a:spcBef>
                <a:spcPts val="0"/>
              </a:spcBef>
              <a:spcAft>
                <a:spcPts val="800"/>
              </a:spcAft>
              <a:buNone/>
            </a:pPr>
            <a:endParaRPr dirty="0"/>
          </a:p>
        </p:txBody>
      </p:sp>
      <p:sp>
        <p:nvSpPr>
          <p:cNvPr id="1601" name="Google Shape;1601;p1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7" name="Google Shape;1607;p18"/>
          <p:cNvSpPr txBox="1">
            <a:spLocks noGrp="1"/>
          </p:cNvSpPr>
          <p:nvPr>
            <p:ph type="body" idx="1"/>
          </p:nvPr>
        </p:nvSpPr>
        <p:spPr>
          <a:xfrm>
            <a:off x="702900" y="550069"/>
            <a:ext cx="5660100" cy="3913979"/>
          </a:xfrm>
          <a:prstGeom prst="rect">
            <a:avLst/>
          </a:prstGeom>
        </p:spPr>
        <p:txBody>
          <a:bodyPr spcFirstLastPara="1" wrap="square" lIns="0" tIns="0" rIns="0" bIns="0" anchor="t" anchorCtr="0">
            <a:noAutofit/>
          </a:bodyPr>
          <a:lstStyle/>
          <a:p>
            <a:pPr algn="l"/>
            <a:r>
              <a:rPr lang="en-US" sz="1200" b="0" i="0" dirty="0">
                <a:solidFill>
                  <a:srgbClr val="5D5D5D"/>
                </a:solidFill>
                <a:effectLst/>
                <a:latin typeface="Verdana" panose="020B0604030504040204" pitchFamily="34" charset="0"/>
              </a:rPr>
              <a:t>Croatian education system is centrally managed by the </a:t>
            </a:r>
            <a:r>
              <a:rPr lang="en-US" sz="1200" b="0" i="0" u="none" strike="noStrike" dirty="0">
                <a:solidFill>
                  <a:srgbClr val="009DC6"/>
                </a:solidFill>
                <a:effectLst/>
                <a:latin typeface="Verdana" panose="020B0604030504040204" pitchFamily="34" charset="0"/>
                <a:hlinkClick r:id="rId3"/>
              </a:rPr>
              <a:t>Ministry of Science, Education and Sports (MSES)</a:t>
            </a:r>
            <a:r>
              <a:rPr lang="en-US" sz="1200" b="0" i="0" dirty="0">
                <a:solidFill>
                  <a:srgbClr val="5D5D5D"/>
                </a:solidFill>
                <a:effectLst/>
                <a:latin typeface="Verdana" panose="020B0604030504040204" pitchFamily="34" charset="0"/>
              </a:rPr>
              <a:t>. Besides MSES, other national public bodies involved in the regulation, development and quality control of the educational sector in Croatia are </a:t>
            </a:r>
            <a:r>
              <a:rPr lang="en-US" sz="1200" b="0" i="0" u="none" strike="noStrike" dirty="0">
                <a:solidFill>
                  <a:srgbClr val="009DC6"/>
                </a:solidFill>
                <a:effectLst/>
                <a:latin typeface="Verdana" panose="020B0604030504040204" pitchFamily="34" charset="0"/>
                <a:hlinkClick r:id="rId4"/>
              </a:rPr>
              <a:t>Education and Teacher Training Agency</a:t>
            </a:r>
            <a:r>
              <a:rPr lang="en-US" sz="1200" b="0" i="0" dirty="0">
                <a:solidFill>
                  <a:srgbClr val="5D5D5D"/>
                </a:solidFill>
                <a:effectLst/>
                <a:latin typeface="Verdana" panose="020B0604030504040204" pitchFamily="34" charset="0"/>
              </a:rPr>
              <a:t>, </a:t>
            </a:r>
            <a:r>
              <a:rPr lang="en-US" sz="1200" b="0" i="0" u="none" strike="noStrike" dirty="0">
                <a:solidFill>
                  <a:srgbClr val="009DC6"/>
                </a:solidFill>
                <a:effectLst/>
                <a:latin typeface="Verdana" panose="020B0604030504040204" pitchFamily="34" charset="0"/>
                <a:hlinkClick r:id="rId5"/>
              </a:rPr>
              <a:t>Agency for Vocational Education and Training</a:t>
            </a:r>
            <a:r>
              <a:rPr lang="en-US" sz="1200" b="0" i="0" dirty="0">
                <a:solidFill>
                  <a:srgbClr val="5D5D5D"/>
                </a:solidFill>
                <a:effectLst/>
                <a:latin typeface="Verdana" panose="020B0604030504040204" pitchFamily="34" charset="0"/>
              </a:rPr>
              <a:t>, </a:t>
            </a:r>
            <a:r>
              <a:rPr lang="en-US" sz="1200" b="0" i="0" u="none" strike="noStrike" dirty="0">
                <a:solidFill>
                  <a:srgbClr val="009DC6"/>
                </a:solidFill>
                <a:effectLst/>
                <a:latin typeface="Verdana" panose="020B0604030504040204" pitchFamily="34" charset="0"/>
                <a:hlinkClick r:id="rId6"/>
              </a:rPr>
              <a:t>Agency for Science and Higher Education</a:t>
            </a:r>
            <a:r>
              <a:rPr lang="en-US" sz="1200" b="0" i="0" dirty="0">
                <a:solidFill>
                  <a:srgbClr val="5D5D5D"/>
                </a:solidFill>
                <a:effectLst/>
                <a:latin typeface="Verdana" panose="020B0604030504040204" pitchFamily="34" charset="0"/>
              </a:rPr>
              <a:t>, </a:t>
            </a:r>
            <a:r>
              <a:rPr lang="en-US" sz="1200" b="0" i="0" u="none" strike="noStrike" dirty="0">
                <a:solidFill>
                  <a:srgbClr val="009DC6"/>
                </a:solidFill>
                <a:effectLst/>
                <a:latin typeface="Verdana" panose="020B0604030504040204" pitchFamily="34" charset="0"/>
                <a:hlinkClick r:id="rId7"/>
              </a:rPr>
              <a:t>Agency for Mobility and EU </a:t>
            </a:r>
            <a:r>
              <a:rPr lang="en-US" sz="1200" b="0" i="0" u="none" strike="noStrike" dirty="0" err="1">
                <a:solidFill>
                  <a:srgbClr val="009DC6"/>
                </a:solidFill>
                <a:effectLst/>
                <a:latin typeface="Verdana" panose="020B0604030504040204" pitchFamily="34" charset="0"/>
                <a:hlinkClick r:id="rId7"/>
              </a:rPr>
              <a:t>Programmes</a:t>
            </a:r>
            <a:r>
              <a:rPr lang="en-US" sz="1200" b="0" i="0" dirty="0">
                <a:solidFill>
                  <a:srgbClr val="5D5D5D"/>
                </a:solidFill>
                <a:effectLst/>
                <a:latin typeface="Verdana" panose="020B0604030504040204" pitchFamily="34" charset="0"/>
              </a:rPr>
              <a:t> and </a:t>
            </a:r>
            <a:r>
              <a:rPr lang="en-US" sz="1200" b="0" i="0" u="none" strike="noStrike" dirty="0">
                <a:solidFill>
                  <a:srgbClr val="009DC6"/>
                </a:solidFill>
                <a:effectLst/>
                <a:latin typeface="Verdana" panose="020B0604030504040204" pitchFamily="34" charset="0"/>
                <a:hlinkClick r:id="rId8"/>
              </a:rPr>
              <a:t>National Center for External Evaluation of Education</a:t>
            </a:r>
            <a:r>
              <a:rPr lang="en-US" sz="1200" b="0" i="0" dirty="0">
                <a:solidFill>
                  <a:srgbClr val="5D5D5D"/>
                </a:solidFill>
                <a:effectLst/>
                <a:latin typeface="Verdana" panose="020B0604030504040204" pitchFamily="34" charset="0"/>
              </a:rPr>
              <a:t>.</a:t>
            </a:r>
          </a:p>
          <a:p>
            <a:pPr algn="l"/>
            <a:r>
              <a:rPr lang="en-US" sz="1200" b="0" i="0" dirty="0">
                <a:solidFill>
                  <a:srgbClr val="5D5D5D"/>
                </a:solidFill>
                <a:effectLst/>
                <a:latin typeface="Verdana" panose="020B0604030504040204" pitchFamily="34" charset="0"/>
              </a:rPr>
              <a:t>In line with the aforementioned, Croatian education system consists of the following levels: early childhood and pre-school education, elementary education, high school education and higher education.</a:t>
            </a:r>
          </a:p>
          <a:p>
            <a:pPr marL="457200" lvl="0" indent="-381000" algn="l" rtl="0">
              <a:spcBef>
                <a:spcPts val="0"/>
              </a:spcBef>
              <a:spcAft>
                <a:spcPts val="0"/>
              </a:spcAft>
              <a:buSzPts val="2400"/>
              <a:buChar char="⊹"/>
            </a:pPr>
            <a:endParaRPr dirty="0"/>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4" name="Slika 3">
            <a:extLst>
              <a:ext uri="{FF2B5EF4-FFF2-40B4-BE49-F238E27FC236}">
                <a16:creationId xmlns:a16="http://schemas.microsoft.com/office/drawing/2014/main" id="{8D743A99-06DB-448D-9DBA-5834DFE9306D}"/>
              </a:ext>
            </a:extLst>
          </p:cNvPr>
          <p:cNvPicPr>
            <a:picLocks noChangeAspect="1"/>
          </p:cNvPicPr>
          <p:nvPr/>
        </p:nvPicPr>
        <p:blipFill>
          <a:blip r:embed="rId9"/>
          <a:stretch>
            <a:fillRect/>
          </a:stretch>
        </p:blipFill>
        <p:spPr>
          <a:xfrm>
            <a:off x="783431" y="3064668"/>
            <a:ext cx="2619375" cy="1743075"/>
          </a:xfrm>
          <a:prstGeom prst="rect">
            <a:avLst/>
          </a:prstGeom>
        </p:spPr>
      </p:pic>
      <p:pic>
        <p:nvPicPr>
          <p:cNvPr id="5" name="Slika 4">
            <a:extLst>
              <a:ext uri="{FF2B5EF4-FFF2-40B4-BE49-F238E27FC236}">
                <a16:creationId xmlns:a16="http://schemas.microsoft.com/office/drawing/2014/main" id="{C201B2E8-D55E-4B3F-A05D-A3BD6FA7DF38}"/>
              </a:ext>
            </a:extLst>
          </p:cNvPr>
          <p:cNvPicPr>
            <a:picLocks noChangeAspect="1"/>
          </p:cNvPicPr>
          <p:nvPr/>
        </p:nvPicPr>
        <p:blipFill>
          <a:blip r:embed="rId10"/>
          <a:stretch>
            <a:fillRect/>
          </a:stretch>
        </p:blipFill>
        <p:spPr>
          <a:xfrm>
            <a:off x="3532950" y="3353708"/>
            <a:ext cx="3499407" cy="10364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hr-HR" dirty="0"/>
              <a:t>STAGES OF EDUCATION</a:t>
            </a:r>
            <a:endParaRPr dirty="0"/>
          </a:p>
        </p:txBody>
      </p:sp>
      <p:sp>
        <p:nvSpPr>
          <p:cNvPr id="1578" name="Google Shape;1578;p14"/>
          <p:cNvSpPr txBox="1">
            <a:spLocks noGrp="1"/>
          </p:cNvSpPr>
          <p:nvPr>
            <p:ph type="body" idx="1"/>
          </p:nvPr>
        </p:nvSpPr>
        <p:spPr>
          <a:xfrm>
            <a:off x="702899" y="1430150"/>
            <a:ext cx="5555025" cy="3243500"/>
          </a:xfrm>
          <a:prstGeom prst="rect">
            <a:avLst/>
          </a:prstGeom>
        </p:spPr>
        <p:txBody>
          <a:bodyPr spcFirstLastPara="1" wrap="square" lIns="0" tIns="0" rIns="0" bIns="0" anchor="t" anchorCtr="0">
            <a:noAutofit/>
          </a:bodyPr>
          <a:lstStyle/>
          <a:p>
            <a:pPr>
              <a:lnSpc>
                <a:spcPct val="107000"/>
              </a:lnSpc>
              <a:spcAft>
                <a:spcPts val="800"/>
              </a:spcAft>
            </a:pP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Pre-</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school</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education</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Elementary</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(Single-</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Structure</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Primary</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and</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Lower</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Secondary</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Education</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High</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school</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Upper</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Secondary</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Education</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Home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education</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Higher</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education</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Adult</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education</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Art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education</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Education</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for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pupils</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with</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learning</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difficulties</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Management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of</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Education</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System </a:t>
            </a:r>
            <a:r>
              <a:rPr lang="hr-HR" sz="1400" strike="noStrike" dirty="0" err="1">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in</a:t>
            </a:r>
            <a:r>
              <a:rPr lang="hr-HR" sz="1400" strike="noStrike" dirty="0">
                <a:solidFill>
                  <a:srgbClr val="009DC6"/>
                </a:solidFill>
                <a:effectLst/>
                <a:latin typeface="Verdana" panose="020B0604030504040204" pitchFamily="34" charset="0"/>
                <a:ea typeface="Times New Roman" panose="02020603050405020304" pitchFamily="18" charset="0"/>
                <a:cs typeface="Times New Roman" panose="02020603050405020304" pitchFamily="18" charset="0"/>
                <a:hlinkClick r:id="rId3"/>
              </a:rPr>
              <a:t> Croatia</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2" name="Slika 1">
            <a:extLst>
              <a:ext uri="{FF2B5EF4-FFF2-40B4-BE49-F238E27FC236}">
                <a16:creationId xmlns:a16="http://schemas.microsoft.com/office/drawing/2014/main" id="{819D5715-C4A5-4BA1-AA88-5F1584589792}"/>
              </a:ext>
            </a:extLst>
          </p:cNvPr>
          <p:cNvPicPr>
            <a:picLocks noChangeAspect="1"/>
          </p:cNvPicPr>
          <p:nvPr/>
        </p:nvPicPr>
        <p:blipFill>
          <a:blip r:embed="rId3"/>
          <a:stretch>
            <a:fillRect/>
          </a:stretch>
        </p:blipFill>
        <p:spPr>
          <a:xfrm>
            <a:off x="757238" y="0"/>
            <a:ext cx="8147275"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20"/>
          <p:cNvSpPr txBox="1">
            <a:spLocks noGrp="1"/>
          </p:cNvSpPr>
          <p:nvPr>
            <p:ph type="body" idx="1"/>
          </p:nvPr>
        </p:nvSpPr>
        <p:spPr>
          <a:xfrm>
            <a:off x="164307" y="121445"/>
            <a:ext cx="3357562" cy="4836318"/>
          </a:xfrm>
          <a:prstGeom prst="rect">
            <a:avLst/>
          </a:prstGeom>
        </p:spPr>
        <p:txBody>
          <a:bodyPr spcFirstLastPara="1" wrap="square" lIns="0" tIns="0" rIns="0" bIns="0" anchor="t" anchorCtr="0">
            <a:noAutofit/>
          </a:bodyPr>
          <a:lstStyle/>
          <a:p>
            <a:pPr marL="101600" indent="0" algn="l">
              <a:buNone/>
            </a:pPr>
            <a:r>
              <a:rPr lang="en-US" sz="3400" b="1" dirty="0">
                <a:solidFill>
                  <a:schemeClr val="accent1"/>
                </a:solidFill>
                <a:latin typeface="Amatic SC"/>
                <a:cs typeface="Amatic SC"/>
              </a:rPr>
              <a:t>Pre-school</a:t>
            </a:r>
            <a:r>
              <a:rPr lang="en-US" sz="1200" b="0" i="0" dirty="0">
                <a:solidFill>
                  <a:srgbClr val="003366"/>
                </a:solidFill>
                <a:effectLst/>
                <a:latin typeface="Verdana" panose="020B0604030504040204" pitchFamily="34" charset="0"/>
              </a:rPr>
              <a:t> </a:t>
            </a:r>
            <a:r>
              <a:rPr lang="en-US" sz="3400" b="1" dirty="0">
                <a:solidFill>
                  <a:schemeClr val="accent1"/>
                </a:solidFill>
                <a:latin typeface="Amatic SC"/>
                <a:cs typeface="Amatic SC"/>
                <a:sym typeface="Amatic SC"/>
              </a:rPr>
              <a:t>education</a:t>
            </a:r>
          </a:p>
          <a:p>
            <a:pPr algn="l"/>
            <a:r>
              <a:rPr lang="en-US" sz="1200" b="0" i="0" dirty="0">
                <a:solidFill>
                  <a:srgbClr val="5D5D5D"/>
                </a:solidFill>
                <a:effectLst/>
                <a:latin typeface="Verdana" panose="020B0604030504040204" pitchFamily="34" charset="0"/>
              </a:rPr>
              <a:t>Pre-school education in Croatia includes education and care about pre-school children. It is carried out through </a:t>
            </a:r>
            <a:r>
              <a:rPr lang="en-US" sz="1200" b="0" i="0" dirty="0" err="1">
                <a:solidFill>
                  <a:srgbClr val="5D5D5D"/>
                </a:solidFill>
                <a:effectLst/>
                <a:latin typeface="Verdana" panose="020B0604030504040204" pitchFamily="34" charset="0"/>
              </a:rPr>
              <a:t>programmes</a:t>
            </a:r>
            <a:r>
              <a:rPr lang="en-US" sz="1200" b="0" i="0" dirty="0">
                <a:solidFill>
                  <a:srgbClr val="5D5D5D"/>
                </a:solidFill>
                <a:effectLst/>
                <a:latin typeface="Verdana" panose="020B0604030504040204" pitchFamily="34" charset="0"/>
              </a:rPr>
              <a:t> of care, education, healthcare, meals and social care for children aged from 6 months to school age children.</a:t>
            </a:r>
          </a:p>
          <a:p>
            <a:pPr algn="l"/>
            <a:r>
              <a:rPr lang="en-US" sz="1200" b="0" i="0" dirty="0">
                <a:solidFill>
                  <a:srgbClr val="5D5D5D"/>
                </a:solidFill>
                <a:effectLst/>
                <a:latin typeface="Verdana" panose="020B0604030504040204" pitchFamily="34" charset="0"/>
              </a:rPr>
              <a:t>Early Childhood and Pre-school Education constitutes the first level of the educational system and, except for the pre-school educational program for children in the year prior to 1st grade of primary school, it is not compulsory for all pre-school children. It is divided into three educational cycles, based on the age of children: (1) from 6 months to one year of age, (2) from 1 to 3 years, (3) from 3 years of age to the start of primary education.</a:t>
            </a:r>
          </a:p>
          <a:p>
            <a:pPr marL="0" lvl="0" indent="0" algn="l" rtl="0">
              <a:spcBef>
                <a:spcPts val="0"/>
              </a:spcBef>
              <a:spcAft>
                <a:spcPts val="0"/>
              </a:spcAft>
              <a:buNone/>
            </a:pPr>
            <a:endParaRPr dirty="0"/>
          </a:p>
        </p:txBody>
      </p:sp>
      <p:sp>
        <p:nvSpPr>
          <p:cNvPr id="1626" name="Google Shape;1626;p20"/>
          <p:cNvSpPr txBox="1">
            <a:spLocks noGrp="1"/>
          </p:cNvSpPr>
          <p:nvPr>
            <p:ph type="body" idx="2"/>
          </p:nvPr>
        </p:nvSpPr>
        <p:spPr>
          <a:xfrm>
            <a:off x="3711304" y="700087"/>
            <a:ext cx="2644500" cy="2200275"/>
          </a:xfrm>
          <a:prstGeom prst="rect">
            <a:avLst/>
          </a:prstGeom>
        </p:spPr>
        <p:txBody>
          <a:bodyPr spcFirstLastPara="1" wrap="square" lIns="0" tIns="0" rIns="0" bIns="0" anchor="t" anchorCtr="0">
            <a:noAutofit/>
          </a:bodyPr>
          <a:lstStyle/>
          <a:p>
            <a:pPr marL="171450" indent="-171450"/>
            <a:r>
              <a:rPr lang="en-US" sz="1200" b="0" i="0" dirty="0">
                <a:solidFill>
                  <a:srgbClr val="5D5D5D"/>
                </a:solidFill>
                <a:effectLst/>
                <a:latin typeface="Verdana" panose="020B0604030504040204" pitchFamily="34" charset="0"/>
              </a:rPr>
              <a:t>Early education and child care is financed and managed by local authorities, while MSES provides central guidance, accreditation and control over the educational </a:t>
            </a:r>
            <a:r>
              <a:rPr lang="en-US" sz="1200" b="0" i="0" dirty="0" err="1">
                <a:solidFill>
                  <a:srgbClr val="5D5D5D"/>
                </a:solidFill>
                <a:effectLst/>
                <a:latin typeface="Verdana" panose="020B0604030504040204" pitchFamily="34" charset="0"/>
              </a:rPr>
              <a:t>programmes</a:t>
            </a:r>
            <a:r>
              <a:rPr lang="en-US" sz="1200" b="0" i="0" dirty="0">
                <a:solidFill>
                  <a:srgbClr val="5D5D5D"/>
                </a:solidFill>
                <a:effectLst/>
                <a:latin typeface="Verdana" panose="020B0604030504040204" pitchFamily="34" charset="0"/>
              </a:rPr>
              <a:t> which are implemented in organizations providing early education and child care.</a:t>
            </a:r>
          </a:p>
          <a:p>
            <a:pPr marL="0" lvl="0" indent="0" algn="l" rtl="0">
              <a:spcBef>
                <a:spcPts val="0"/>
              </a:spcBef>
              <a:spcAft>
                <a:spcPts val="0"/>
              </a:spcAft>
              <a:buNone/>
            </a:pPr>
            <a:endParaRPr dirty="0"/>
          </a:p>
        </p:txBody>
      </p:sp>
      <p:sp>
        <p:nvSpPr>
          <p:cNvPr id="1627" name="Google Shape;1627;p2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4" name="Slika 3">
            <a:extLst>
              <a:ext uri="{FF2B5EF4-FFF2-40B4-BE49-F238E27FC236}">
                <a16:creationId xmlns:a16="http://schemas.microsoft.com/office/drawing/2014/main" id="{17BD6DAF-C4C1-4BF3-AFD3-CCFD0998FD75}"/>
              </a:ext>
            </a:extLst>
          </p:cNvPr>
          <p:cNvPicPr>
            <a:picLocks noChangeAspect="1"/>
          </p:cNvPicPr>
          <p:nvPr/>
        </p:nvPicPr>
        <p:blipFill>
          <a:blip r:embed="rId3"/>
          <a:stretch>
            <a:fillRect/>
          </a:stretch>
        </p:blipFill>
        <p:spPr>
          <a:xfrm>
            <a:off x="4186237" y="3032125"/>
            <a:ext cx="2486025" cy="1838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pic>
        <p:nvPicPr>
          <p:cNvPr id="2" name="Slika 1">
            <a:extLst>
              <a:ext uri="{FF2B5EF4-FFF2-40B4-BE49-F238E27FC236}">
                <a16:creationId xmlns:a16="http://schemas.microsoft.com/office/drawing/2014/main" id="{DDBC5CB7-C72A-406B-A051-B026ECC39245}"/>
              </a:ext>
            </a:extLst>
          </p:cNvPr>
          <p:cNvPicPr>
            <a:picLocks noChangeAspect="1"/>
          </p:cNvPicPr>
          <p:nvPr/>
        </p:nvPicPr>
        <p:blipFill>
          <a:blip r:embed="rId3"/>
          <a:stretch>
            <a:fillRect/>
          </a:stretch>
        </p:blipFill>
        <p:spPr>
          <a:xfrm>
            <a:off x="6423466" y="3290362"/>
            <a:ext cx="2514600" cy="1819275"/>
          </a:xfrm>
          <a:prstGeom prst="rect">
            <a:avLst/>
          </a:prstGeom>
        </p:spPr>
      </p:pic>
      <p:sp>
        <p:nvSpPr>
          <p:cNvPr id="1632" name="Google Shape;1632;p21"/>
          <p:cNvSpPr txBox="1">
            <a:spLocks noGrp="1"/>
          </p:cNvSpPr>
          <p:nvPr>
            <p:ph type="title"/>
          </p:nvPr>
        </p:nvSpPr>
        <p:spPr>
          <a:xfrm>
            <a:off x="702899" y="321469"/>
            <a:ext cx="6026513" cy="70008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dirty="0"/>
              <a:t>Elementary (Single-Structure Primary and Lower Secondary) Education</a:t>
            </a:r>
            <a:endParaRPr sz="2400" dirty="0"/>
          </a:p>
        </p:txBody>
      </p:sp>
      <p:sp>
        <p:nvSpPr>
          <p:cNvPr id="1633" name="Google Shape;1633;p21"/>
          <p:cNvSpPr txBox="1">
            <a:spLocks noGrp="1"/>
          </p:cNvSpPr>
          <p:nvPr>
            <p:ph type="body" idx="1"/>
          </p:nvPr>
        </p:nvSpPr>
        <p:spPr>
          <a:xfrm>
            <a:off x="702900" y="1128713"/>
            <a:ext cx="1964400" cy="355793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1200" b="0" i="0" dirty="0">
                <a:solidFill>
                  <a:srgbClr val="5D5D5D"/>
                </a:solidFill>
                <a:effectLst/>
                <a:latin typeface="Verdana" panose="020B0604030504040204" pitchFamily="34" charset="0"/>
              </a:rPr>
              <a:t>Elementary education includes primary and lower secondary levels </a:t>
            </a:r>
            <a:r>
              <a:rPr lang="en-US" sz="1200" b="0" i="0" dirty="0" err="1">
                <a:solidFill>
                  <a:srgbClr val="5D5D5D"/>
                </a:solidFill>
                <a:effectLst/>
                <a:latin typeface="Verdana" panose="020B0604030504040204" pitchFamily="34" charset="0"/>
              </a:rPr>
              <a:t>organised</a:t>
            </a:r>
            <a:r>
              <a:rPr lang="en-US" sz="1200" b="0" i="0" dirty="0">
                <a:solidFill>
                  <a:srgbClr val="5D5D5D"/>
                </a:solidFill>
                <a:effectLst/>
                <a:latin typeface="Verdana" panose="020B0604030504040204" pitchFamily="34" charset="0"/>
              </a:rPr>
              <a:t> as a single structure system, beginning at the age of 6 and consisting of eight years of compulsory schooling. In elementary education segment, special care is dedicated to the possibilities for education of students of national minorities in their mother tongue. </a:t>
            </a:r>
            <a:endParaRPr sz="1200" dirty="0"/>
          </a:p>
        </p:txBody>
      </p:sp>
      <p:sp>
        <p:nvSpPr>
          <p:cNvPr id="1634" name="Google Shape;1634;p21"/>
          <p:cNvSpPr txBox="1">
            <a:spLocks noGrp="1"/>
          </p:cNvSpPr>
          <p:nvPr>
            <p:ph type="body" idx="2"/>
          </p:nvPr>
        </p:nvSpPr>
        <p:spPr>
          <a:xfrm>
            <a:off x="2873451" y="815788"/>
            <a:ext cx="1964400" cy="4163406"/>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1200" b="0" i="0" dirty="0">
                <a:solidFill>
                  <a:srgbClr val="5D5D5D"/>
                </a:solidFill>
                <a:effectLst/>
                <a:latin typeface="Verdana" panose="020B0604030504040204" pitchFamily="34" charset="0"/>
              </a:rPr>
              <a:t>Besides the regular schools which provide tuition in Croatian, a number of schools – almost fifty - provide tuition in Serbian, Italian, Czech and Hungarian languages. Just as national minority students can, according to their own decision, enroll into regular schools providing tuition in Croatian, students of Croatian nationality can – and quite a few of them indeed do – enroll into schools providing tuition in some of the minority languages.</a:t>
            </a:r>
            <a:endParaRPr sz="1200" dirty="0"/>
          </a:p>
        </p:txBody>
      </p:sp>
      <p:sp>
        <p:nvSpPr>
          <p:cNvPr id="1635" name="Google Shape;1635;p21"/>
          <p:cNvSpPr txBox="1">
            <a:spLocks noGrp="1"/>
          </p:cNvSpPr>
          <p:nvPr>
            <p:ph type="body" idx="3"/>
          </p:nvPr>
        </p:nvSpPr>
        <p:spPr>
          <a:xfrm>
            <a:off x="4971163" y="943500"/>
            <a:ext cx="1964400" cy="41237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1200" b="0" i="0" dirty="0">
                <a:solidFill>
                  <a:srgbClr val="5D5D5D"/>
                </a:solidFill>
                <a:effectLst/>
                <a:latin typeface="Verdana" panose="020B0604030504040204" pitchFamily="34" charset="0"/>
              </a:rPr>
              <a:t>The founders of elementary schools are: the Republic of Croatia, counties (20 counties) and the City of Zagreb, municipalities, towns, as well as legal and physical persons. Primary schools can be regular ones, with a general education program, special ones, with programs for children with developmental disabilities, art schools (dance and ballet), and schools in the language and writing of national minorities.</a:t>
            </a:r>
            <a:endParaRPr sz="1200" dirty="0"/>
          </a:p>
        </p:txBody>
      </p:sp>
      <p:sp>
        <p:nvSpPr>
          <p:cNvPr id="1636" name="Google Shape;1636;p2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8E9230-84AC-434A-8BA4-65F68B84C60D}"/>
              </a:ext>
            </a:extLst>
          </p:cNvPr>
          <p:cNvSpPr>
            <a:spLocks noGrp="1"/>
          </p:cNvSpPr>
          <p:nvPr>
            <p:ph type="title"/>
          </p:nvPr>
        </p:nvSpPr>
        <p:spPr>
          <a:xfrm>
            <a:off x="366103" y="221200"/>
            <a:ext cx="5660100" cy="471300"/>
          </a:xfrm>
        </p:spPr>
        <p:txBody>
          <a:bodyPr/>
          <a:lstStyle/>
          <a:p>
            <a:r>
              <a:rPr lang="en-US" dirty="0"/>
              <a:t>High school (Upper Secondary) Education</a:t>
            </a:r>
            <a:endParaRPr lang="hr-HR" dirty="0"/>
          </a:p>
        </p:txBody>
      </p:sp>
      <p:sp>
        <p:nvSpPr>
          <p:cNvPr id="3" name="Rezervirano mjesto teksta 2">
            <a:extLst>
              <a:ext uri="{FF2B5EF4-FFF2-40B4-BE49-F238E27FC236}">
                <a16:creationId xmlns:a16="http://schemas.microsoft.com/office/drawing/2014/main" id="{A1BF8042-F8A2-4AB4-BAF9-9306C99AEAB6}"/>
              </a:ext>
            </a:extLst>
          </p:cNvPr>
          <p:cNvSpPr>
            <a:spLocks noGrp="1"/>
          </p:cNvSpPr>
          <p:nvPr>
            <p:ph type="body" idx="1"/>
          </p:nvPr>
        </p:nvSpPr>
        <p:spPr>
          <a:xfrm>
            <a:off x="278605" y="692499"/>
            <a:ext cx="2530551" cy="3750913"/>
          </a:xfrm>
        </p:spPr>
        <p:txBody>
          <a:bodyPr/>
          <a:lstStyle/>
          <a:p>
            <a:pPr marL="114300" indent="0">
              <a:buNone/>
            </a:pPr>
            <a:r>
              <a:rPr lang="en-US" sz="1200" b="0" i="0" dirty="0">
                <a:solidFill>
                  <a:srgbClr val="5D5D5D"/>
                </a:solidFill>
                <a:effectLst/>
                <a:latin typeface="Verdana" panose="020B0604030504040204" pitchFamily="34" charset="0"/>
              </a:rPr>
              <a:t>High school education is not compulsory in Croatia but almost all students do enroll into the general or vocational upper secondary courses upon completing elementary school. Following the completion of single structure education, secondary education (upper secondary and post-secondary non-tertiary education) enables everyone, under equal conditions and in accordance with individual capabilities, to acquire knowledge and competencies to work and/or continue education.</a:t>
            </a:r>
            <a:endParaRPr lang="hr-HR" sz="1200" dirty="0"/>
          </a:p>
        </p:txBody>
      </p:sp>
      <p:sp>
        <p:nvSpPr>
          <p:cNvPr id="4" name="Rezervirano mjesto teksta 3">
            <a:extLst>
              <a:ext uri="{FF2B5EF4-FFF2-40B4-BE49-F238E27FC236}">
                <a16:creationId xmlns:a16="http://schemas.microsoft.com/office/drawing/2014/main" id="{D4B1651E-EAF9-4872-9A1A-7CFAAB4BC64F}"/>
              </a:ext>
            </a:extLst>
          </p:cNvPr>
          <p:cNvSpPr>
            <a:spLocks noGrp="1"/>
          </p:cNvSpPr>
          <p:nvPr>
            <p:ph type="body" idx="2"/>
          </p:nvPr>
        </p:nvSpPr>
        <p:spPr>
          <a:xfrm>
            <a:off x="2869370" y="1128268"/>
            <a:ext cx="1964400" cy="3256500"/>
          </a:xfrm>
        </p:spPr>
        <p:txBody>
          <a:bodyPr/>
          <a:lstStyle/>
          <a:p>
            <a:pPr marL="114300" indent="0">
              <a:buNone/>
            </a:pPr>
            <a:r>
              <a:rPr lang="en-US" sz="1200" b="0" i="0" dirty="0">
                <a:solidFill>
                  <a:srgbClr val="5D5D5D"/>
                </a:solidFill>
                <a:effectLst/>
                <a:latin typeface="Verdana" panose="020B0604030504040204" pitchFamily="34" charset="0"/>
              </a:rPr>
              <a:t>High schools, depending on their program, are grammar schools, vocational schools or art schools. High school education enables students to acquire knowledge and competences for work and for continuation of education. Secondary education in grammar school programs is completed by taking the State Matura exam.</a:t>
            </a:r>
            <a:endParaRPr lang="hr-HR" sz="1200" dirty="0"/>
          </a:p>
        </p:txBody>
      </p:sp>
      <p:sp>
        <p:nvSpPr>
          <p:cNvPr id="5" name="Rezervirano mjesto teksta 4">
            <a:extLst>
              <a:ext uri="{FF2B5EF4-FFF2-40B4-BE49-F238E27FC236}">
                <a16:creationId xmlns:a16="http://schemas.microsoft.com/office/drawing/2014/main" id="{61DA0D5B-BDB8-4DB0-8AEC-DCA4C99CA2F1}"/>
              </a:ext>
            </a:extLst>
          </p:cNvPr>
          <p:cNvSpPr>
            <a:spLocks noGrp="1"/>
          </p:cNvSpPr>
          <p:nvPr>
            <p:ph type="body" idx="3"/>
          </p:nvPr>
        </p:nvSpPr>
        <p:spPr>
          <a:xfrm>
            <a:off x="4893984" y="692500"/>
            <a:ext cx="1964400" cy="3256500"/>
          </a:xfrm>
        </p:spPr>
        <p:txBody>
          <a:bodyPr/>
          <a:lstStyle/>
          <a:p>
            <a:pPr marL="114300" indent="0" algn="l">
              <a:buNone/>
            </a:pPr>
            <a:r>
              <a:rPr lang="en-US" sz="1200" b="0" i="0" dirty="0">
                <a:solidFill>
                  <a:srgbClr val="5D5D5D"/>
                </a:solidFill>
                <a:effectLst/>
                <a:latin typeface="Verdana" panose="020B0604030504040204" pitchFamily="34" charset="0"/>
              </a:rPr>
              <a:t>In vocational and art education programs, lasting a minimum of 4 years, it is completed once a final paper is completed, submitted and defended, in a procedure organized and carried out by the school. If a student of art and vocational programs, lasting a minimum of 4 years, wishes to continue education at a higher education institution, he/she is obliged to take the State Matura exam.</a:t>
            </a:r>
          </a:p>
          <a:p>
            <a:pPr marL="114300" indent="0" algn="l">
              <a:buNone/>
            </a:pPr>
            <a:endParaRPr lang="en-US" b="0" i="0" dirty="0">
              <a:solidFill>
                <a:srgbClr val="5D5D5D"/>
              </a:solidFill>
              <a:effectLst/>
              <a:latin typeface="Verdana" panose="020B0604030504040204" pitchFamily="34" charset="0"/>
            </a:endParaRPr>
          </a:p>
        </p:txBody>
      </p:sp>
      <p:sp>
        <p:nvSpPr>
          <p:cNvPr id="6" name="Rezervirano mjesto broja slajda 5">
            <a:extLst>
              <a:ext uri="{FF2B5EF4-FFF2-40B4-BE49-F238E27FC236}">
                <a16:creationId xmlns:a16="http://schemas.microsoft.com/office/drawing/2014/main" id="{92FC8A47-E25D-4C4A-BE92-4A45DDCF99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2860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00012" y="250031"/>
            <a:ext cx="6700838" cy="75723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hr-HR" dirty="0" err="1"/>
              <a:t>Higher</a:t>
            </a:r>
            <a:r>
              <a:rPr lang="hr-HR" dirty="0"/>
              <a:t> </a:t>
            </a:r>
            <a:r>
              <a:rPr lang="hr-HR" dirty="0" err="1"/>
              <a:t>education</a:t>
            </a:r>
            <a:endParaRPr dirty="0"/>
          </a:p>
        </p:txBody>
      </p:sp>
      <p:sp>
        <p:nvSpPr>
          <p:cNvPr id="1594" name="Google Shape;1594;p16"/>
          <p:cNvSpPr txBox="1">
            <a:spLocks noGrp="1"/>
          </p:cNvSpPr>
          <p:nvPr>
            <p:ph type="subTitle" idx="1"/>
          </p:nvPr>
        </p:nvSpPr>
        <p:spPr>
          <a:xfrm>
            <a:off x="450056" y="1171575"/>
            <a:ext cx="6236494" cy="3886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sz="1400" b="1" dirty="0">
                <a:solidFill>
                  <a:schemeClr val="bg1"/>
                </a:solidFill>
              </a:rPr>
              <a:t>The higher education system is twofold and comprises of university and professional study </a:t>
            </a:r>
            <a:r>
              <a:rPr lang="en-US" sz="1400" b="1" dirty="0" err="1">
                <a:solidFill>
                  <a:schemeClr val="bg1"/>
                </a:solidFill>
              </a:rPr>
              <a:t>programmes</a:t>
            </a:r>
            <a:r>
              <a:rPr lang="en-US" sz="1400" b="1" dirty="0">
                <a:solidFill>
                  <a:schemeClr val="bg1"/>
                </a:solidFill>
              </a:rPr>
              <a:t> of different duration.</a:t>
            </a:r>
          </a:p>
          <a:p>
            <a:pPr marL="0" lvl="0" indent="0" algn="l" rtl="0">
              <a:spcBef>
                <a:spcPts val="0"/>
              </a:spcBef>
              <a:spcAft>
                <a:spcPts val="800"/>
              </a:spcAft>
              <a:buNone/>
            </a:pPr>
            <a:endParaRPr lang="en-US" sz="1400" b="1" dirty="0">
              <a:solidFill>
                <a:schemeClr val="bg1"/>
              </a:solidFill>
            </a:endParaRPr>
          </a:p>
          <a:p>
            <a:pPr marL="0" lvl="0" indent="0" algn="l" rtl="0">
              <a:spcBef>
                <a:spcPts val="0"/>
              </a:spcBef>
              <a:spcAft>
                <a:spcPts val="800"/>
              </a:spcAft>
              <a:buNone/>
            </a:pPr>
            <a:r>
              <a:rPr lang="en-US" sz="1400" b="1" dirty="0">
                <a:solidFill>
                  <a:schemeClr val="bg1"/>
                </a:solidFill>
              </a:rPr>
              <a:t>University study programs prepare students for scientific or professional careers in public and private sector. Professional study programs provide students with an appropriate level of knowledge and skills enabling them to work professionally and become directly involved in the working process.</a:t>
            </a:r>
          </a:p>
          <a:p>
            <a:pPr marL="0" lvl="0" indent="0" algn="l" rtl="0">
              <a:spcBef>
                <a:spcPts val="0"/>
              </a:spcBef>
              <a:spcAft>
                <a:spcPts val="800"/>
              </a:spcAft>
              <a:buNone/>
            </a:pPr>
            <a:endParaRPr lang="en-US" sz="1400" b="1" dirty="0">
              <a:solidFill>
                <a:schemeClr val="bg1"/>
              </a:solidFill>
            </a:endParaRPr>
          </a:p>
          <a:p>
            <a:pPr marL="0" lvl="0" indent="0" algn="l" rtl="0">
              <a:spcBef>
                <a:spcPts val="0"/>
              </a:spcBef>
              <a:spcAft>
                <a:spcPts val="800"/>
              </a:spcAft>
              <a:buNone/>
            </a:pPr>
            <a:r>
              <a:rPr lang="en-US" sz="1400" b="1" dirty="0">
                <a:solidFill>
                  <a:schemeClr val="bg1"/>
                </a:solidFill>
              </a:rPr>
              <a:t>Higher education is provided by the universities - most of them public - whose organizational autonomy and academic freedom in teaching and research is guaranteed by the Croatian Constitution. Great majority of funding for higher education is provided by the state, covering such items as salaries for academic staff, capital investment and running costs for academic institutions, research funds, student subsistence and tuition fees and other.</a:t>
            </a:r>
            <a:endParaRPr sz="1400" b="1" dirty="0">
              <a:solidFill>
                <a:schemeClr val="bg1"/>
              </a:solidFill>
            </a:endParaRPr>
          </a:p>
        </p:txBody>
      </p:sp>
    </p:spTree>
  </p:cSld>
  <p:clrMapOvr>
    <a:masterClrMapping/>
  </p:clrMapOvr>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1389</Words>
  <Application>Microsoft Office PowerPoint</Application>
  <PresentationFormat>Prikaz na zaslonu (16:9)</PresentationFormat>
  <Paragraphs>53</Paragraphs>
  <Slides>13</Slides>
  <Notes>12</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13</vt:i4>
      </vt:variant>
    </vt:vector>
  </HeadingPairs>
  <TitlesOfParts>
    <vt:vector size="21" baseType="lpstr">
      <vt:lpstr>Encode Sans Semi Condensed</vt:lpstr>
      <vt:lpstr>Calibri</vt:lpstr>
      <vt:lpstr>Amatic SC</vt:lpstr>
      <vt:lpstr>Encode Sans Semi Condensed Light</vt:lpstr>
      <vt:lpstr>inherit</vt:lpstr>
      <vt:lpstr>Arial</vt:lpstr>
      <vt:lpstr>Verdana</vt:lpstr>
      <vt:lpstr>Ephesus template</vt:lpstr>
      <vt:lpstr>Organisation of the Education System and of its Structure </vt:lpstr>
      <vt:lpstr>PowerPoint prezentacija</vt:lpstr>
      <vt:lpstr>PowerPoint prezentacija</vt:lpstr>
      <vt:lpstr>STAGES OF EDUCATION</vt:lpstr>
      <vt:lpstr>PowerPoint prezentacija</vt:lpstr>
      <vt:lpstr>PowerPoint prezentacija</vt:lpstr>
      <vt:lpstr>Elementary (Single-Structure Primary and Lower Secondary) Education</vt:lpstr>
      <vt:lpstr>High school (Upper Secondary) Education</vt:lpstr>
      <vt:lpstr>Higher education</vt:lpstr>
      <vt:lpstr>Adult education</vt:lpstr>
      <vt:lpstr>PowerPoint prezentacija</vt:lpstr>
      <vt:lpstr>Education for pupils with learning difficulties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of the Education System and of its Structure</dc:title>
  <dc:creator>Irena</dc:creator>
  <cp:lastModifiedBy>IRENA ČIPRAKOVIĆ</cp:lastModifiedBy>
  <cp:revision>5</cp:revision>
  <dcterms:modified xsi:type="dcterms:W3CDTF">2021-05-23T21:20:06Z</dcterms:modified>
</cp:coreProperties>
</file>