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1" r:id="rId6"/>
    <p:sldId id="285" r:id="rId7"/>
    <p:sldId id="287" r:id="rId8"/>
    <p:sldId id="288" r:id="rId9"/>
    <p:sldId id="289" r:id="rId10"/>
    <p:sldId id="292" r:id="rId11"/>
    <p:sldId id="291" r:id="rId12"/>
    <p:sldId id="293" r:id="rId13"/>
    <p:sldId id="294" r:id="rId14"/>
    <p:sldId id="295" r:id="rId15"/>
  </p:sldIdLst>
  <p:sldSz cx="9144000" cy="5143500" type="screen16x9"/>
  <p:notesSz cx="6858000" cy="9144000"/>
  <p:embeddedFontLst>
    <p:embeddedFont>
      <p:font typeface="Montserrat" panose="020B0604020202020204" charset="-18"/>
      <p:regular r:id="rId17"/>
      <p:bold r:id="rId18"/>
      <p:italic r:id="rId19"/>
      <p:boldItalic r:id="rId20"/>
    </p:embeddedFont>
    <p:embeddedFont>
      <p:font typeface="PT Serif" panose="020B0604020202020204" charset="-18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322413-9C38-4304-956F-2572A2C8AE06}">
  <a:tblStyle styleId="{2C322413-9C38-4304-956F-2572A2C8AE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81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sz="3200" i="1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 i="1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sz="3200" i="1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BA98-4056-46D5-A90B-3FD13C1E31AD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640-4130-41FC-AEBB-E5C8E1AF0A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3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>
                <a:latin typeface="+mj-lt"/>
              </a:rPr>
              <a:t>FINANCIAL AWARENESS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99655" y="264523"/>
            <a:ext cx="4193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b="1" dirty="0">
                <a:solidFill>
                  <a:schemeClr val="accent2"/>
                </a:solidFill>
              </a:rPr>
              <a:t>BUDGET CREATION PROCESS</a:t>
            </a:r>
          </a:p>
        </p:txBody>
      </p:sp>
      <p:sp>
        <p:nvSpPr>
          <p:cNvPr id="3" name="Elipsa 2"/>
          <p:cNvSpPr/>
          <p:nvPr/>
        </p:nvSpPr>
        <p:spPr>
          <a:xfrm>
            <a:off x="176349" y="656938"/>
            <a:ext cx="3229940" cy="19202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1. RECORD YOUR RECEIPTS AND EXPENDITURE</a:t>
            </a:r>
            <a:endParaRPr lang="hr-HR" sz="1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Slikovni rezultat za izraÄun troÅ¡k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48" y="702182"/>
            <a:ext cx="3508262" cy="18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76349" y="2831016"/>
            <a:ext cx="68166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accent2"/>
                </a:solidFill>
              </a:rPr>
              <a:t>DETERMINE MONITORING PERIOD (MAIN MONTHLY MONITORING)</a:t>
            </a:r>
          </a:p>
          <a:p>
            <a:r>
              <a:rPr lang="en-US" sz="1500" b="1" dirty="0">
                <a:solidFill>
                  <a:schemeClr val="accent2"/>
                </a:solidFill>
              </a:rPr>
              <a:t>or WEEKLY (if your pocket money is weekly)</a:t>
            </a:r>
            <a:endParaRPr lang="hr-HR" sz="1500" b="1" dirty="0">
              <a:solidFill>
                <a:schemeClr val="accent2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415937" y="3473892"/>
            <a:ext cx="2312126" cy="553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solidFill>
                  <a:schemeClr val="bg1"/>
                </a:solidFill>
              </a:rPr>
              <a:t>Tracking</a:t>
            </a:r>
            <a:r>
              <a:rPr lang="hr-HR" sz="1800" b="1" dirty="0">
                <a:solidFill>
                  <a:schemeClr val="bg1"/>
                </a:solidFill>
              </a:rPr>
              <a:t> period?</a:t>
            </a:r>
          </a:p>
        </p:txBody>
      </p:sp>
      <p:sp>
        <p:nvSpPr>
          <p:cNvPr id="6" name="Elipsa 5"/>
          <p:cNvSpPr/>
          <p:nvPr/>
        </p:nvSpPr>
        <p:spPr>
          <a:xfrm>
            <a:off x="102982" y="3485955"/>
            <a:ext cx="3203363" cy="122053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How much money I make / get</a:t>
            </a:r>
            <a:r>
              <a:rPr lang="hr-HR" sz="1800" dirty="0"/>
              <a:t>)</a:t>
            </a:r>
          </a:p>
        </p:txBody>
      </p:sp>
      <p:sp>
        <p:nvSpPr>
          <p:cNvPr id="7" name="Pravokutnik 6"/>
          <p:cNvSpPr/>
          <p:nvPr/>
        </p:nvSpPr>
        <p:spPr>
          <a:xfrm>
            <a:off x="999269" y="4740656"/>
            <a:ext cx="1410788" cy="333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/>
              <a:t>INCOME</a:t>
            </a:r>
          </a:p>
        </p:txBody>
      </p:sp>
      <p:sp>
        <p:nvSpPr>
          <p:cNvPr id="9" name="Elipsa 8"/>
          <p:cNvSpPr/>
          <p:nvPr/>
        </p:nvSpPr>
        <p:spPr>
          <a:xfrm>
            <a:off x="6109773" y="3638850"/>
            <a:ext cx="2272937" cy="114927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do I use my money for? How much do I spend?</a:t>
            </a:r>
            <a:endParaRPr lang="hr-HR" sz="1600" dirty="0"/>
          </a:p>
        </p:txBody>
      </p:sp>
      <p:sp>
        <p:nvSpPr>
          <p:cNvPr id="10" name="Pravokutnik 9"/>
          <p:cNvSpPr/>
          <p:nvPr/>
        </p:nvSpPr>
        <p:spPr>
          <a:xfrm>
            <a:off x="6540847" y="4779619"/>
            <a:ext cx="1410788" cy="333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/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1427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725357" y="71677"/>
            <a:ext cx="3781697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2. CREATE RECEIPTS AND EXPENDITURE</a:t>
            </a:r>
            <a:endParaRPr lang="hr-HR" sz="1800" b="1" dirty="0"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49903" y="1469571"/>
            <a:ext cx="3158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b="1" dirty="0">
                <a:solidFill>
                  <a:schemeClr val="accent3"/>
                </a:solidFill>
              </a:rPr>
              <a:t>DISTRIBUTION OF EXPENDITURE BY ITEM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88574"/>
              </p:ext>
            </p:extLst>
          </p:nvPr>
        </p:nvGraphicFramePr>
        <p:xfrm>
          <a:off x="249903" y="2111154"/>
          <a:ext cx="8567526" cy="96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03810">
                  <a:extLst>
                    <a:ext uri="{9D8B030D-6E8A-4147-A177-3AD203B41FA5}">
                      <a16:colId xmlns:a16="http://schemas.microsoft.com/office/drawing/2014/main" val="1928875527"/>
                    </a:ext>
                  </a:extLst>
                </a:gridCol>
                <a:gridCol w="1068210">
                  <a:extLst>
                    <a:ext uri="{9D8B030D-6E8A-4147-A177-3AD203B41FA5}">
                      <a16:colId xmlns:a16="http://schemas.microsoft.com/office/drawing/2014/main" val="2762706267"/>
                    </a:ext>
                  </a:extLst>
                </a:gridCol>
                <a:gridCol w="1417618">
                  <a:extLst>
                    <a:ext uri="{9D8B030D-6E8A-4147-A177-3AD203B41FA5}">
                      <a16:colId xmlns:a16="http://schemas.microsoft.com/office/drawing/2014/main" val="2004746452"/>
                    </a:ext>
                  </a:extLst>
                </a:gridCol>
                <a:gridCol w="1561610">
                  <a:extLst>
                    <a:ext uri="{9D8B030D-6E8A-4147-A177-3AD203B41FA5}">
                      <a16:colId xmlns:a16="http://schemas.microsoft.com/office/drawing/2014/main" val="3778361732"/>
                    </a:ext>
                  </a:extLst>
                </a:gridCol>
                <a:gridCol w="1296030">
                  <a:extLst>
                    <a:ext uri="{9D8B030D-6E8A-4147-A177-3AD203B41FA5}">
                      <a16:colId xmlns:a16="http://schemas.microsoft.com/office/drawing/2014/main" val="3679594701"/>
                    </a:ext>
                  </a:extLst>
                </a:gridCol>
                <a:gridCol w="977334">
                  <a:extLst>
                    <a:ext uri="{9D8B030D-6E8A-4147-A177-3AD203B41FA5}">
                      <a16:colId xmlns:a16="http://schemas.microsoft.com/office/drawing/2014/main" val="4006131326"/>
                    </a:ext>
                  </a:extLst>
                </a:gridCol>
                <a:gridCol w="1242914">
                  <a:extLst>
                    <a:ext uri="{9D8B030D-6E8A-4147-A177-3AD203B41FA5}">
                      <a16:colId xmlns:a16="http://schemas.microsoft.com/office/drawing/2014/main" val="424729775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hr-HR" sz="1100" dirty="0"/>
                        <a:t>EXPENDITURE 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 err="1"/>
                        <a:t>Expenditure</a:t>
                      </a:r>
                      <a:r>
                        <a:rPr lang="hr-HR" sz="1100" dirty="0"/>
                        <a:t> on </a:t>
                      </a:r>
                      <a:r>
                        <a:rPr lang="hr-HR" sz="1100" dirty="0" err="1"/>
                        <a:t>housing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Transport </a:t>
                      </a:r>
                      <a:r>
                        <a:rPr lang="hr-HR" sz="1100" dirty="0" err="1"/>
                        <a:t>expenditure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 err="1"/>
                        <a:t>Food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costs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Insurance </a:t>
                      </a:r>
                      <a:r>
                        <a:rPr lang="hr-HR" sz="1100" dirty="0" err="1"/>
                        <a:t>expenditure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 err="1"/>
                        <a:t>Savings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and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investments</a:t>
                      </a:r>
                      <a:endParaRPr lang="hr-HR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 err="1"/>
                        <a:t>Other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costs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527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r-HR" sz="1100" dirty="0"/>
                        <a:t>Daily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60619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r-HR" sz="1100" dirty="0"/>
                        <a:t>Per </a:t>
                      </a:r>
                      <a:r>
                        <a:rPr lang="hr-HR" sz="1100" dirty="0" err="1"/>
                        <a:t>month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8604541"/>
                  </a:ext>
                </a:extLst>
              </a:tr>
            </a:tbl>
          </a:graphicData>
        </a:graphic>
      </p:graphicFrame>
      <p:cxnSp>
        <p:nvCxnSpPr>
          <p:cNvPr id="6" name="Ravni poveznik sa strelicom 5"/>
          <p:cNvCxnSpPr/>
          <p:nvPr/>
        </p:nvCxnSpPr>
        <p:spPr>
          <a:xfrm>
            <a:off x="1538152" y="3253571"/>
            <a:ext cx="0" cy="43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519249" y="3473547"/>
            <a:ext cx="140455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>
                <a:solidFill>
                  <a:schemeClr val="accent3"/>
                </a:solidFill>
              </a:rPr>
              <a:t>30 % </a:t>
            </a:r>
            <a:r>
              <a:rPr lang="en-US" sz="1050" b="1" dirty="0">
                <a:solidFill>
                  <a:schemeClr val="accent3"/>
                </a:solidFill>
              </a:rPr>
              <a:t>arrival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households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(rent, overhead,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home insurance,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household taxes,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home maintenance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2704012" y="3253571"/>
            <a:ext cx="0" cy="34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2174991" y="3528144"/>
            <a:ext cx="1215397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>
                <a:solidFill>
                  <a:schemeClr val="accent3"/>
                </a:solidFill>
              </a:rPr>
              <a:t>10 – 20 %</a:t>
            </a:r>
          </a:p>
          <a:p>
            <a:r>
              <a:rPr lang="hr-HR" sz="1050" b="1" dirty="0">
                <a:solidFill>
                  <a:schemeClr val="accent3"/>
                </a:solidFill>
              </a:rPr>
              <a:t> </a:t>
            </a:r>
            <a:r>
              <a:rPr lang="fr-FR" sz="1050" b="1" dirty="0">
                <a:solidFill>
                  <a:schemeClr val="accent3"/>
                </a:solidFill>
              </a:rPr>
              <a:t>income</a:t>
            </a:r>
          </a:p>
          <a:p>
            <a:r>
              <a:rPr lang="fr-FR" sz="1050" b="1" dirty="0">
                <a:solidFill>
                  <a:schemeClr val="accent3"/>
                </a:solidFill>
              </a:rPr>
              <a:t>(</a:t>
            </a:r>
            <a:r>
              <a:rPr lang="hr-HR" sz="1050" b="1" dirty="0" err="1">
                <a:solidFill>
                  <a:schemeClr val="accent3"/>
                </a:solidFill>
              </a:rPr>
              <a:t>carloan</a:t>
            </a:r>
            <a:r>
              <a:rPr lang="fr-FR" sz="1050" b="1" dirty="0">
                <a:solidFill>
                  <a:schemeClr val="accent3"/>
                </a:solidFill>
              </a:rPr>
              <a:t>,</a:t>
            </a:r>
          </a:p>
          <a:p>
            <a:r>
              <a:rPr lang="fr-FR" sz="1050" b="1" dirty="0">
                <a:solidFill>
                  <a:schemeClr val="accent3"/>
                </a:solidFill>
              </a:rPr>
              <a:t>Registration,</a:t>
            </a:r>
          </a:p>
          <a:p>
            <a:r>
              <a:rPr lang="fr-FR" sz="1050" b="1" dirty="0">
                <a:solidFill>
                  <a:schemeClr val="accent3"/>
                </a:solidFill>
              </a:rPr>
              <a:t>Fuel,</a:t>
            </a:r>
          </a:p>
          <a:p>
            <a:r>
              <a:rPr lang="fr-FR" sz="1050" b="1" dirty="0">
                <a:solidFill>
                  <a:schemeClr val="accent3"/>
                </a:solidFill>
              </a:rPr>
              <a:t>Maintenance</a:t>
            </a:r>
          </a:p>
          <a:p>
            <a:r>
              <a:rPr lang="fr-FR" sz="1050" b="1" dirty="0">
                <a:solidFill>
                  <a:schemeClr val="accent3"/>
                </a:solidFill>
              </a:rPr>
              <a:t>Public transport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4134395" y="3033595"/>
            <a:ext cx="9797" cy="43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3431780" y="3429920"/>
            <a:ext cx="188806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>
                <a:solidFill>
                  <a:schemeClr val="accent3"/>
                </a:solidFill>
              </a:rPr>
              <a:t>25-35 % </a:t>
            </a:r>
            <a:r>
              <a:rPr lang="en-US" sz="1050" b="1" dirty="0">
                <a:solidFill>
                  <a:schemeClr val="accent3"/>
                </a:solidFill>
              </a:rPr>
              <a:t>income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(buying food,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Dining in restaurants,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Dinner (bakeries, pastry shops ..)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Kitchen utensils (detergents…)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cxnSp>
        <p:nvCxnSpPr>
          <p:cNvPr id="15" name="Ravni poveznik sa strelicom 14"/>
          <p:cNvCxnSpPr/>
          <p:nvPr/>
        </p:nvCxnSpPr>
        <p:spPr>
          <a:xfrm>
            <a:off x="5907677" y="3033596"/>
            <a:ext cx="0" cy="39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5138476" y="3473547"/>
            <a:ext cx="146867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>
                <a:solidFill>
                  <a:schemeClr val="accent3"/>
                </a:solidFill>
              </a:rPr>
              <a:t>7 % </a:t>
            </a:r>
            <a:r>
              <a:rPr lang="en-US" sz="1050" b="1" dirty="0">
                <a:solidFill>
                  <a:schemeClr val="accent3"/>
                </a:solidFill>
              </a:rPr>
              <a:t>income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(life insurance,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Property insurance,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Auto insurance,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health insurance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7134152" y="3231758"/>
            <a:ext cx="0" cy="36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6848203" y="3693523"/>
            <a:ext cx="1774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3"/>
                </a:solidFill>
              </a:rPr>
              <a:t>preferably set aside 10%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Total income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IF WE COST LESS CARE</a:t>
            </a:r>
          </a:p>
          <a:p>
            <a:r>
              <a:rPr lang="en-US" sz="1050" b="1" dirty="0">
                <a:solidFill>
                  <a:schemeClr val="accent3"/>
                </a:solidFill>
              </a:rPr>
              <a:t>WHAT WE MAKE</a:t>
            </a:r>
            <a:endParaRPr lang="hr-HR" sz="1050" b="1" dirty="0">
              <a:solidFill>
                <a:schemeClr val="accent3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786030" y="33999"/>
            <a:ext cx="3781697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3. ALLOW THE BUDGET ITEMS TO ALLOW THE AMOUNT OF MONEY</a:t>
            </a:r>
            <a:endParaRPr lang="hr-H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0" grpId="0"/>
      <p:bldP spid="13" grpId="0"/>
      <p:bldP spid="16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4523" y="529046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Considering how successfully we manage our money,</a:t>
            </a:r>
          </a:p>
          <a:p>
            <a:r>
              <a:rPr lang="en-US" sz="1800" b="1" dirty="0">
                <a:solidFill>
                  <a:schemeClr val="accent3"/>
                </a:solidFill>
              </a:rPr>
              <a:t>THREE BUDGET RESULTS ARE POSSIBLE</a:t>
            </a:r>
            <a:endParaRPr lang="hr-HR" sz="1800" b="1" dirty="0">
              <a:solidFill>
                <a:schemeClr val="accent3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264523" y="1858566"/>
            <a:ext cx="1861457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schemeClr val="bg1"/>
                </a:solidFill>
              </a:rPr>
              <a:t>INCOME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2818312" y="1858566"/>
            <a:ext cx="1861457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schemeClr val="bg1"/>
                </a:solidFill>
              </a:rPr>
              <a:t>EXPENDITURE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5741126" y="1766093"/>
            <a:ext cx="1861457" cy="1021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schemeClr val="bg1"/>
                </a:solidFill>
              </a:rPr>
              <a:t>CASH SURPLUS/</a:t>
            </a:r>
          </a:p>
          <a:p>
            <a:pPr algn="ctr"/>
            <a:r>
              <a:rPr lang="hr-HR" sz="1500" b="1" dirty="0">
                <a:solidFill>
                  <a:schemeClr val="bg1"/>
                </a:solidFill>
              </a:rPr>
              <a:t>MONEY LACK</a:t>
            </a:r>
          </a:p>
        </p:txBody>
      </p:sp>
      <p:sp>
        <p:nvSpPr>
          <p:cNvPr id="6" name="Minus 5"/>
          <p:cNvSpPr/>
          <p:nvPr/>
        </p:nvSpPr>
        <p:spPr>
          <a:xfrm>
            <a:off x="2125980" y="1858566"/>
            <a:ext cx="685800" cy="685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7" name="Jednako 6"/>
          <p:cNvSpPr/>
          <p:nvPr/>
        </p:nvSpPr>
        <p:spPr>
          <a:xfrm>
            <a:off x="4815296" y="1858566"/>
            <a:ext cx="685800" cy="6858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500" b="1">
              <a:solidFill>
                <a:schemeClr val="tx1"/>
              </a:solidFill>
            </a:endParaRP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2752997"/>
            <a:ext cx="5715000" cy="22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/>
          <p:nvPr/>
        </p:nvCxnSpPr>
        <p:spPr>
          <a:xfrm>
            <a:off x="6836773" y="2638324"/>
            <a:ext cx="362494" cy="64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499692" y="3250639"/>
            <a:ext cx="20842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OR DEFICIT is the result of bad</a:t>
            </a:r>
          </a:p>
          <a:p>
            <a:r>
              <a:rPr lang="en-US" sz="1050" dirty="0">
                <a:solidFill>
                  <a:schemeClr val="accent3"/>
                </a:solidFill>
              </a:rPr>
              <a:t>Budget management</a:t>
            </a:r>
            <a:endParaRPr lang="hr-HR" sz="1050" dirty="0">
              <a:solidFill>
                <a:schemeClr val="accent3"/>
              </a:solidFill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 flipV="1">
            <a:off x="6562453" y="1388303"/>
            <a:ext cx="455567" cy="47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6567017" y="948865"/>
            <a:ext cx="1949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err="1">
                <a:solidFill>
                  <a:schemeClr val="accent3"/>
                </a:solidFill>
              </a:rPr>
              <a:t>Desirable</a:t>
            </a:r>
            <a:r>
              <a:rPr lang="hr-HR" sz="1050" dirty="0">
                <a:solidFill>
                  <a:schemeClr val="accent3"/>
                </a:solidFill>
              </a:rPr>
              <a:t> management </a:t>
            </a:r>
            <a:r>
              <a:rPr lang="hr-HR" sz="1050" dirty="0" err="1">
                <a:solidFill>
                  <a:schemeClr val="accent3"/>
                </a:solidFill>
              </a:rPr>
              <a:t>result</a:t>
            </a:r>
            <a:endParaRPr lang="hr-HR" sz="1050" dirty="0">
              <a:solidFill>
                <a:schemeClr val="accent3"/>
              </a:solidFill>
            </a:endParaRPr>
          </a:p>
          <a:p>
            <a:r>
              <a:rPr lang="hr-HR" sz="1050" dirty="0" err="1">
                <a:solidFill>
                  <a:schemeClr val="accent3"/>
                </a:solidFill>
              </a:rPr>
              <a:t>budget</a:t>
            </a:r>
            <a:endParaRPr lang="hr-HR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725357" y="71677"/>
            <a:ext cx="3781697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solidFill>
                  <a:schemeClr val="bg1"/>
                </a:solidFill>
              </a:rPr>
              <a:t>4. CONSUMPTION CONTROL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27018" y="1763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b="1" dirty="0">
                <a:solidFill>
                  <a:schemeClr val="accent3"/>
                </a:solidFill>
              </a:rPr>
              <a:t>BE CAREFUL "LOW COSTS"</a:t>
            </a:r>
          </a:p>
        </p:txBody>
      </p:sp>
      <p:sp>
        <p:nvSpPr>
          <p:cNvPr id="5" name="Plus 4"/>
          <p:cNvSpPr/>
          <p:nvPr/>
        </p:nvSpPr>
        <p:spPr>
          <a:xfrm>
            <a:off x="2488475" y="3624943"/>
            <a:ext cx="685800" cy="6858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6" name="TekstniOkvir 5"/>
          <p:cNvSpPr txBox="1"/>
          <p:nvPr/>
        </p:nvSpPr>
        <p:spPr>
          <a:xfrm>
            <a:off x="5547428" y="3967843"/>
            <a:ext cx="10776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………..</a:t>
            </a:r>
          </a:p>
        </p:txBody>
      </p:sp>
      <p:sp>
        <p:nvSpPr>
          <p:cNvPr id="9" name="Plus 8"/>
          <p:cNvSpPr/>
          <p:nvPr/>
        </p:nvSpPr>
        <p:spPr>
          <a:xfrm>
            <a:off x="5507872" y="3282043"/>
            <a:ext cx="685800" cy="6858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pic>
        <p:nvPicPr>
          <p:cNvPr id="4102" name="Picture 6" descr="Slikovni rezultat za OPR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72" y="-16016"/>
            <a:ext cx="2950328" cy="27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CE4C1F6-C205-4BB3-960C-81A88F57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6" y="2834130"/>
            <a:ext cx="2251709" cy="22517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8764853-D45F-45D8-B1DD-03577CB1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630" y="2822204"/>
            <a:ext cx="2249619" cy="22496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45859E-18EB-4EC5-A1C2-1D30496CB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204" y="2822203"/>
            <a:ext cx="224961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127589" y="447262"/>
            <a:ext cx="3781697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solidFill>
                  <a:schemeClr val="bg1"/>
                </a:solidFill>
              </a:rPr>
              <a:t>5. ASSESS AND ADJUST</a:t>
            </a:r>
          </a:p>
        </p:txBody>
      </p:sp>
      <p:pic>
        <p:nvPicPr>
          <p:cNvPr id="5124" name="Picture 4" descr="Slikovni rezultat za PRORAÄ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05" y="156737"/>
            <a:ext cx="5025706" cy="19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433306" y="3858024"/>
            <a:ext cx="6749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3"/>
                </a:solidFill>
              </a:rPr>
              <a:t>BRING MONTHLY BUDGET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3"/>
                </a:solidFill>
              </a:rPr>
              <a:t>FOLLOWS ITS WEAKNESSES AND ACHIEVEMENTS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3"/>
                </a:solidFill>
              </a:rPr>
              <a:t>STRENGTHEN YOUR FINANCIAL PLANNING AND GOALS</a:t>
            </a:r>
            <a:endParaRPr lang="hr-HR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ctrTitle" idx="4294967295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4000" dirty="0"/>
              <a:t>WHAT IS FINANCIAL AWARENESS?</a:t>
            </a:r>
            <a:endParaRPr sz="4000" dirty="0"/>
          </a:p>
        </p:txBody>
      </p:sp>
      <p:sp>
        <p:nvSpPr>
          <p:cNvPr id="273" name="Google Shape;273;p14"/>
          <p:cNvSpPr txBox="1">
            <a:spLocks noGrp="1"/>
          </p:cNvSpPr>
          <p:nvPr>
            <p:ph type="body" idx="4294967295"/>
          </p:nvPr>
        </p:nvSpPr>
        <p:spPr>
          <a:xfrm>
            <a:off x="714375" y="2781351"/>
            <a:ext cx="6593700" cy="1290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/>
              <a:t>It is a combination of knowledge, skills, attitudes and behaviors that are required to make the right financial decisions and for the financial well-being of each individual, and therefore of society.</a:t>
            </a:r>
            <a:endParaRPr lang="hr-HR" sz="1800" dirty="0"/>
          </a:p>
        </p:txBody>
      </p:sp>
      <p:sp>
        <p:nvSpPr>
          <p:cNvPr id="274" name="Google Shape;274;p1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title"/>
          </p:nvPr>
        </p:nvSpPr>
        <p:spPr>
          <a:xfrm>
            <a:off x="735875" y="148856"/>
            <a:ext cx="5917200" cy="1024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2800" dirty="0"/>
              <a:t>Financial </a:t>
            </a:r>
            <a:r>
              <a:rPr lang="hr-HR" sz="2800" dirty="0" err="1"/>
              <a:t>awareness</a:t>
            </a:r>
            <a:r>
              <a:rPr lang="hr-HR" sz="2800" dirty="0"/>
              <a:t> </a:t>
            </a:r>
            <a:r>
              <a:rPr lang="hr-HR" sz="2800" dirty="0" err="1"/>
              <a:t>goals</a:t>
            </a:r>
            <a:endParaRPr sz="2800" dirty="0"/>
          </a:p>
        </p:txBody>
      </p:sp>
      <p:sp>
        <p:nvSpPr>
          <p:cNvPr id="263" name="Google Shape;263;p13"/>
          <p:cNvSpPr txBox="1"/>
          <p:nvPr/>
        </p:nvSpPr>
        <p:spPr>
          <a:xfrm>
            <a:off x="735875" y="1351400"/>
            <a:ext cx="2644200" cy="28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acquiring knowledge and skills for responsible money management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developing a long-term and sustainable financial plan in accordance with the wishes and capabilities of the students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 differentiating between different financial products</a:t>
            </a:r>
            <a:endParaRPr sz="1100"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3737723" y="1351400"/>
            <a:ext cx="2759400" cy="28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developing the ability to think critically about </a:t>
            </a:r>
            <a:r>
              <a:rPr lang="hr-HR" sz="1100" b="1" dirty="0" err="1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ours</a:t>
            </a: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 finances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ability to hedge against financial risks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rPr>
              <a:t>the use of digital literacy tools</a:t>
            </a:r>
            <a:endParaRPr lang="hr-HR" sz="1100" b="1" dirty="0">
              <a:solidFill>
                <a:schemeClr val="accent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3" grpId="0"/>
      <p:bldP spid="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body" idx="1"/>
          </p:nvPr>
        </p:nvSpPr>
        <p:spPr>
          <a:xfrm>
            <a:off x="724389" y="39925"/>
            <a:ext cx="6080448" cy="4851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UniCredit" pitchFamily="2" charset="-18"/>
              </a:rPr>
              <a:t>FINANCE, as a science, deals with the problems of money management.</a:t>
            </a:r>
            <a:endParaRPr lang="af-ZA" dirty="0">
              <a:latin typeface="UniCredit" pitchFamily="2" charset="-18"/>
            </a:endParaRPr>
          </a:p>
          <a:p>
            <a:r>
              <a:rPr lang="en-US" dirty="0">
                <a:latin typeface="UniCredit" pitchFamily="2" charset="-18"/>
              </a:rPr>
              <a:t>MONEY is a specific commodity that has the function of expressing the value of all other commodities and serves as a means of payment.</a:t>
            </a:r>
            <a:endParaRPr dirty="0"/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body" idx="1"/>
          </p:nvPr>
        </p:nvSpPr>
        <p:spPr>
          <a:xfrm>
            <a:off x="2690036" y="2987475"/>
            <a:ext cx="4205551" cy="19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i="1" dirty="0">
                <a:solidFill>
                  <a:srgbClr val="00AFD0"/>
                </a:solidFill>
                <a:latin typeface="UniCredit" pitchFamily="2" charset="-18"/>
              </a:rPr>
              <a:t>Without financial </a:t>
            </a:r>
            <a:r>
              <a:rPr lang="hr-HR" i="1" dirty="0" err="1">
                <a:solidFill>
                  <a:srgbClr val="00AFD0"/>
                </a:solidFill>
                <a:latin typeface="UniCredit" pitchFamily="2" charset="-18"/>
              </a:rPr>
              <a:t>awareness</a:t>
            </a:r>
            <a:r>
              <a:rPr lang="en-US" i="1" dirty="0">
                <a:solidFill>
                  <a:srgbClr val="00AFD0"/>
                </a:solidFill>
                <a:latin typeface="UniCredit" pitchFamily="2" charset="-18"/>
              </a:rPr>
              <a:t>, the path to financial independence is more difficult and costs higher.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23479BC-086F-4222-9669-A47D0D470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22"/>
          <a:stretch/>
        </p:blipFill>
        <p:spPr>
          <a:xfrm>
            <a:off x="475641" y="507004"/>
            <a:ext cx="3077711" cy="255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ctrTitle" idx="4294967295"/>
          </p:nvPr>
        </p:nvSpPr>
        <p:spPr>
          <a:xfrm>
            <a:off x="350550" y="660089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/>
              <a:t>BUDGET - a true picture of personal consumption</a:t>
            </a:r>
            <a:endParaRPr sz="3600" dirty="0"/>
          </a:p>
        </p:txBody>
      </p:sp>
      <p:sp>
        <p:nvSpPr>
          <p:cNvPr id="273" name="Google Shape;273;p14"/>
          <p:cNvSpPr txBox="1">
            <a:spLocks noGrp="1"/>
          </p:cNvSpPr>
          <p:nvPr>
            <p:ph type="body" idx="4294967295"/>
          </p:nvPr>
        </p:nvSpPr>
        <p:spPr>
          <a:xfrm>
            <a:off x="714375" y="1819889"/>
            <a:ext cx="6593700" cy="258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AutoNum type="arabicPeriod"/>
            </a:pPr>
            <a:r>
              <a:rPr lang="en-US" sz="1800" dirty="0"/>
              <a:t>Where does your money go?</a:t>
            </a:r>
          </a:p>
          <a:p>
            <a:pPr marL="514350" indent="-514350">
              <a:buAutoNum type="arabicPeriod"/>
            </a:pPr>
            <a:r>
              <a:rPr lang="en-US" sz="1800" dirty="0"/>
              <a:t>How much money do you spend per month spending time with friends?</a:t>
            </a:r>
          </a:p>
          <a:p>
            <a:pPr marL="514350" indent="-514350">
              <a:buAutoNum type="arabicPeriod"/>
            </a:pPr>
            <a:r>
              <a:rPr lang="en-US" sz="1800" dirty="0"/>
              <a:t>How much do you spend on a snack?</a:t>
            </a:r>
          </a:p>
          <a:p>
            <a:pPr marL="514350" indent="-514350">
              <a:buAutoNum type="arabicPeriod"/>
            </a:pPr>
            <a:r>
              <a:rPr lang="en-US" sz="1800" dirty="0"/>
              <a:t>How much do you spend on clothes?</a:t>
            </a:r>
          </a:p>
          <a:p>
            <a:pPr marL="514350" indent="-514350">
              <a:buAutoNum type="arabicPeriod"/>
            </a:pPr>
            <a:r>
              <a:rPr lang="en-US" sz="1800" dirty="0"/>
              <a:t>Can you know the correct answers if you do not track and record your personal consumption?</a:t>
            </a:r>
            <a:r>
              <a:rPr lang="hr-HR" sz="1800" dirty="0"/>
              <a:t>.</a:t>
            </a:r>
          </a:p>
        </p:txBody>
      </p:sp>
      <p:sp>
        <p:nvSpPr>
          <p:cNvPr id="274" name="Google Shape;274;p1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0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50066"/>
            <a:ext cx="7886700" cy="994172"/>
          </a:xfrm>
        </p:spPr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BUDGET?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1480" y="1369219"/>
            <a:ext cx="4160520" cy="3263504"/>
          </a:xfrm>
        </p:spPr>
        <p:txBody>
          <a:bodyPr>
            <a:normAutofit/>
          </a:bodyPr>
          <a:lstStyle/>
          <a:p>
            <a:r>
              <a:rPr lang="en-US" dirty="0"/>
              <a:t>A financial plan that shows what you will use your money for</a:t>
            </a:r>
            <a:endParaRPr lang="hr-HR" dirty="0"/>
          </a:p>
          <a:p>
            <a:r>
              <a:rPr lang="en-US" dirty="0"/>
              <a:t>It shows the true picture of our CONSUMPTION</a:t>
            </a:r>
            <a:endParaRPr lang="hr-HR" dirty="0"/>
          </a:p>
        </p:txBody>
      </p:sp>
      <p:pic>
        <p:nvPicPr>
          <p:cNvPr id="3074" name="Picture 2" descr="Slikovni rezultat za POTROÅ 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99" y="1601119"/>
            <a:ext cx="3483701" cy="25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54B8FD03-3919-49C2-A737-66ACEA4AFEF0}"/>
              </a:ext>
            </a:extLst>
          </p:cNvPr>
          <p:cNvGrpSpPr/>
          <p:nvPr/>
        </p:nvGrpSpPr>
        <p:grpSpPr>
          <a:xfrm>
            <a:off x="4404515" y="44416"/>
            <a:ext cx="4549241" cy="1226168"/>
            <a:chOff x="5878150" y="-33103"/>
            <a:chExt cx="6065654" cy="1634891"/>
          </a:xfrm>
        </p:grpSpPr>
        <p:sp>
          <p:nvSpPr>
            <p:cNvPr id="14" name="Elipsa 13"/>
            <p:cNvSpPr/>
            <p:nvPr/>
          </p:nvSpPr>
          <p:spPr>
            <a:xfrm>
              <a:off x="5878150" y="679904"/>
              <a:ext cx="1236617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50" dirty="0">
                  <a:solidFill>
                    <a:schemeClr val="bg1"/>
                  </a:solidFill>
                </a:rPr>
                <a:t> </a:t>
              </a:r>
              <a:r>
                <a:rPr lang="hr-HR" sz="1050" dirty="0" err="1">
                  <a:solidFill>
                    <a:schemeClr val="bg1"/>
                  </a:solidFill>
                </a:rPr>
                <a:t>clothes</a:t>
              </a:r>
              <a:endParaRPr lang="hr-HR" sz="105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706414" y="-33103"/>
              <a:ext cx="1755050" cy="11628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50" dirty="0">
                  <a:solidFill>
                    <a:schemeClr val="bg1"/>
                  </a:solidFill>
                </a:rPr>
                <a:t>car</a:t>
              </a:r>
            </a:p>
          </p:txBody>
        </p:sp>
        <p:sp>
          <p:nvSpPr>
            <p:cNvPr id="17" name="Elipsa 16"/>
            <p:cNvSpPr/>
            <p:nvPr/>
          </p:nvSpPr>
          <p:spPr>
            <a:xfrm>
              <a:off x="7778795" y="443820"/>
              <a:ext cx="1576387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50" dirty="0" err="1">
                  <a:solidFill>
                    <a:schemeClr val="bg1"/>
                  </a:solidFill>
                </a:rPr>
                <a:t>travels</a:t>
              </a:r>
              <a:endParaRPr lang="hr-HR" sz="105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9036230" y="268742"/>
              <a:ext cx="1787435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50" dirty="0">
                  <a:solidFill>
                    <a:schemeClr val="bg1"/>
                  </a:solidFill>
                </a:rPr>
                <a:t>Sport </a:t>
              </a:r>
              <a:r>
                <a:rPr lang="hr-HR" sz="1050" dirty="0" err="1">
                  <a:solidFill>
                    <a:schemeClr val="bg1"/>
                  </a:solidFill>
                </a:rPr>
                <a:t>activity</a:t>
              </a:r>
              <a:endParaRPr lang="hr-HR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10504713" y="687388"/>
              <a:ext cx="1439091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50" dirty="0" err="1">
                  <a:solidFill>
                    <a:schemeClr val="bg1"/>
                  </a:solidFill>
                </a:rPr>
                <a:t>hobby</a:t>
              </a:r>
              <a:endParaRPr lang="hr-HR" sz="10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4" descr="Slikovni rezultat za no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85" y="4105003"/>
            <a:ext cx="3099129" cy="10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254283" y="925831"/>
            <a:ext cx="3830684" cy="1616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List five reasons why it's a good idea to use a budget (personal)</a:t>
            </a:r>
            <a:endParaRPr lang="hr-HR" sz="2700" dirty="0">
              <a:solidFill>
                <a:schemeClr val="bg1"/>
              </a:solidFill>
            </a:endParaRPr>
          </a:p>
        </p:txBody>
      </p:sp>
      <p:pic>
        <p:nvPicPr>
          <p:cNvPr id="4098" name="Picture 2" descr="Slikovni rezultat za nov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" y="2578531"/>
            <a:ext cx="3596435" cy="14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09850" y="264523"/>
            <a:ext cx="2919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700" b="1" dirty="0" err="1">
                <a:solidFill>
                  <a:schemeClr val="accent3"/>
                </a:solidFill>
              </a:rPr>
              <a:t>Excersize</a:t>
            </a:r>
            <a:r>
              <a:rPr lang="hr-HR" sz="2700" b="1" dirty="0">
                <a:solidFill>
                  <a:schemeClr val="accent3"/>
                </a:solidFill>
              </a:rPr>
              <a:t> 1.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199015" y="496756"/>
            <a:ext cx="3762103" cy="551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YOU CONTROL YOUR MONEY (DOES NOT CONTROL ON YOU)</a:t>
            </a:r>
            <a:endParaRPr lang="hr-HR" sz="1800" dirty="0"/>
          </a:p>
        </p:txBody>
      </p:sp>
      <p:sp>
        <p:nvSpPr>
          <p:cNvPr id="6" name="Pravokutnik 5"/>
          <p:cNvSpPr/>
          <p:nvPr/>
        </p:nvSpPr>
        <p:spPr>
          <a:xfrm>
            <a:off x="5127614" y="1307362"/>
            <a:ext cx="3762103" cy="551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KEEP TRACK OF YOUR RECEIPTS AND EXPENSES</a:t>
            </a:r>
            <a:endParaRPr lang="hr-HR" sz="1800" dirty="0"/>
          </a:p>
        </p:txBody>
      </p:sp>
      <p:sp>
        <p:nvSpPr>
          <p:cNvPr id="7" name="Pravokutnik 6"/>
          <p:cNvSpPr/>
          <p:nvPr/>
        </p:nvSpPr>
        <p:spPr>
          <a:xfrm>
            <a:off x="5199014" y="2043062"/>
            <a:ext cx="3762103" cy="551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YOU ARE AVOIDING DEBT</a:t>
            </a:r>
          </a:p>
        </p:txBody>
      </p:sp>
      <p:sp>
        <p:nvSpPr>
          <p:cNvPr id="8" name="Pravokutnik 7"/>
          <p:cNvSpPr/>
          <p:nvPr/>
        </p:nvSpPr>
        <p:spPr>
          <a:xfrm>
            <a:off x="5176160" y="2774368"/>
            <a:ext cx="3762103" cy="551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EASY TO </a:t>
            </a:r>
            <a:r>
              <a:rPr lang="hr-HR" sz="1800" dirty="0"/>
              <a:t>NOTICE</a:t>
            </a:r>
            <a:r>
              <a:rPr lang="en-US" sz="1800" dirty="0"/>
              <a:t> UNUSUAL COSTS</a:t>
            </a:r>
            <a:endParaRPr lang="hr-HR" sz="1800" dirty="0"/>
          </a:p>
        </p:txBody>
      </p:sp>
      <p:sp>
        <p:nvSpPr>
          <p:cNvPr id="9" name="Pravokutnik 8"/>
          <p:cNvSpPr/>
          <p:nvPr/>
        </p:nvSpPr>
        <p:spPr>
          <a:xfrm>
            <a:off x="5176159" y="3505674"/>
            <a:ext cx="3762103" cy="815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ARE YOU READY FOR UNEXPECTED SITUATIONS AND UNUSUAL COSTS</a:t>
            </a:r>
            <a:endParaRPr lang="hr-HR" sz="1800" dirty="0"/>
          </a:p>
        </p:txBody>
      </p:sp>
      <p:sp>
        <p:nvSpPr>
          <p:cNvPr id="10" name="Pravokutnik 9"/>
          <p:cNvSpPr/>
          <p:nvPr/>
        </p:nvSpPr>
        <p:spPr>
          <a:xfrm>
            <a:off x="5199015" y="4505179"/>
            <a:ext cx="3762103" cy="551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SLEEP PEACEFULLY, LIVE MORE HARMONIOUSLY</a:t>
            </a:r>
            <a:endParaRPr lang="hr-HR" sz="1800" dirty="0"/>
          </a:p>
        </p:txBody>
      </p:sp>
      <p:pic>
        <p:nvPicPr>
          <p:cNvPr id="4100" name="Picture 4" descr="Slikovni rezultat za pri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2" y="4089646"/>
            <a:ext cx="2143125" cy="9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71336"/>
            <a:ext cx="7886700" cy="994172"/>
          </a:xfrm>
        </p:spPr>
        <p:txBody>
          <a:bodyPr/>
          <a:lstStyle/>
          <a:p>
            <a:r>
              <a:rPr lang="hr-HR" dirty="0"/>
              <a:t>CREATE A BUDGET</a:t>
            </a:r>
            <a:endParaRPr lang="hr-HR" b="1" dirty="0"/>
          </a:p>
        </p:txBody>
      </p:sp>
      <p:sp>
        <p:nvSpPr>
          <p:cNvPr id="4" name="Zaobljeni pravokutnik 3"/>
          <p:cNvSpPr/>
          <p:nvPr/>
        </p:nvSpPr>
        <p:spPr>
          <a:xfrm>
            <a:off x="186146" y="1829627"/>
            <a:ext cx="2029641" cy="851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b="1" dirty="0"/>
              <a:t>RECEIPT / INCOME / INCOME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5483952" y="1829627"/>
            <a:ext cx="1794509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b="1" dirty="0"/>
              <a:t>OUTLAY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2292532" y="2338661"/>
            <a:ext cx="470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1626326" y="271789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All the money we made and got</a:t>
            </a:r>
            <a:endParaRPr lang="hr-HR" sz="1800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7318466" y="2338661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6631576" y="2588251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>
                <a:solidFill>
                  <a:schemeClr val="accent3"/>
                </a:solidFill>
              </a:rPr>
              <a:t> </a:t>
            </a:r>
            <a:r>
              <a:rPr lang="en-US" sz="1800" dirty="0">
                <a:solidFill>
                  <a:schemeClr val="accent3"/>
                </a:solidFill>
              </a:rPr>
              <a:t>All costs and</a:t>
            </a:r>
          </a:p>
          <a:p>
            <a:r>
              <a:rPr lang="en-US" sz="1800" dirty="0">
                <a:solidFill>
                  <a:schemeClr val="accent3"/>
                </a:solidFill>
              </a:rPr>
              <a:t>  financial obligations</a:t>
            </a:r>
          </a:p>
          <a:p>
            <a:r>
              <a:rPr lang="en-US" sz="1800" dirty="0">
                <a:solidFill>
                  <a:schemeClr val="accent3"/>
                </a:solidFill>
              </a:rPr>
              <a:t>  (debts) that we are</a:t>
            </a:r>
          </a:p>
          <a:p>
            <a:r>
              <a:rPr lang="en-US" sz="1800" dirty="0">
                <a:solidFill>
                  <a:schemeClr val="accent3"/>
                </a:solidFill>
              </a:rPr>
              <a:t>  obliged to pay</a:t>
            </a:r>
            <a:endParaRPr lang="hr-HR" sz="1800" dirty="0">
              <a:solidFill>
                <a:schemeClr val="accent3"/>
              </a:solidFill>
            </a:endParaRPr>
          </a:p>
        </p:txBody>
      </p:sp>
      <p:sp>
        <p:nvSpPr>
          <p:cNvPr id="12" name="AutoShape 2" descr="Slikovni rezultat za prihod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r-HR" sz="1050"/>
          </a:p>
        </p:txBody>
      </p:sp>
      <p:pic>
        <p:nvPicPr>
          <p:cNvPr id="5124" name="Picture 4" descr="Slikovni rezultat za pri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3" y="3084069"/>
            <a:ext cx="2417513" cy="1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troÅ¡k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95" y="3773127"/>
            <a:ext cx="2080396" cy="11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583</Words>
  <Application>Microsoft Office PowerPoint</Application>
  <PresentationFormat>Prikaz na zaslonu (16:9)</PresentationFormat>
  <Paragraphs>119</Paragraphs>
  <Slides>14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Montserrat</vt:lpstr>
      <vt:lpstr>UniCredit</vt:lpstr>
      <vt:lpstr>PT Serif</vt:lpstr>
      <vt:lpstr>Wingdings</vt:lpstr>
      <vt:lpstr>Abril Fatface</vt:lpstr>
      <vt:lpstr>Arial</vt:lpstr>
      <vt:lpstr>Balthasar template</vt:lpstr>
      <vt:lpstr>FINANCIAL AWARENESS</vt:lpstr>
      <vt:lpstr>WHAT IS FINANCIAL AWARENESS?</vt:lpstr>
      <vt:lpstr>Financial awareness goals</vt:lpstr>
      <vt:lpstr>PowerPoint prezentacija</vt:lpstr>
      <vt:lpstr>PowerPoint prezentacija</vt:lpstr>
      <vt:lpstr>BUDGET - a true picture of personal consumption</vt:lpstr>
      <vt:lpstr>What is a BUDGET?</vt:lpstr>
      <vt:lpstr>PowerPoint prezentacija</vt:lpstr>
      <vt:lpstr>CREATE A BUDGET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FINANCIJSKA PISMENOST</dc:title>
  <dc:creator>PC</dc:creator>
  <cp:lastModifiedBy>IRENA ČIPRAKOVIĆ</cp:lastModifiedBy>
  <cp:revision>27</cp:revision>
  <dcterms:modified xsi:type="dcterms:W3CDTF">2020-02-24T19:55:43Z</dcterms:modified>
</cp:coreProperties>
</file>