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l-GR" smtClean="0"/>
              <a:t>Στυλ κύριου τίτλου</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0033F5A6-CA57-4595-AEF9-8D2ACC77E436}" type="datetimeFigureOut">
              <a:rPr lang="el-GR" smtClean="0"/>
              <a:t>27/7/2021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BC0CB2F-596F-479E-A2CB-E294134791D6}"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0033F5A6-CA57-4595-AEF9-8D2ACC77E436}" type="datetimeFigureOut">
              <a:rPr lang="el-GR" smtClean="0"/>
              <a:t>27/7/2021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BC0CB2F-596F-479E-A2CB-E294134791D6}"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0033F5A6-CA57-4595-AEF9-8D2ACC77E436}" type="datetimeFigureOut">
              <a:rPr lang="el-GR" smtClean="0"/>
              <a:t>27/7/2021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BC0CB2F-596F-479E-A2CB-E294134791D6}"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0033F5A6-CA57-4595-AEF9-8D2ACC77E436}" type="datetimeFigureOut">
              <a:rPr lang="el-GR" smtClean="0"/>
              <a:t>27/7/2021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BC0CB2F-596F-479E-A2CB-E294134791D6}"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mtClean="0"/>
              <a:t>Στυλ κύριου τίτλου</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l-GR" smtClean="0"/>
              <a:t>Στυλ υποδείγματος κειμένου</a:t>
            </a:r>
          </a:p>
        </p:txBody>
      </p:sp>
      <p:sp>
        <p:nvSpPr>
          <p:cNvPr id="4" name="Date Placeholder 3"/>
          <p:cNvSpPr>
            <a:spLocks noGrp="1"/>
          </p:cNvSpPr>
          <p:nvPr>
            <p:ph type="dt" sz="half" idx="10"/>
          </p:nvPr>
        </p:nvSpPr>
        <p:spPr/>
        <p:txBody>
          <a:bodyPr/>
          <a:lstStyle/>
          <a:p>
            <a:fld id="{0033F5A6-CA57-4595-AEF9-8D2ACC77E436}" type="datetimeFigureOut">
              <a:rPr lang="el-GR" smtClean="0"/>
              <a:t>27/7/2021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BC0CB2F-596F-479E-A2CB-E294134791D6}"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0033F5A6-CA57-4595-AEF9-8D2ACC77E436}" type="datetimeFigureOut">
              <a:rPr lang="el-GR" smtClean="0"/>
              <a:t>27/7/2021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BC0CB2F-596F-479E-A2CB-E294134791D6}" type="slidenum">
              <a:rPr lang="el-GR" smtClean="0"/>
              <a:t>‹#›</a:t>
            </a:fld>
            <a:endParaRPr lang="el-GR"/>
          </a:p>
        </p:txBody>
      </p:sp>
      <p:sp>
        <p:nvSpPr>
          <p:cNvPr id="8" name="Title 7"/>
          <p:cNvSpPr>
            <a:spLocks noGrp="1"/>
          </p:cNvSpPr>
          <p:nvPr>
            <p:ph type="title"/>
          </p:nvPr>
        </p:nvSpPr>
        <p:spPr/>
        <p:txBody>
          <a:bodyPr/>
          <a:lstStyle/>
          <a:p>
            <a:r>
              <a:rPr lang="el-GR" smtClean="0"/>
              <a:t>Στυλ κύριου τίτλου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smtClean="0"/>
              <a:t>Στυλ υποδείγματος κειμένου</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smtClean="0"/>
              <a:t>Στυλ υποδείγματος κειμένου</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0033F5A6-CA57-4595-AEF9-8D2ACC77E436}" type="datetimeFigureOut">
              <a:rPr lang="el-GR" smtClean="0"/>
              <a:t>27/7/2021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5BC0CB2F-596F-479E-A2CB-E294134791D6}"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0033F5A6-CA57-4595-AEF9-8D2ACC77E436}" type="datetimeFigureOut">
              <a:rPr lang="el-GR" smtClean="0"/>
              <a:t>27/7/2021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BC0CB2F-596F-479E-A2CB-E294134791D6}"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33F5A6-CA57-4595-AEF9-8D2ACC77E436}" type="datetimeFigureOut">
              <a:rPr lang="el-GR" smtClean="0"/>
              <a:t>27/7/2021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5BC0CB2F-596F-479E-A2CB-E294134791D6}"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mtClean="0"/>
              <a:t>Στυλ κύριου τίτλου</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l-GR" smtClean="0"/>
              <a:t>Στυλ υποδείγματος κειμένου</a:t>
            </a:r>
          </a:p>
        </p:txBody>
      </p:sp>
      <p:sp>
        <p:nvSpPr>
          <p:cNvPr id="5" name="Date Placeholder 4"/>
          <p:cNvSpPr>
            <a:spLocks noGrp="1"/>
          </p:cNvSpPr>
          <p:nvPr>
            <p:ph type="dt" sz="half" idx="10"/>
          </p:nvPr>
        </p:nvSpPr>
        <p:spPr/>
        <p:txBody>
          <a:bodyPr/>
          <a:lstStyle/>
          <a:p>
            <a:fld id="{0033F5A6-CA57-4595-AEF9-8D2ACC77E436}" type="datetimeFigureOut">
              <a:rPr lang="el-GR" smtClean="0"/>
              <a:t>27/7/2021</a:t>
            </a:fld>
            <a:endParaRPr lang="el-G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l-G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BC0CB2F-596F-479E-A2CB-E294134791D6}"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l-GR" smtClean="0"/>
              <a:t>Κάντε κλικ στο εικονίδιο για να προσθέσετε μια εικόνα</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0033F5A6-CA57-4595-AEF9-8D2ACC77E436}" type="datetimeFigureOut">
              <a:rPr lang="el-GR" smtClean="0"/>
              <a:t>27/7/2021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BC0CB2F-596F-479E-A2CB-E294134791D6}"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0033F5A6-CA57-4595-AEF9-8D2ACC77E436}" type="datetimeFigureOut">
              <a:rPr lang="el-GR" smtClean="0"/>
              <a:t>27/7/2021</a:t>
            </a:fld>
            <a:endParaRPr lang="el-G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l-G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BC0CB2F-596F-479E-A2CB-E294134791D6}"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4.jpg"/><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err="1" smtClean="0"/>
              <a:t>Υπερπληθυσμοσ</a:t>
            </a:r>
            <a:r>
              <a:rPr lang="el-GR" dirty="0" smtClean="0"/>
              <a:t> και </a:t>
            </a:r>
            <a:r>
              <a:rPr lang="el-GR" dirty="0" err="1" smtClean="0"/>
              <a:t>πολιτισμοσ</a:t>
            </a:r>
            <a:endParaRPr lang="el-GR" dirty="0"/>
          </a:p>
        </p:txBody>
      </p:sp>
      <p:sp>
        <p:nvSpPr>
          <p:cNvPr id="3" name="Υπότιτλος 2"/>
          <p:cNvSpPr>
            <a:spLocks noGrp="1"/>
          </p:cNvSpPr>
          <p:nvPr>
            <p:ph type="subTitle" idx="1"/>
          </p:nvPr>
        </p:nvSpPr>
        <p:spPr/>
        <p:txBody>
          <a:bodyPr/>
          <a:lstStyle/>
          <a:p>
            <a:r>
              <a:rPr lang="el-GR" dirty="0" smtClean="0"/>
              <a:t>5</a:t>
            </a:r>
            <a:r>
              <a:rPr lang="el-GR" baseline="30000" dirty="0" smtClean="0"/>
              <a:t>ο</a:t>
            </a:r>
            <a:r>
              <a:rPr lang="el-GR" dirty="0" smtClean="0"/>
              <a:t> ΓΕ.Λ </a:t>
            </a:r>
            <a:r>
              <a:rPr lang="el-GR" dirty="0" err="1" smtClean="0"/>
              <a:t>Πετρουπολησ</a:t>
            </a:r>
            <a:endParaRPr lang="el-GR" dirty="0"/>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750" y="5517232"/>
            <a:ext cx="1619250"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7620"/>
            <a:ext cx="4264025" cy="676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 name="9 - Εικόνα" descr="52833093_1258558827631474_5252868869864816640_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4575" y="26988"/>
            <a:ext cx="1709738"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5533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75656" y="908720"/>
            <a:ext cx="7520940" cy="548640"/>
          </a:xfrm>
        </p:spPr>
        <p:txBody>
          <a:bodyPr/>
          <a:lstStyle/>
          <a:p>
            <a:pPr algn="ctr"/>
            <a:r>
              <a:rPr lang="el-GR" dirty="0" smtClean="0"/>
              <a:t>ΑΣΤΙΚΟΠΟΙΗΣΗ</a:t>
            </a:r>
            <a:endParaRPr lang="el-GR" dirty="0"/>
          </a:p>
        </p:txBody>
      </p:sp>
      <p:sp>
        <p:nvSpPr>
          <p:cNvPr id="3" name="Θέση περιεχομένου 2"/>
          <p:cNvSpPr>
            <a:spLocks noGrp="1"/>
          </p:cNvSpPr>
          <p:nvPr>
            <p:ph idx="1"/>
          </p:nvPr>
        </p:nvSpPr>
        <p:spPr>
          <a:xfrm>
            <a:off x="847534" y="1401427"/>
            <a:ext cx="7520940" cy="3579849"/>
          </a:xfrm>
        </p:spPr>
        <p:txBody>
          <a:bodyPr/>
          <a:lstStyle/>
          <a:p>
            <a:pPr>
              <a:buFont typeface="Arial" panose="020B0604020202020204" pitchFamily="34" charset="0"/>
              <a:buChar char="•"/>
            </a:pPr>
            <a:r>
              <a:rPr lang="el-GR" dirty="0" smtClean="0">
                <a:latin typeface="Arial" panose="020B0604020202020204" pitchFamily="34" charset="0"/>
                <a:cs typeface="Arial" panose="020B0604020202020204" pitchFamily="34" charset="0"/>
              </a:rPr>
              <a:t>Μία από τις σημαντικότερες αιτίες του υπερπληθυσμού είναι η αστικοποίηση. </a:t>
            </a:r>
          </a:p>
          <a:p>
            <a:pPr>
              <a:buFont typeface="Arial" panose="020B0604020202020204" pitchFamily="34" charset="0"/>
              <a:buChar char="•"/>
            </a:pPr>
            <a:r>
              <a:rPr lang="el-GR" dirty="0" smtClean="0">
                <a:latin typeface="Arial" panose="020B0604020202020204" pitchFamily="34" charset="0"/>
                <a:cs typeface="Arial" panose="020B0604020202020204" pitchFamily="34" charset="0"/>
              </a:rPr>
              <a:t>Όλο και περισσότεροι άνθρωποι εγκαταλείπουν τις αγροτικές περιοχές και αναζητούν  καλύτερη τύχη σε μία μεγάλη πόλη</a:t>
            </a:r>
          </a:p>
          <a:p>
            <a:pPr>
              <a:buFont typeface="Arial" panose="020B0604020202020204" pitchFamily="34" charset="0"/>
              <a:buChar char="•"/>
            </a:pPr>
            <a:endParaRPr lang="el-GR" dirty="0" smtClean="0">
              <a:latin typeface="Arial" panose="020B0604020202020204" pitchFamily="34" charset="0"/>
              <a:cs typeface="Arial" panose="020B0604020202020204" pitchFamily="34" charset="0"/>
            </a:endParaRPr>
          </a:p>
          <a:p>
            <a:pPr marL="0" indent="0"/>
            <a:endParaRPr lang="el-GR" dirty="0">
              <a:latin typeface="Arial" panose="020B0604020202020204" pitchFamily="34" charset="0"/>
              <a:cs typeface="Arial" panose="020B0604020202020204" pitchFamily="34" charset="0"/>
            </a:endParaRPr>
          </a:p>
          <a:p>
            <a:pPr marL="0" indent="0"/>
            <a:endParaRPr lang="el-GR" dirty="0" smtClean="0">
              <a:latin typeface="Arial" panose="020B0604020202020204" pitchFamily="34" charset="0"/>
              <a:cs typeface="Arial" panose="020B0604020202020204" pitchFamily="34" charset="0"/>
            </a:endParaRPr>
          </a:p>
          <a:p>
            <a:pPr>
              <a:buFont typeface="Arial" panose="020B0604020202020204" pitchFamily="34" charset="0"/>
              <a:buChar char="•"/>
            </a:pPr>
            <a:endParaRPr lang="el-GR" dirty="0">
              <a:latin typeface="Arial" panose="020B0604020202020204" pitchFamily="34" charset="0"/>
              <a:cs typeface="Arial" panose="020B0604020202020204" pitchFamily="34" charset="0"/>
            </a:endParaRPr>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2708920"/>
            <a:ext cx="8136904" cy="3024336"/>
          </a:xfrm>
          <a:prstGeom prst="rect">
            <a:avLst/>
          </a:prstGeom>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4264025" cy="676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01913" y="368836"/>
            <a:ext cx="1619250"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00720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Συνέπειεσ</a:t>
            </a:r>
            <a:r>
              <a:rPr lang="el-GR" dirty="0" smtClean="0"/>
              <a:t> </a:t>
            </a:r>
            <a:r>
              <a:rPr lang="el-GR" dirty="0" err="1" smtClean="0"/>
              <a:t>τησ</a:t>
            </a:r>
            <a:r>
              <a:rPr lang="el-GR" dirty="0" smtClean="0"/>
              <a:t> </a:t>
            </a:r>
            <a:r>
              <a:rPr lang="el-GR" dirty="0" err="1" smtClean="0"/>
              <a:t>αστικοποιησησ</a:t>
            </a:r>
            <a:r>
              <a:rPr lang="el-GR" dirty="0" smtClean="0"/>
              <a:t> </a:t>
            </a:r>
            <a:endParaRPr lang="el-GR" dirty="0"/>
          </a:p>
        </p:txBody>
      </p:sp>
      <p:sp>
        <p:nvSpPr>
          <p:cNvPr id="3" name="Θέση κειμένου 2"/>
          <p:cNvSpPr>
            <a:spLocks noGrp="1"/>
          </p:cNvSpPr>
          <p:nvPr>
            <p:ph type="body" idx="1"/>
          </p:nvPr>
        </p:nvSpPr>
        <p:spPr/>
        <p:txBody>
          <a:bodyPr/>
          <a:lstStyle/>
          <a:p>
            <a:r>
              <a:rPr lang="el-GR" dirty="0" err="1" smtClean="0"/>
              <a:t>Αναρχη</a:t>
            </a:r>
            <a:r>
              <a:rPr lang="el-GR" dirty="0" smtClean="0"/>
              <a:t> </a:t>
            </a:r>
            <a:r>
              <a:rPr lang="el-GR" dirty="0" err="1" smtClean="0"/>
              <a:t>δομηση</a:t>
            </a:r>
            <a:endParaRPr lang="el-GR" dirty="0"/>
          </a:p>
        </p:txBody>
      </p:sp>
      <p:pic>
        <p:nvPicPr>
          <p:cNvPr id="7" name="Θέση περιεχομένου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33892" y="1844824"/>
            <a:ext cx="4499991" cy="3096343"/>
          </a:xfrm>
        </p:spPr>
      </p:pic>
      <p:sp>
        <p:nvSpPr>
          <p:cNvPr id="5" name="Θέση κειμένου 4"/>
          <p:cNvSpPr>
            <a:spLocks noGrp="1"/>
          </p:cNvSpPr>
          <p:nvPr>
            <p:ph type="body" sz="quarter" idx="3"/>
          </p:nvPr>
        </p:nvSpPr>
        <p:spPr/>
        <p:txBody>
          <a:bodyPr/>
          <a:lstStyle/>
          <a:p>
            <a:r>
              <a:rPr lang="el-GR" dirty="0" smtClean="0"/>
              <a:t>Ρύπανση </a:t>
            </a:r>
            <a:r>
              <a:rPr lang="el-GR" dirty="0" err="1" smtClean="0"/>
              <a:t>περιβαλλοντοσ</a:t>
            </a:r>
            <a:endParaRPr lang="el-GR" dirty="0"/>
          </a:p>
        </p:txBody>
      </p:sp>
      <p:pic>
        <p:nvPicPr>
          <p:cNvPr id="8" name="Θέση περιεχομένου 7"/>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4860032" y="1916832"/>
            <a:ext cx="3574107" cy="3024336"/>
          </a:xfrm>
        </p:spPr>
      </p:pic>
    </p:spTree>
    <p:extLst>
      <p:ext uri="{BB962C8B-B14F-4D97-AF65-F5344CB8AC3E}">
        <p14:creationId xmlns:p14="http://schemas.microsoft.com/office/powerpoint/2010/main" val="2342521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A</a:t>
            </a:r>
            <a:r>
              <a:rPr lang="el-GR" dirty="0" err="1" smtClean="0"/>
              <a:t>στικοποιηση</a:t>
            </a:r>
            <a:r>
              <a:rPr lang="el-GR" dirty="0" smtClean="0"/>
              <a:t> </a:t>
            </a:r>
            <a:r>
              <a:rPr lang="el-GR" dirty="0" smtClean="0"/>
              <a:t>και </a:t>
            </a:r>
            <a:r>
              <a:rPr lang="el-GR" dirty="0" err="1" smtClean="0"/>
              <a:t>πολιτιστικα</a:t>
            </a:r>
            <a:r>
              <a:rPr lang="el-GR" dirty="0" smtClean="0"/>
              <a:t> </a:t>
            </a:r>
            <a:r>
              <a:rPr lang="el-GR" dirty="0" err="1" smtClean="0"/>
              <a:t>μνημεια</a:t>
            </a:r>
            <a:endParaRPr lang="el-GR" dirty="0"/>
          </a:p>
        </p:txBody>
      </p:sp>
      <p:sp>
        <p:nvSpPr>
          <p:cNvPr id="3" name="Θέση κειμένου 2"/>
          <p:cNvSpPr>
            <a:spLocks noGrp="1"/>
          </p:cNvSpPr>
          <p:nvPr>
            <p:ph type="body" idx="1"/>
          </p:nvPr>
        </p:nvSpPr>
        <p:spPr/>
        <p:txBody>
          <a:bodyPr/>
          <a:lstStyle/>
          <a:p>
            <a:endParaRPr lang="el-GR" dirty="0"/>
          </a:p>
        </p:txBody>
      </p:sp>
      <p:sp>
        <p:nvSpPr>
          <p:cNvPr id="4" name="Θέση περιεχομένου 3"/>
          <p:cNvSpPr>
            <a:spLocks noGrp="1"/>
          </p:cNvSpPr>
          <p:nvPr>
            <p:ph sz="half" idx="2"/>
          </p:nvPr>
        </p:nvSpPr>
        <p:spPr/>
        <p:txBody>
          <a:bodyPr>
            <a:normAutofit/>
          </a:bodyPr>
          <a:lstStyle/>
          <a:p>
            <a:pPr marL="0" indent="0"/>
            <a:r>
              <a:rPr lang="el-GR" sz="2000" dirty="0" smtClean="0"/>
              <a:t>Εξαιτίας της αστικοποίησης έχουν καταστραφεί πολιτιστικά μνημεία απαράμιλλης ομορφιάς και σπουδαιότητας, όπως κτίρια νεοκλασικά, που κοσμούσαν άλλοτε το κέντρο της Αθήνας</a:t>
            </a:r>
            <a:endParaRPr lang="el-GR" sz="2000" dirty="0"/>
          </a:p>
        </p:txBody>
      </p:sp>
      <p:sp>
        <p:nvSpPr>
          <p:cNvPr id="5" name="Θέση κειμένου 4"/>
          <p:cNvSpPr>
            <a:spLocks noGrp="1"/>
          </p:cNvSpPr>
          <p:nvPr>
            <p:ph type="body" sz="quarter" idx="3"/>
          </p:nvPr>
        </p:nvSpPr>
        <p:spPr/>
        <p:txBody>
          <a:bodyPr/>
          <a:lstStyle/>
          <a:p>
            <a:endParaRPr lang="el-GR"/>
          </a:p>
        </p:txBody>
      </p:sp>
      <p:pic>
        <p:nvPicPr>
          <p:cNvPr id="7" name="Θέση περιεχομένου 6"/>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4700588" y="1628800"/>
            <a:ext cx="3200400" cy="3024336"/>
          </a:xfrm>
        </p:spPr>
      </p:pic>
    </p:spTree>
    <p:extLst>
      <p:ext uri="{BB962C8B-B14F-4D97-AF65-F5344CB8AC3E}">
        <p14:creationId xmlns:p14="http://schemas.microsoft.com/office/powerpoint/2010/main" val="8169963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half" idx="1"/>
          </p:nvPr>
        </p:nvSpPr>
        <p:spPr/>
        <p:txBody>
          <a:bodyPr>
            <a:normAutofit/>
          </a:bodyPr>
          <a:lstStyle/>
          <a:p>
            <a:pPr marL="0" indent="0"/>
            <a:r>
              <a:rPr lang="el-GR" sz="2000" dirty="0" smtClean="0">
                <a:cs typeface="Arial" panose="020B0604020202020204" pitchFamily="34" charset="0"/>
              </a:rPr>
              <a:t>Στη θέση τους έχουν ανεγερθεί κακόγουστες πολυκατοικίες, που στόχο έχουν να στεγάσουν τον κόσμο που έχει συρρεύσει στην πόλη</a:t>
            </a:r>
            <a:endParaRPr lang="el-GR" sz="2000" dirty="0">
              <a:cs typeface="Arial" panose="020B0604020202020204" pitchFamily="34" charset="0"/>
            </a:endParaRPr>
          </a:p>
        </p:txBody>
      </p:sp>
      <p:pic>
        <p:nvPicPr>
          <p:cNvPr id="5" name="Θέση περιεχομένου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16016" y="1124744"/>
            <a:ext cx="3816424" cy="3816423"/>
          </a:xfrm>
        </p:spPr>
      </p:pic>
      <p:sp>
        <p:nvSpPr>
          <p:cNvPr id="4" name="Τίτλος 3"/>
          <p:cNvSpPr>
            <a:spLocks noGrp="1"/>
          </p:cNvSpPr>
          <p:nvPr>
            <p:ph type="title"/>
          </p:nvPr>
        </p:nvSpPr>
        <p:spPr/>
        <p:txBody>
          <a:bodyPr/>
          <a:lstStyle/>
          <a:p>
            <a:endParaRPr lang="el-GR"/>
          </a:p>
        </p:txBody>
      </p:sp>
    </p:spTree>
    <p:extLst>
      <p:ext uri="{BB962C8B-B14F-4D97-AF65-F5344CB8AC3E}">
        <p14:creationId xmlns:p14="http://schemas.microsoft.com/office/powerpoint/2010/main" val="3877685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κειμένου 2"/>
          <p:cNvSpPr>
            <a:spLocks noGrp="1"/>
          </p:cNvSpPr>
          <p:nvPr>
            <p:ph type="body" idx="1"/>
          </p:nvPr>
        </p:nvSpPr>
        <p:spPr/>
        <p:txBody>
          <a:bodyPr/>
          <a:lstStyle/>
          <a:p>
            <a:endParaRPr lang="el-GR" dirty="0"/>
          </a:p>
        </p:txBody>
      </p:sp>
      <p:sp>
        <p:nvSpPr>
          <p:cNvPr id="4" name="Θέση περιεχομένου 3"/>
          <p:cNvSpPr>
            <a:spLocks noGrp="1"/>
          </p:cNvSpPr>
          <p:nvPr>
            <p:ph sz="half" idx="2"/>
          </p:nvPr>
        </p:nvSpPr>
        <p:spPr/>
        <p:txBody>
          <a:bodyPr>
            <a:normAutofit/>
          </a:bodyPr>
          <a:lstStyle/>
          <a:p>
            <a:pPr marL="0" indent="0"/>
            <a:r>
              <a:rPr lang="el-GR" sz="2000" dirty="0" smtClean="0"/>
              <a:t>Πολλοί  παραδοσιακοί οικισμοί της πολιτιστικής μας κληρονομιάς έπεσαν θύματα του στεγαστικού προβλήματος στις μεγάλες πόλεις</a:t>
            </a:r>
            <a:endParaRPr lang="el-GR" sz="2000" dirty="0"/>
          </a:p>
        </p:txBody>
      </p:sp>
      <p:sp>
        <p:nvSpPr>
          <p:cNvPr id="5" name="Θέση κειμένου 4"/>
          <p:cNvSpPr>
            <a:spLocks noGrp="1"/>
          </p:cNvSpPr>
          <p:nvPr>
            <p:ph type="body" sz="quarter" idx="3"/>
          </p:nvPr>
        </p:nvSpPr>
        <p:spPr/>
        <p:txBody>
          <a:bodyPr/>
          <a:lstStyle/>
          <a:p>
            <a:endParaRPr lang="el-GR"/>
          </a:p>
        </p:txBody>
      </p:sp>
      <p:pic>
        <p:nvPicPr>
          <p:cNvPr id="7" name="Θέση περιεχομένου 6"/>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4700588" y="1124744"/>
            <a:ext cx="3903860" cy="3528391"/>
          </a:xfrm>
        </p:spPr>
      </p:pic>
    </p:spTree>
    <p:extLst>
      <p:ext uri="{BB962C8B-B14F-4D97-AF65-F5344CB8AC3E}">
        <p14:creationId xmlns:p14="http://schemas.microsoft.com/office/powerpoint/2010/main" val="1390660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half" idx="1"/>
          </p:nvPr>
        </p:nvSpPr>
        <p:spPr/>
        <p:txBody>
          <a:bodyPr>
            <a:normAutofit/>
          </a:bodyPr>
          <a:lstStyle/>
          <a:p>
            <a:pPr marL="0" indent="0"/>
            <a:r>
              <a:rPr lang="el-GR" sz="2000" dirty="0" smtClean="0"/>
              <a:t>Δυστυχώς στις μεγάλες πόλεις, όπου είναι στοιβαγμένοι οι κάτοικοι σε πολυκατοικίες απουσιάζουν και αθλητικά  και πολιτιστικά κέντρα. Όπου και να κοιτάξεις κυριαρχούν τσιμεντένια κτήρια και πολύβουες λεωφόροι</a:t>
            </a:r>
            <a:endParaRPr lang="el-GR" sz="2000" dirty="0"/>
          </a:p>
        </p:txBody>
      </p:sp>
      <p:pic>
        <p:nvPicPr>
          <p:cNvPr id="5" name="Θέση περιεχομένου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938712" y="980728"/>
            <a:ext cx="3377703" cy="3672408"/>
          </a:xfrm>
        </p:spPr>
      </p:pic>
      <p:sp>
        <p:nvSpPr>
          <p:cNvPr id="4" name="Τίτλος 3"/>
          <p:cNvSpPr>
            <a:spLocks noGrp="1"/>
          </p:cNvSpPr>
          <p:nvPr>
            <p:ph type="title"/>
          </p:nvPr>
        </p:nvSpPr>
        <p:spPr/>
        <p:txBody>
          <a:bodyPr/>
          <a:lstStyle/>
          <a:p>
            <a:endParaRPr lang="el-GR" dirty="0"/>
          </a:p>
        </p:txBody>
      </p:sp>
    </p:spTree>
    <p:extLst>
      <p:ext uri="{BB962C8B-B14F-4D97-AF65-F5344CB8AC3E}">
        <p14:creationId xmlns:p14="http://schemas.microsoft.com/office/powerpoint/2010/main" val="28556296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
            </a:r>
            <a:br>
              <a:rPr lang="el-GR" dirty="0" smtClean="0"/>
            </a:br>
            <a:endParaRPr lang="el-GR" dirty="0"/>
          </a:p>
        </p:txBody>
      </p:sp>
      <p:sp>
        <p:nvSpPr>
          <p:cNvPr id="3" name="Θέση κειμένου 2"/>
          <p:cNvSpPr>
            <a:spLocks noGrp="1"/>
          </p:cNvSpPr>
          <p:nvPr>
            <p:ph type="body" idx="1"/>
          </p:nvPr>
        </p:nvSpPr>
        <p:spPr>
          <a:xfrm>
            <a:off x="899592" y="116632"/>
            <a:ext cx="3200400" cy="548640"/>
          </a:xfrm>
        </p:spPr>
        <p:txBody>
          <a:bodyPr/>
          <a:lstStyle/>
          <a:p>
            <a:endParaRPr lang="el-GR"/>
          </a:p>
        </p:txBody>
      </p:sp>
      <p:sp>
        <p:nvSpPr>
          <p:cNvPr id="4" name="Θέση περιεχομένου 3"/>
          <p:cNvSpPr>
            <a:spLocks noGrp="1"/>
          </p:cNvSpPr>
          <p:nvPr>
            <p:ph sz="half" idx="2"/>
          </p:nvPr>
        </p:nvSpPr>
        <p:spPr>
          <a:xfrm>
            <a:off x="819150" y="908720"/>
            <a:ext cx="3200400" cy="3902088"/>
          </a:xfrm>
        </p:spPr>
        <p:txBody>
          <a:bodyPr>
            <a:noAutofit/>
          </a:bodyPr>
          <a:lstStyle/>
          <a:p>
            <a:pPr marL="0" indent="0"/>
            <a:r>
              <a:rPr lang="el-GR" sz="2000" dirty="0" smtClean="0"/>
              <a:t>Η </a:t>
            </a:r>
            <a:r>
              <a:rPr lang="el-GR" sz="2000" dirty="0"/>
              <a:t>ατμοσφαιρική ρύπανση συντελεί στην καταστροφή των υλικών με διάφορους τρόπους όπως με διάβρωση λόγω τριβής, με ακαθαρσία (στερεά σωματίδια, ιδίως καπνός) που επικάθεται στα υλικά, μειώνοντας το αισθητικό κάλλος μνημείων και κτιρίων, καθώς και με διάβρωση από όξινες ουσίες και άλλα οξειδωτικά. </a:t>
            </a:r>
          </a:p>
        </p:txBody>
      </p:sp>
      <p:sp>
        <p:nvSpPr>
          <p:cNvPr id="5" name="Θέση κειμένου 4"/>
          <p:cNvSpPr>
            <a:spLocks noGrp="1"/>
          </p:cNvSpPr>
          <p:nvPr>
            <p:ph type="body" sz="quarter" idx="3"/>
          </p:nvPr>
        </p:nvSpPr>
        <p:spPr/>
        <p:txBody>
          <a:bodyPr/>
          <a:lstStyle/>
          <a:p>
            <a:endParaRPr lang="el-GR"/>
          </a:p>
        </p:txBody>
      </p:sp>
      <p:pic>
        <p:nvPicPr>
          <p:cNvPr id="7" name="Θέση περιεχομένου 6"/>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4572000" y="980728"/>
            <a:ext cx="4248472" cy="3118197"/>
          </a:xfrm>
        </p:spPr>
      </p:pic>
    </p:spTree>
    <p:extLst>
      <p:ext uri="{BB962C8B-B14F-4D97-AF65-F5344CB8AC3E}">
        <p14:creationId xmlns:p14="http://schemas.microsoft.com/office/powerpoint/2010/main" val="2821481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κειμένου 2"/>
          <p:cNvSpPr>
            <a:spLocks noGrp="1"/>
          </p:cNvSpPr>
          <p:nvPr>
            <p:ph type="body" idx="1"/>
          </p:nvPr>
        </p:nvSpPr>
        <p:spPr/>
        <p:txBody>
          <a:bodyPr/>
          <a:lstStyle/>
          <a:p>
            <a:endParaRPr lang="el-GR"/>
          </a:p>
        </p:txBody>
      </p:sp>
      <p:sp>
        <p:nvSpPr>
          <p:cNvPr id="4" name="Θέση περιεχομένου 3"/>
          <p:cNvSpPr>
            <a:spLocks noGrp="1"/>
          </p:cNvSpPr>
          <p:nvPr>
            <p:ph sz="half" idx="2"/>
          </p:nvPr>
        </p:nvSpPr>
        <p:spPr/>
        <p:txBody>
          <a:bodyPr>
            <a:normAutofit fontScale="92500" lnSpcReduction="20000"/>
          </a:bodyPr>
          <a:lstStyle/>
          <a:p>
            <a:pPr marL="0" indent="0"/>
            <a:r>
              <a:rPr lang="el-GR" dirty="0"/>
              <a:t>Η όξινη απόθεση διαβρώνει τα οικοδομήματα σε πολλές πόλεις στον κόσμο, για παράδειγμα στην Αθήνα και τη Ρώμη όπου η οξύτητα των βροχοπτώσεων έχει αρχίσει να παραμορφώνει ανεκτίμητα εξωτερικά μνημεία. </a:t>
            </a:r>
          </a:p>
          <a:p>
            <a:endParaRPr lang="el-GR" dirty="0"/>
          </a:p>
        </p:txBody>
      </p:sp>
      <p:sp>
        <p:nvSpPr>
          <p:cNvPr id="5" name="Θέση κειμένου 4"/>
          <p:cNvSpPr>
            <a:spLocks noGrp="1"/>
          </p:cNvSpPr>
          <p:nvPr>
            <p:ph type="body" sz="quarter" idx="3"/>
          </p:nvPr>
        </p:nvSpPr>
        <p:spPr/>
        <p:txBody>
          <a:bodyPr/>
          <a:lstStyle/>
          <a:p>
            <a:endParaRPr lang="el-GR"/>
          </a:p>
        </p:txBody>
      </p:sp>
      <p:pic>
        <p:nvPicPr>
          <p:cNvPr id="7" name="Θέση περιεχομένου 6"/>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4872038" y="1052736"/>
            <a:ext cx="2857500" cy="3456384"/>
          </a:xfrm>
        </p:spPr>
      </p:pic>
      <p:pic>
        <p:nvPicPr>
          <p:cNvPr id="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7620"/>
            <a:ext cx="4264025" cy="851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4750" y="5589587"/>
            <a:ext cx="1619250"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9 - Εικόνα" descr="52833093_1258558827631474_5252868869864816640_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84752" y="5589587"/>
            <a:ext cx="1709738"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04308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Γωνίες">
  <a:themeElements>
    <a:clrScheme name="Γωνίες">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Γωνίες">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Γωνίες">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142</TotalTime>
  <Words>215</Words>
  <Application>Microsoft Office PowerPoint</Application>
  <PresentationFormat>Προβολή στην οθόνη (4:3)</PresentationFormat>
  <Paragraphs>18</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Γωνίες</vt:lpstr>
      <vt:lpstr>Υπερπληθυσμοσ και πολιτισμοσ</vt:lpstr>
      <vt:lpstr>ΑΣΤΙΚΟΠΟΙΗΣΗ</vt:lpstr>
      <vt:lpstr>Συνέπειεσ τησ αστικοποιησησ </vt:lpstr>
      <vt:lpstr>Aστικοποιηση και πολιτιστικα μνημεια</vt:lpstr>
      <vt:lpstr>Παρουσίαση του PowerPoint</vt:lpstr>
      <vt:lpstr>Παρουσίαση του PowerPoint</vt:lpstr>
      <vt:lpstr>Παρουσίαση του PowerPoint</vt:lpstr>
      <vt:lpstr> </vt:lpstr>
      <vt:lpstr>Παρουσίαση του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Υπερπληθυσμοσ και πολιτισμοσ</dc:title>
  <dc:creator>5lykpetr1</dc:creator>
  <cp:lastModifiedBy>Teachers</cp:lastModifiedBy>
  <cp:revision>13</cp:revision>
  <dcterms:created xsi:type="dcterms:W3CDTF">2021-06-16T15:47:34Z</dcterms:created>
  <dcterms:modified xsi:type="dcterms:W3CDTF">2021-07-27T08:08:25Z</dcterms:modified>
</cp:coreProperties>
</file>