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 idézettel">
  <p:cSld name="Névkártya idézettel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gaz vagy hamis">
  <p:cSld name="Igaz vagy hami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EFEFF"/>
            </a:gs>
            <a:gs pos="100000">
              <a:srgbClr val="DDD7C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7222" y="157"/>
            <a:ext cx="2356674" cy="6853096"/>
            <a:chOff x="6627813" y="195610"/>
            <a:chExt cx="1952625" cy="5678141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5610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78A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translate.google.com/translate?hl=hu&amp;prev=_t&amp;sl=hu&amp;tl=en&amp;u=http://www.erdekesvilag.hu/kartonbol-epult-etterem-tajvanon/" TargetMode="External"/><Relationship Id="rId5" Type="http://schemas.openxmlformats.org/officeDocument/2006/relationships/hyperlink" Target="https://translate.google.com/translate?hl=hu&amp;prev=_t&amp;sl=hu&amp;tl=en&amp;u=http://www.erdekesvilag.hu/negyvenharom-es-fel-par-zoknit-talaltak-egy-dan-dog-gyomraba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4176" y="0"/>
            <a:ext cx="2767823" cy="140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2632375" y="3671475"/>
            <a:ext cx="820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hu-HU" sz="2700">
                <a:solidFill>
                  <a:schemeClr val="dk1"/>
                </a:solidFill>
              </a:rPr>
              <a:t>Waste management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hu-HU" sz="2100">
                <a:solidFill>
                  <a:schemeClr val="dk1"/>
                </a:solidFill>
              </a:rPr>
              <a:t>Created by Zsófia Iglai, Dorina Tóbi, Martin Madarász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6908" y="4105189"/>
            <a:ext cx="3353092" cy="223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2797200" y="1489375"/>
            <a:ext cx="5039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hu-HU" sz="3300">
                <a:solidFill>
                  <a:schemeClr val="dk1"/>
                </a:solidFill>
              </a:rPr>
              <a:t>Recycling</a:t>
            </a:r>
            <a:endParaRPr b="1" sz="33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>
                <a:solidFill>
                  <a:schemeClr val="dk1"/>
                </a:solidFill>
              </a:rPr>
              <a:t>A product is made from waste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>
                <a:solidFill>
                  <a:schemeClr val="dk1"/>
                </a:solidFill>
              </a:rPr>
              <a:t>Waste is transformed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>
                <a:solidFill>
                  <a:schemeClr val="dk1"/>
                </a:solidFill>
              </a:rPr>
              <a:t>We can save primary raw materials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>
                <a:solidFill>
                  <a:schemeClr val="dk1"/>
                </a:solidFill>
              </a:rPr>
              <a:t>Waste is also generated during recycling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hu-HU" sz="2100">
                <a:solidFill>
                  <a:schemeClr val="dk1"/>
                </a:solidFill>
              </a:rPr>
              <a:t>A total of approx. 17% of the waste is sorted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175" y="304800"/>
            <a:ext cx="1898972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2372" y="752475"/>
            <a:ext cx="4371975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3793" y="3429010"/>
            <a:ext cx="2653914" cy="1990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2355275" y="0"/>
            <a:ext cx="6948600" cy="3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hu-HU" sz="2900">
                <a:solidFill>
                  <a:schemeClr val="dk1"/>
                </a:solidFill>
              </a:rPr>
              <a:t>Non - degradable waste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hu-HU" sz="2300">
                <a:solidFill>
                  <a:schemeClr val="dk1"/>
                </a:solidFill>
              </a:rPr>
              <a:t>How long does it take for various wastes to decompose?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hu-HU" sz="2300">
                <a:solidFill>
                  <a:schemeClr val="dk1"/>
                </a:solidFill>
              </a:rPr>
              <a:t>Paper towel:  2-4 weeks Banana peel:  3-4 weeks Paper bag (paper bag):  1 month Newsprint:  1.5 months Apple seed:  2 months </a:t>
            </a:r>
            <a:r>
              <a:rPr b="1" lang="hu-HU" sz="23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Cardboard</a:t>
            </a:r>
            <a:r>
              <a:rPr b="1" lang="hu-HU" sz="2300">
                <a:solidFill>
                  <a:schemeClr val="dk1"/>
                </a:solidFill>
              </a:rPr>
              <a:t>  paper:  2 months Cotton gloves:  3 months Orange peel:  6 months Veneer sheet:  1-3 years Wool  </a:t>
            </a:r>
            <a:r>
              <a:rPr b="1" lang="hu-HU" sz="23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socks</a:t>
            </a:r>
            <a:r>
              <a:rPr b="1" lang="hu-HU" sz="2300">
                <a:solidFill>
                  <a:schemeClr val="dk1"/>
                </a:solidFill>
              </a:rPr>
              <a:t> :  1-5 years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hu-HU" sz="1700">
                <a:solidFill>
                  <a:schemeClr val="dk1"/>
                </a:solidFill>
              </a:rPr>
              <a:t>Milk box:</a:t>
            </a:r>
            <a:r>
              <a:rPr lang="hu-HU" sz="1700">
                <a:solidFill>
                  <a:schemeClr val="dk1"/>
                </a:solidFill>
              </a:rPr>
              <a:t>  5 years </a:t>
            </a:r>
            <a:r>
              <a:rPr b="1" lang="hu-HU" sz="1700">
                <a:solidFill>
                  <a:schemeClr val="dk1"/>
                </a:solidFill>
              </a:rPr>
              <a:t>Cigarette butts:</a:t>
            </a:r>
            <a:r>
              <a:rPr lang="hu-HU" sz="1700">
                <a:solidFill>
                  <a:schemeClr val="dk1"/>
                </a:solidFill>
              </a:rPr>
              <a:t>  10-12 years </a:t>
            </a:r>
            <a:r>
              <a:rPr b="1" lang="hu-HU" sz="1700">
                <a:solidFill>
                  <a:schemeClr val="dk1"/>
                </a:solidFill>
              </a:rPr>
              <a:t>Leather shoes:</a:t>
            </a:r>
            <a:r>
              <a:rPr lang="hu-HU" sz="1700">
                <a:solidFill>
                  <a:schemeClr val="dk1"/>
                </a:solidFill>
              </a:rPr>
              <a:t>  25-40 years </a:t>
            </a:r>
            <a:r>
              <a:rPr b="1" lang="hu-HU" sz="1700">
                <a:solidFill>
                  <a:schemeClr val="dk1"/>
                </a:solidFill>
              </a:rPr>
              <a:t>Tin-plated steel tin can:</a:t>
            </a:r>
            <a:r>
              <a:rPr lang="hu-HU" sz="1700">
                <a:solidFill>
                  <a:schemeClr val="dk1"/>
                </a:solidFill>
              </a:rPr>
              <a:t>  50 years </a:t>
            </a:r>
            <a:r>
              <a:rPr b="1" lang="hu-HU" sz="1700">
                <a:solidFill>
                  <a:schemeClr val="dk1"/>
                </a:solidFill>
              </a:rPr>
              <a:t>Foamed plastic cup:</a:t>
            </a:r>
            <a:r>
              <a:rPr lang="hu-HU" sz="1700">
                <a:solidFill>
                  <a:schemeClr val="dk1"/>
                </a:solidFill>
              </a:rPr>
              <a:t>  50 years </a:t>
            </a:r>
            <a:r>
              <a:rPr b="1" lang="hu-HU" sz="1700">
                <a:solidFill>
                  <a:schemeClr val="dk1"/>
                </a:solidFill>
              </a:rPr>
              <a:t>Rubber boots:</a:t>
            </a:r>
            <a:r>
              <a:rPr lang="hu-HU" sz="1700">
                <a:solidFill>
                  <a:schemeClr val="dk1"/>
                </a:solidFill>
              </a:rPr>
              <a:t>  50-80 years </a:t>
            </a:r>
            <a:r>
              <a:rPr b="1" lang="hu-HU" sz="1700">
                <a:solidFill>
                  <a:schemeClr val="dk1"/>
                </a:solidFill>
              </a:rPr>
              <a:t>Aluminum tin can:</a:t>
            </a:r>
            <a:r>
              <a:rPr lang="hu-HU" sz="1700">
                <a:solidFill>
                  <a:schemeClr val="dk1"/>
                </a:solidFill>
              </a:rPr>
              <a:t>  200-500 years (however, with recycling approx. It can be made into a new box in 6 weeks!) </a:t>
            </a:r>
            <a:r>
              <a:rPr b="1" lang="hu-HU" sz="1700">
                <a:solidFill>
                  <a:schemeClr val="dk1"/>
                </a:solidFill>
              </a:rPr>
              <a:t>Plastic bottle:</a:t>
            </a:r>
            <a:r>
              <a:rPr lang="hu-HU" sz="1700">
                <a:solidFill>
                  <a:schemeClr val="dk1"/>
                </a:solidFill>
              </a:rPr>
              <a:t>  450 years </a:t>
            </a:r>
            <a:r>
              <a:rPr b="1" lang="hu-HU" sz="1700">
                <a:solidFill>
                  <a:schemeClr val="dk1"/>
                </a:solidFill>
              </a:rPr>
              <a:t>Disposable diapers:</a:t>
            </a:r>
            <a:r>
              <a:rPr lang="hu-HU" sz="1700">
                <a:solidFill>
                  <a:schemeClr val="dk1"/>
                </a:solidFill>
              </a:rPr>
              <a:t>  550 years (currently not recycled) </a:t>
            </a:r>
            <a:r>
              <a:rPr b="1" lang="hu-HU" sz="1700">
                <a:solidFill>
                  <a:schemeClr val="dk1"/>
                </a:solidFill>
              </a:rPr>
              <a:t>Fishing line, fishing line:</a:t>
            </a:r>
            <a:r>
              <a:rPr lang="hu-HU" sz="1700">
                <a:solidFill>
                  <a:schemeClr val="dk1"/>
                </a:solidFill>
              </a:rPr>
              <a:t>  600 years </a:t>
            </a:r>
            <a:r>
              <a:rPr b="1" lang="hu-HU" sz="1700">
                <a:solidFill>
                  <a:schemeClr val="dk1"/>
                </a:solidFill>
              </a:rPr>
              <a:t>Plastic bags:</a:t>
            </a:r>
            <a:r>
              <a:rPr lang="hu-HU" sz="1700">
                <a:solidFill>
                  <a:schemeClr val="dk1"/>
                </a:solidFill>
              </a:rPr>
              <a:t>  200-1000 years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 flipH="1">
            <a:off x="2878775" y="658075"/>
            <a:ext cx="919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hu-HU" sz="3800">
                <a:solidFill>
                  <a:schemeClr val="dk1"/>
                </a:solidFill>
              </a:rPr>
              <a:t>Radioactive waste</a:t>
            </a:r>
            <a:endParaRPr b="1" sz="38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hu-HU" sz="2600">
                <a:solidFill>
                  <a:schemeClr val="dk1"/>
                </a:solidFill>
              </a:rPr>
              <a:t>Consequence of nuclear power generation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hu-HU" sz="2600">
                <a:solidFill>
                  <a:schemeClr val="dk1"/>
                </a:solidFill>
              </a:rPr>
              <a:t>The disposal of nuclear waste is regulated by strict safety requirements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hu-HU" sz="2600">
                <a:solidFill>
                  <a:schemeClr val="dk1"/>
                </a:solidFill>
              </a:rPr>
              <a:t>It accounts for less than 1% of all hazardous waste in industry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-HU" sz="3200" u="sng">
                <a:solidFill>
                  <a:schemeClr val="dk1"/>
                </a:solidFill>
              </a:rPr>
              <a:t>Waste processing process:</a:t>
            </a:r>
            <a:br>
              <a:rPr b="1" lang="hu-HU" sz="3200" u="sng">
                <a:solidFill>
                  <a:schemeClr val="dk1"/>
                </a:solidFill>
              </a:rPr>
            </a:br>
            <a:r>
              <a:rPr b="1" lang="hu-HU" sz="3200">
                <a:solidFill>
                  <a:schemeClr val="dk1"/>
                </a:solidFill>
              </a:rPr>
              <a:t>Collection, storage transport processing transport, placement</a:t>
            </a:r>
            <a:endParaRPr sz="2900"/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 flipH="1">
            <a:off x="2999975" y="0"/>
            <a:ext cx="9261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hu-HU" sz="3700">
                <a:solidFill>
                  <a:schemeClr val="dk1"/>
                </a:solidFill>
              </a:rPr>
              <a:t>Radioactive waste processing</a:t>
            </a:r>
            <a:endParaRPr b="1" sz="3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hu-HU" sz="3100" u="sng">
                <a:solidFill>
                  <a:schemeClr val="dk1"/>
                </a:solidFill>
              </a:rPr>
              <a:t>For solid waste:</a:t>
            </a:r>
            <a:endParaRPr b="1" sz="3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hu-HU" sz="3100">
                <a:solidFill>
                  <a:schemeClr val="dk1"/>
                </a:solidFill>
              </a:rPr>
              <a:t>compression, firing, fixing (conditioning)</a:t>
            </a:r>
            <a:endParaRPr b="1"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hu-HU" sz="3100" u="sng">
                <a:solidFill>
                  <a:schemeClr val="dk1"/>
                </a:solidFill>
              </a:rPr>
              <a:t>For liquid waste:</a:t>
            </a:r>
            <a:endParaRPr b="1" sz="3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hu-HU" sz="3100">
                <a:solidFill>
                  <a:schemeClr val="dk1"/>
                </a:solidFill>
              </a:rPr>
              <a:t>evaporation, incineration, precipitation, filtration, extraction, ion exchange of radioactive components can be used</a:t>
            </a:r>
            <a:endParaRPr b="1" sz="3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Arial"/>
              <a:buNone/>
            </a:pPr>
            <a:br>
              <a:rPr lang="hu-HU" sz="32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u-HU" sz="3240"/>
            </a:br>
            <a:endParaRPr sz="3240"/>
          </a:p>
        </p:txBody>
      </p:sp>
      <p:sp>
        <p:nvSpPr>
          <p:cNvPr id="199" name="Google Shape;199;p24"/>
          <p:cNvSpPr txBox="1"/>
          <p:nvPr/>
        </p:nvSpPr>
        <p:spPr>
          <a:xfrm flipH="1">
            <a:off x="2694900" y="2228425"/>
            <a:ext cx="94971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7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700"/>
              <a:buChar char="●"/>
            </a:pPr>
            <a:r>
              <a:rPr b="1" i="1" lang="hu-HU" sz="5000"/>
              <a:t>Thank you for your attention!</a:t>
            </a:r>
            <a:endParaRPr b="1" i="1"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zálak">
  <a:themeElements>
    <a:clrScheme name="Zöld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