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63" r:id="rId4"/>
    <p:sldId id="264" r:id="rId5"/>
    <p:sldId id="267" r:id="rId6"/>
    <p:sldId id="257" r:id="rId7"/>
    <p:sldId id="272" r:id="rId8"/>
    <p:sldId id="265" r:id="rId9"/>
    <p:sldId id="270" r:id="rId10"/>
    <p:sldId id="266" r:id="rId11"/>
    <p:sldId id="271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solidFill>
          <a:srgbClr val="FFFFFF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cap="none" spc="0" baseline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Munka3!$B$1</c:f>
              <c:strCache>
                <c:ptCount val="1"/>
                <c:pt idx="0">
                  <c:v>Népesség (ezer fő) </c:v>
                </c:pt>
              </c:strCache>
            </c:strRef>
          </c:tx>
          <c:spPr>
            <a:ln w="76200" cap="flat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Munka3!$A$2:$A$103</c:f>
              <c:numCache>
                <c:formatCode>General</c:formatCode>
                <c:ptCount val="102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  <c:pt idx="99">
                  <c:v>2017</c:v>
                </c:pt>
                <c:pt idx="100">
                  <c:v>2018</c:v>
                </c:pt>
                <c:pt idx="101">
                  <c:v>2019</c:v>
                </c:pt>
              </c:numCache>
            </c:numRef>
          </c:cat>
          <c:val>
            <c:numRef>
              <c:f>Munka3!$B$2:$B$103</c:f>
              <c:numCache>
                <c:formatCode>#,##0</c:formatCode>
                <c:ptCount val="102"/>
                <c:pt idx="1">
                  <c:v>7860</c:v>
                </c:pt>
                <c:pt idx="2">
                  <c:v>7940</c:v>
                </c:pt>
                <c:pt idx="3">
                  <c:v>8020</c:v>
                </c:pt>
                <c:pt idx="4">
                  <c:v>8080</c:v>
                </c:pt>
                <c:pt idx="5">
                  <c:v>8170</c:v>
                </c:pt>
                <c:pt idx="6">
                  <c:v>8220</c:v>
                </c:pt>
                <c:pt idx="7">
                  <c:v>8300</c:v>
                </c:pt>
                <c:pt idx="8">
                  <c:v>8370</c:v>
                </c:pt>
                <c:pt idx="9">
                  <c:v>8490</c:v>
                </c:pt>
                <c:pt idx="10">
                  <c:v>8510</c:v>
                </c:pt>
                <c:pt idx="11">
                  <c:v>8580</c:v>
                </c:pt>
                <c:pt idx="12">
                  <c:v>8660</c:v>
                </c:pt>
                <c:pt idx="13">
                  <c:v>8730</c:v>
                </c:pt>
                <c:pt idx="14">
                  <c:v>8783</c:v>
                </c:pt>
                <c:pt idx="15">
                  <c:v>8845</c:v>
                </c:pt>
                <c:pt idx="16">
                  <c:v>8915</c:v>
                </c:pt>
                <c:pt idx="17">
                  <c:v>8980</c:v>
                </c:pt>
                <c:pt idx="18">
                  <c:v>9040</c:v>
                </c:pt>
                <c:pt idx="19">
                  <c:v>9100</c:v>
                </c:pt>
                <c:pt idx="20">
                  <c:v>9159</c:v>
                </c:pt>
                <c:pt idx="21">
                  <c:v>9217</c:v>
                </c:pt>
                <c:pt idx="22">
                  <c:v>9280</c:v>
                </c:pt>
                <c:pt idx="23">
                  <c:v>9340</c:v>
                </c:pt>
                <c:pt idx="24">
                  <c:v>9392</c:v>
                </c:pt>
                <c:pt idx="25">
                  <c:v>9440</c:v>
                </c:pt>
                <c:pt idx="26">
                  <c:v>9250</c:v>
                </c:pt>
                <c:pt idx="27">
                  <c:v>9055</c:v>
                </c:pt>
                <c:pt idx="28">
                  <c:v>9042</c:v>
                </c:pt>
                <c:pt idx="29">
                  <c:v>9093</c:v>
                </c:pt>
                <c:pt idx="30">
                  <c:v>9158</c:v>
                </c:pt>
                <c:pt idx="31">
                  <c:v>9249</c:v>
                </c:pt>
                <c:pt idx="32">
                  <c:v>9338</c:v>
                </c:pt>
                <c:pt idx="33">
                  <c:v>9423</c:v>
                </c:pt>
                <c:pt idx="34">
                  <c:v>9504</c:v>
                </c:pt>
                <c:pt idx="35">
                  <c:v>9595</c:v>
                </c:pt>
                <c:pt idx="36">
                  <c:v>9706</c:v>
                </c:pt>
                <c:pt idx="37">
                  <c:v>9825</c:v>
                </c:pt>
                <c:pt idx="38">
                  <c:v>9911</c:v>
                </c:pt>
                <c:pt idx="39">
                  <c:v>9840</c:v>
                </c:pt>
                <c:pt idx="40">
                  <c:v>9882</c:v>
                </c:pt>
                <c:pt idx="41">
                  <c:v>9937</c:v>
                </c:pt>
                <c:pt idx="42">
                  <c:v>9984</c:v>
                </c:pt>
                <c:pt idx="43">
                  <c:v>10029</c:v>
                </c:pt>
                <c:pt idx="44">
                  <c:v>10072</c:v>
                </c:pt>
                <c:pt idx="45">
                  <c:v>10104</c:v>
                </c:pt>
                <c:pt idx="46">
                  <c:v>10135</c:v>
                </c:pt>
                <c:pt idx="47">
                  <c:v>10160</c:v>
                </c:pt>
                <c:pt idx="48">
                  <c:v>10197</c:v>
                </c:pt>
                <c:pt idx="49">
                  <c:v>10223</c:v>
                </c:pt>
                <c:pt idx="50">
                  <c:v>10275</c:v>
                </c:pt>
                <c:pt idx="51">
                  <c:v>10316</c:v>
                </c:pt>
                <c:pt idx="52">
                  <c:v>10338</c:v>
                </c:pt>
                <c:pt idx="53">
                  <c:v>10368</c:v>
                </c:pt>
                <c:pt idx="54">
                  <c:v>10398</c:v>
                </c:pt>
                <c:pt idx="55">
                  <c:v>10432</c:v>
                </c:pt>
                <c:pt idx="56">
                  <c:v>10479</c:v>
                </c:pt>
                <c:pt idx="57">
                  <c:v>10532</c:v>
                </c:pt>
                <c:pt idx="58">
                  <c:v>10589</c:v>
                </c:pt>
                <c:pt idx="59">
                  <c:v>10637</c:v>
                </c:pt>
                <c:pt idx="60">
                  <c:v>10673</c:v>
                </c:pt>
                <c:pt idx="61">
                  <c:v>10698</c:v>
                </c:pt>
                <c:pt idx="62">
                  <c:v>10707</c:v>
                </c:pt>
                <c:pt idx="63">
                  <c:v>10700</c:v>
                </c:pt>
                <c:pt idx="64">
                  <c:v>10683</c:v>
                </c:pt>
                <c:pt idx="65">
                  <c:v>10656</c:v>
                </c:pt>
                <c:pt idx="66">
                  <c:v>10619</c:v>
                </c:pt>
                <c:pt idx="67">
                  <c:v>10579</c:v>
                </c:pt>
                <c:pt idx="68">
                  <c:v>10534</c:v>
                </c:pt>
                <c:pt idx="69">
                  <c:v>10486</c:v>
                </c:pt>
                <c:pt idx="70">
                  <c:v>10443</c:v>
                </c:pt>
                <c:pt idx="71">
                  <c:v>10398</c:v>
                </c:pt>
                <c:pt idx="72">
                  <c:v>10374</c:v>
                </c:pt>
                <c:pt idx="73">
                  <c:v>10373</c:v>
                </c:pt>
                <c:pt idx="74">
                  <c:v>10369</c:v>
                </c:pt>
                <c:pt idx="75">
                  <c:v>10357</c:v>
                </c:pt>
                <c:pt idx="76">
                  <c:v>10343</c:v>
                </c:pt>
                <c:pt idx="77">
                  <c:v>10329</c:v>
                </c:pt>
                <c:pt idx="78">
                  <c:v>10311</c:v>
                </c:pt>
                <c:pt idx="79">
                  <c:v>10290</c:v>
                </c:pt>
                <c:pt idx="80">
                  <c:v>10267</c:v>
                </c:pt>
                <c:pt idx="81">
                  <c:v>10238</c:v>
                </c:pt>
                <c:pt idx="82">
                  <c:v>10211</c:v>
                </c:pt>
                <c:pt idx="83">
                  <c:v>10198</c:v>
                </c:pt>
                <c:pt idx="84">
                  <c:v>10165</c:v>
                </c:pt>
                <c:pt idx="85">
                  <c:v>10129</c:v>
                </c:pt>
                <c:pt idx="86">
                  <c:v>10108</c:v>
                </c:pt>
                <c:pt idx="87">
                  <c:v>10088</c:v>
                </c:pt>
                <c:pt idx="88">
                  <c:v>10072</c:v>
                </c:pt>
                <c:pt idx="89">
                  <c:v>10056</c:v>
                </c:pt>
                <c:pt idx="90">
                  <c:v>10038</c:v>
                </c:pt>
                <c:pt idx="91">
                  <c:v>10022</c:v>
                </c:pt>
                <c:pt idx="92">
                  <c:v>10000</c:v>
                </c:pt>
                <c:pt idx="93">
                  <c:v>9958</c:v>
                </c:pt>
                <c:pt idx="94">
                  <c:v>9932</c:v>
                </c:pt>
                <c:pt idx="95">
                  <c:v>9908</c:v>
                </c:pt>
                <c:pt idx="96">
                  <c:v>9877</c:v>
                </c:pt>
                <c:pt idx="97">
                  <c:v>9855</c:v>
                </c:pt>
                <c:pt idx="98">
                  <c:v>9830</c:v>
                </c:pt>
                <c:pt idx="99">
                  <c:v>9797</c:v>
                </c:pt>
                <c:pt idx="100">
                  <c:v>9778</c:v>
                </c:pt>
                <c:pt idx="101">
                  <c:v>9772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4-4701-98B6-DD7AC2A1A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69952"/>
        <c:axId val="165457280"/>
      </c:lineChart>
      <c:catAx>
        <c:axId val="1278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5457280"/>
        <c:crosses val="autoZero"/>
        <c:auto val="1"/>
        <c:lblAlgn val="ctr"/>
        <c:lblOffset val="100"/>
        <c:noMultiLvlLbl val="0"/>
      </c:catAx>
      <c:valAx>
        <c:axId val="165457280"/>
        <c:scaling>
          <c:orientation val="minMax"/>
        </c:scaling>
        <c:delete val="0"/>
        <c:axPos val="l"/>
        <c:majorGridlines>
          <c:spPr>
            <a:ln w="285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solidFill>
            <a:srgbClr val="FFC000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786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2017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65.89</c:v>
                </c:pt>
                <c:pt idx="1">
                  <c:v>66.31</c:v>
                </c:pt>
                <c:pt idx="2">
                  <c:v>65.45</c:v>
                </c:pt>
                <c:pt idx="3">
                  <c:v>65.13</c:v>
                </c:pt>
                <c:pt idx="4">
                  <c:v>67.11</c:v>
                </c:pt>
                <c:pt idx="5">
                  <c:v>70.5</c:v>
                </c:pt>
                <c:pt idx="6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15-9D42-DA3F2E27B874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Munka1!$A$2:$A$8</c:f>
              <c:numCache>
                <c:formatCode>General</c:formatCode>
                <c:ptCount val="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2017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70.099999999999994</c:v>
                </c:pt>
                <c:pt idx="1">
                  <c:v>72.08</c:v>
                </c:pt>
                <c:pt idx="2">
                  <c:v>72.7</c:v>
                </c:pt>
                <c:pt idx="3">
                  <c:v>73.709999999999994</c:v>
                </c:pt>
                <c:pt idx="4">
                  <c:v>75.59</c:v>
                </c:pt>
                <c:pt idx="5">
                  <c:v>78.11</c:v>
                </c:pt>
                <c:pt idx="6">
                  <c:v>78.989999999999995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15-9D42-DA3F2E27B8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836736"/>
        <c:axId val="165461312"/>
      </c:barChart>
      <c:catAx>
        <c:axId val="13483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5461312"/>
        <c:crosses val="autoZero"/>
        <c:auto val="1"/>
        <c:lblAlgn val="ctr"/>
        <c:lblOffset val="100"/>
        <c:noMultiLvlLbl val="0"/>
      </c:catAx>
      <c:valAx>
        <c:axId val="16546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483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Népszámlálás 2001-2011 </a:t>
            </a:r>
          </a:p>
        </c:rich>
      </c:tx>
      <c:overlay val="0"/>
      <c:spPr>
        <a:solidFill>
          <a:srgbClr val="FFFFFF">
            <a:alpha val="4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0" baseline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magyar</c:v>
                </c:pt>
                <c:pt idx="1">
                  <c:v>cigány</c:v>
                </c:pt>
                <c:pt idx="2">
                  <c:v>német</c:v>
                </c:pt>
                <c:pt idx="3">
                  <c:v>szlovák</c:v>
                </c:pt>
                <c:pt idx="4">
                  <c:v>román</c:v>
                </c:pt>
                <c:pt idx="5">
                  <c:v>horvát</c:v>
                </c:pt>
                <c:pt idx="6">
                  <c:v>szerb</c:v>
                </c:pt>
                <c:pt idx="7">
                  <c:v>szlovén</c:v>
                </c:pt>
                <c:pt idx="8">
                  <c:v>egyéb</c:v>
                </c:pt>
                <c:pt idx="9">
                  <c:v>nem válaszolt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9416045</c:v>
                </c:pt>
                <c:pt idx="1">
                  <c:v>189984</c:v>
                </c:pt>
                <c:pt idx="2">
                  <c:v>62105</c:v>
                </c:pt>
                <c:pt idx="3">
                  <c:v>17693</c:v>
                </c:pt>
                <c:pt idx="4">
                  <c:v>7995</c:v>
                </c:pt>
                <c:pt idx="5">
                  <c:v>15597</c:v>
                </c:pt>
                <c:pt idx="6">
                  <c:v>3816</c:v>
                </c:pt>
                <c:pt idx="7">
                  <c:v>3025</c:v>
                </c:pt>
                <c:pt idx="8">
                  <c:v>57059</c:v>
                </c:pt>
                <c:pt idx="9">
                  <c:v>570537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289-B887-ED80D2383B7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Munka1!$A$2:$A$11</c:f>
              <c:strCache>
                <c:ptCount val="10"/>
                <c:pt idx="0">
                  <c:v>magyar</c:v>
                </c:pt>
                <c:pt idx="1">
                  <c:v>cigány</c:v>
                </c:pt>
                <c:pt idx="2">
                  <c:v>német</c:v>
                </c:pt>
                <c:pt idx="3">
                  <c:v>szlovák</c:v>
                </c:pt>
                <c:pt idx="4">
                  <c:v>román</c:v>
                </c:pt>
                <c:pt idx="5">
                  <c:v>horvát</c:v>
                </c:pt>
                <c:pt idx="6">
                  <c:v>szerb</c:v>
                </c:pt>
                <c:pt idx="7">
                  <c:v>szlovén</c:v>
                </c:pt>
                <c:pt idx="8">
                  <c:v>egyéb</c:v>
                </c:pt>
                <c:pt idx="9">
                  <c:v>nem válaszolt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8314029</c:v>
                </c:pt>
                <c:pt idx="1">
                  <c:v>308957</c:v>
                </c:pt>
                <c:pt idx="2">
                  <c:v>131957</c:v>
                </c:pt>
                <c:pt idx="3">
                  <c:v>29647</c:v>
                </c:pt>
                <c:pt idx="4">
                  <c:v>26345</c:v>
                </c:pt>
                <c:pt idx="5">
                  <c:v>23561</c:v>
                </c:pt>
                <c:pt idx="6">
                  <c:v>7210</c:v>
                </c:pt>
                <c:pt idx="7">
                  <c:v>2385</c:v>
                </c:pt>
                <c:pt idx="8">
                  <c:v>73399</c:v>
                </c:pt>
                <c:pt idx="9">
                  <c:v>1455883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4-4289-B887-ED80D2383B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4929920"/>
        <c:axId val="135007616"/>
      </c:barChart>
      <c:catAx>
        <c:axId val="13492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35007616"/>
        <c:crosses val="autoZero"/>
        <c:auto val="1"/>
        <c:lblAlgn val="ctr"/>
        <c:lblOffset val="100"/>
        <c:noMultiLvlLbl val="0"/>
      </c:catAx>
      <c:valAx>
        <c:axId val="13500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3492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Összesen több mint 7 millióan vallották magukat valamelyik keresztény egyházhoz tartozónak. (2011)</a:t>
            </a:r>
          </a:p>
        </c:rich>
      </c:tx>
      <c:overlay val="0"/>
      <c:spPr>
        <a:solidFill>
          <a:schemeClr val="accent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7B-4030-890A-4EE0A48B0C8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7B-4030-890A-4EE0A48B0C8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D-4E66-98BF-BF9DF29E80EE}"/>
              </c:ext>
            </c:extLst>
          </c:dPt>
          <c:dLbls>
            <c:dLbl>
              <c:idx val="0"/>
              <c:spPr>
                <a:solidFill>
                  <a:schemeClr val="accent6">
                    <a:lumMod val="75000"/>
                  </a:scheme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37B-4030-890A-4EE0A48B0C83}"/>
                </c:ext>
              </c:extLst>
            </c:dLbl>
            <c:dLbl>
              <c:idx val="1"/>
              <c:layout>
                <c:manualLayout>
                  <c:x val="4.578754578754579E-3"/>
                  <c:y val="-7.859926360928062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Reformátusok</a:t>
                    </a:r>
                    <a:r>
                      <a:rPr lang="en-US" dirty="0"/>
                      <a:t>
 22%</a:t>
                    </a:r>
                  </a:p>
                </c:rich>
              </c:tx>
              <c:spPr>
                <a:solidFill>
                  <a:srgbClr val="C00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B-4030-890A-4EE0A48B0C83}"/>
                </c:ext>
              </c:extLst>
            </c:dLbl>
            <c:dLbl>
              <c:idx val="2"/>
              <c:spPr>
                <a:solidFill>
                  <a:srgbClr val="FFC0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E7D-4E66-98BF-BF9DF29E80EE}"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Munka1!$A$2:$A$4</c:f>
              <c:strCache>
                <c:ptCount val="3"/>
                <c:pt idx="0">
                  <c:v>Katolikusok</c:v>
                </c:pt>
                <c:pt idx="1">
                  <c:v>Reformátusok</c:v>
                </c:pt>
                <c:pt idx="2">
                  <c:v>Evangélikusok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3872000</c:v>
                </c:pt>
                <c:pt idx="1">
                  <c:v>1153000</c:v>
                </c:pt>
                <c:pt idx="2">
                  <c:v>215000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4E66-98BF-BF9DF29E8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28893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41933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95281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01758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61573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20189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721904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5963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19168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95539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11504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9046-E6C1-46C4-9822-81D7E5C6B6BA}" type="datetimeFigureOut">
              <a:rPr lang="hu-HU" smtClean="0"/>
              <a:t>2020.02.08.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7F9C-C1B6-4ACD-8538-44D4BD21C2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4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12ABB-1853-4B06-BF77-01A5F6BAC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51303"/>
            <a:ext cx="10363200" cy="1470025"/>
          </a:xfrm>
          <a:solidFill>
            <a:schemeClr val="tx1">
              <a:alpha val="43922"/>
            </a:schemeClr>
          </a:solidFill>
          <a:ln>
            <a:noFill/>
          </a:ln>
        </p:spPr>
        <p:txBody>
          <a:bodyPr/>
          <a:lstStyle/>
          <a:p>
            <a:r>
              <a:rPr lang="hu-H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 demográfiai helyzete</a:t>
            </a:r>
          </a:p>
        </p:txBody>
      </p:sp>
    </p:spTree>
    <p:extLst>
      <p:ext uri="{BB962C8B-B14F-4D97-AF65-F5344CB8AC3E}">
        <p14:creationId xmlns:p14="http://schemas.microsoft.com/office/powerpoint/2010/main" val="2749202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B9361E-BF3B-43ED-ADDE-3DD029878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3161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 9">
            <a:extLst>
              <a:ext uri="{FF2B5EF4-FFF2-40B4-BE49-F238E27FC236}">
                <a16:creationId xmlns:a16="http://schemas.microsoft.com/office/drawing/2014/main" id="{98AE677C-CF08-4852-8907-A67F3790DD66}"/>
              </a:ext>
            </a:extLst>
          </p:cNvPr>
          <p:cNvSpPr/>
          <p:nvPr/>
        </p:nvSpPr>
        <p:spPr>
          <a:xfrm>
            <a:off x="5129893" y="615414"/>
            <a:ext cx="193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Teljes: 10 198 315 </a:t>
            </a:r>
          </a:p>
        </p:txBody>
      </p:sp>
    </p:spTree>
    <p:extLst>
      <p:ext uri="{BB962C8B-B14F-4D97-AF65-F5344CB8AC3E}">
        <p14:creationId xmlns:p14="http://schemas.microsoft.com/office/powerpoint/2010/main" val="225731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BA350D-B9D5-41EB-9448-15BEEC67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75" y="274638"/>
            <a:ext cx="6775048" cy="1143000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Vallások (2011)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47A4EE-7A75-42E1-ACAA-6C2BD36F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75" y="1779325"/>
            <a:ext cx="6141343" cy="4690930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történelmi egyházakhoz tartozók száma csökkent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kisebb egyházak, felekezetek híveinek aránya nőtt (1,1%)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nőtt az egyházhoz, felekezethez nem tartozók száma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Magyarországon regisztrált vallások: 286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megnőtt a vallási kínálat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hazánkban élő és hitüket magukkal hozó külföldi állampolgárok száma nőtt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F10C1B-69EE-4B7E-A725-D35935100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183460"/>
              </p:ext>
            </p:extLst>
          </p:nvPr>
        </p:nvGraphicFramePr>
        <p:xfrm>
          <a:off x="6644640" y="568921"/>
          <a:ext cx="5547360" cy="66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525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46" b="4852"/>
          <a:stretch/>
        </p:blipFill>
        <p:spPr bwMode="auto">
          <a:xfrm>
            <a:off x="151355" y="185196"/>
            <a:ext cx="6271173" cy="414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20" r="21962" b="3714"/>
          <a:stretch/>
        </p:blipFill>
        <p:spPr bwMode="auto">
          <a:xfrm>
            <a:off x="5984110" y="3020992"/>
            <a:ext cx="6062437" cy="366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6969587" y="520855"/>
            <a:ext cx="4857035" cy="101566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Összehasonlítás</a:t>
            </a:r>
          </a:p>
          <a:p>
            <a:pPr algn="ctr"/>
            <a:r>
              <a:rPr lang="hu-H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Oroszország és Magyarország korfája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259795" y="1539426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FF"/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2017-es adatok alapján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6218" y="4537277"/>
            <a:ext cx="5555848" cy="193899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Oroszország népessége: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~143 666 931 fő</a:t>
            </a:r>
          </a:p>
          <a:p>
            <a:pPr algn="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Magyarország népessége:</a:t>
            </a:r>
          </a:p>
          <a:p>
            <a:pPr algn="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9 797 561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fő</a:t>
            </a:r>
          </a:p>
        </p:txBody>
      </p:sp>
    </p:spTree>
    <p:extLst>
      <p:ext uri="{BB962C8B-B14F-4D97-AF65-F5344CB8AC3E}">
        <p14:creationId xmlns:p14="http://schemas.microsoft.com/office/powerpoint/2010/main" val="2458620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354502" y="312506"/>
            <a:ext cx="5541902" cy="89255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Összehasonlítás</a:t>
            </a:r>
          </a:p>
          <a:p>
            <a:pPr algn="ctr"/>
            <a:r>
              <a:rPr lang="hu-H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 korfája 2020-ban és 2060-ban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254644" y="208347"/>
            <a:ext cx="5310616" cy="3449253"/>
            <a:chOff x="254644" y="208347"/>
            <a:chExt cx="5310616" cy="34492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10" r="22532" b="4051"/>
            <a:stretch/>
          </p:blipFill>
          <p:spPr bwMode="auto">
            <a:xfrm>
              <a:off x="254644" y="208347"/>
              <a:ext cx="5310616" cy="344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zövegdoboz 4"/>
            <p:cNvSpPr txBox="1"/>
            <p:nvPr/>
          </p:nvSpPr>
          <p:spPr>
            <a:xfrm>
              <a:off x="402833" y="31250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2020</a:t>
              </a:r>
              <a:endParaRPr lang="en-US" dirty="0"/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6518501" y="3321934"/>
            <a:ext cx="5345549" cy="3368232"/>
            <a:chOff x="6518501" y="3321934"/>
            <a:chExt cx="5345549" cy="33682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1" r="22342" b="4135"/>
            <a:stretch/>
          </p:blipFill>
          <p:spPr bwMode="auto">
            <a:xfrm>
              <a:off x="6518501" y="3321934"/>
              <a:ext cx="5345549" cy="336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>
              <a:off x="6724886" y="351923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2060</a:t>
              </a:r>
              <a:endParaRPr lang="en-US" dirty="0"/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6518500" y="1599025"/>
            <a:ext cx="5345549" cy="1631216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hu-HU" sz="2000" dirty="0">
                <a:solidFill>
                  <a:schemeClr val="tx1"/>
                </a:solidFill>
              </a:rPr>
              <a:t>Esemény:</a:t>
            </a:r>
          </a:p>
          <a:p>
            <a:pPr algn="l"/>
            <a:r>
              <a:rPr lang="hu-HU" sz="2000" b="0" dirty="0">
                <a:solidFill>
                  <a:schemeClr val="tx1"/>
                </a:solidFill>
              </a:rPr>
              <a:t>	</a:t>
            </a:r>
            <a:r>
              <a:rPr lang="hu-HU" sz="2000" b="0" i="1" dirty="0">
                <a:solidFill>
                  <a:schemeClr val="tx1"/>
                </a:solidFill>
              </a:rPr>
              <a:t>elöregedés</a:t>
            </a:r>
          </a:p>
          <a:p>
            <a:pPr algn="l"/>
            <a:r>
              <a:rPr lang="hu-HU" sz="2000" b="0" i="1" dirty="0">
                <a:solidFill>
                  <a:schemeClr val="tx1"/>
                </a:solidFill>
              </a:rPr>
              <a:t>	népességcsökkenés</a:t>
            </a:r>
          </a:p>
          <a:p>
            <a:pPr algn="l"/>
            <a:r>
              <a:rPr lang="hu-HU" sz="2000" b="0" i="1" dirty="0">
                <a:solidFill>
                  <a:schemeClr val="tx1"/>
                </a:solidFill>
              </a:rPr>
              <a:t>	várható maximális</a:t>
            </a:r>
          </a:p>
          <a:p>
            <a:pPr algn="l"/>
            <a:r>
              <a:rPr lang="hu-HU" sz="2000" b="0" i="1" dirty="0">
                <a:solidFill>
                  <a:schemeClr val="tx1"/>
                </a:solidFill>
              </a:rPr>
              <a:t>	élettartam növekedése</a:t>
            </a:r>
            <a:endParaRPr lang="en-US" sz="2000" b="0" i="1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54644" y="3888566"/>
            <a:ext cx="5315054" cy="255454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600" dirty="0"/>
              <a:t>Ok:</a:t>
            </a:r>
          </a:p>
          <a:p>
            <a:r>
              <a:rPr lang="hu-HU" sz="1600" dirty="0"/>
              <a:t>	</a:t>
            </a:r>
            <a:r>
              <a:rPr lang="hu-HU" sz="1600" b="0" i="1" dirty="0"/>
              <a:t>alacsony szülési hajlandóság</a:t>
            </a:r>
          </a:p>
          <a:p>
            <a:r>
              <a:rPr lang="hu-HU" sz="1600" b="0" i="1" dirty="0"/>
              <a:t>	halálozások számának csökkenése</a:t>
            </a:r>
          </a:p>
          <a:p>
            <a:endParaRPr lang="hu-HU" sz="1600" dirty="0"/>
          </a:p>
          <a:p>
            <a:r>
              <a:rPr lang="hu-HU" sz="1600" dirty="0"/>
              <a:t>Következmény:</a:t>
            </a:r>
          </a:p>
          <a:p>
            <a:r>
              <a:rPr lang="hu-HU" sz="1600" b="0" i="1" dirty="0"/>
              <a:t>	nyugdíjkorhatár emelése</a:t>
            </a:r>
          </a:p>
          <a:p>
            <a:r>
              <a:rPr lang="hu-HU" sz="1600" b="0" i="1" dirty="0"/>
              <a:t>	munkatermelékenység csökkenése</a:t>
            </a:r>
          </a:p>
          <a:p>
            <a:r>
              <a:rPr lang="hu-HU" sz="1600" b="0" i="1" dirty="0"/>
              <a:t>	magas adók</a:t>
            </a:r>
          </a:p>
          <a:p>
            <a:r>
              <a:rPr lang="hu-HU" sz="1600" b="0" i="1" dirty="0"/>
              <a:t>	romló életszínvonal</a:t>
            </a:r>
            <a:br>
              <a:rPr lang="hu-HU" sz="1600" b="0" i="1" dirty="0"/>
            </a:br>
            <a:endParaRPr 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1529746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82062" y="2986274"/>
            <a:ext cx="6418745" cy="83099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hu-H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4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78E7D-294F-45ED-B7E0-D338F50A2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Demográfiai helyzet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D2DEAD-5A7A-479C-8ACE-6119CB16C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8635"/>
            <a:ext cx="10972800" cy="4904769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Magyarország területe: 93 030 km</a:t>
            </a:r>
            <a:r>
              <a:rPr lang="hu-H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népessége 9 772 756 fő, népsűrűsége 105 fő/km</a:t>
            </a:r>
            <a:r>
              <a:rPr lang="hu-HU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ország népessége csökken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1980-as években volt a legerőteljesebb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meghatározó tényező: természetes fogyás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várható átlagos élettartam (2017-ben):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Férfiaknál: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72,43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Nőknél: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78,99</a:t>
            </a:r>
            <a:endParaRPr lang="hu-H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(2019) lakosság </a:t>
            </a:r>
            <a:r>
              <a:rPr lang="hu-H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70,5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%-a városokban, illetve városi közösségekben él.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Az ország lakónépessége Közép-Magyarországra, illetve az ország nyugati részére koncentrálódik.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népsűrűség (2019)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Dél-Alföldön: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fő/km</a:t>
            </a:r>
            <a:r>
              <a:rPr lang="hu-H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lvl="1" indent="0" algn="r">
              <a:spcBef>
                <a:spcPts val="0"/>
              </a:spcBef>
              <a:buNone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Fővárosban: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3337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fő/km</a:t>
            </a:r>
            <a:r>
              <a:rPr lang="hu-HU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fogyasztási egységre számított átlagos érték: havonta </a:t>
            </a:r>
            <a:r>
              <a:rPr lang="hu-HU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94 820 Ft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Európai uniós csatlakozást követően 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 kivándorlás erősödött</a:t>
            </a:r>
          </a:p>
        </p:txBody>
      </p:sp>
    </p:spTree>
    <p:extLst>
      <p:ext uri="{BB962C8B-B14F-4D97-AF65-F5344CB8AC3E}">
        <p14:creationId xmlns:p14="http://schemas.microsoft.com/office/powerpoint/2010/main" val="274070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271E2-8A41-4D9A-96DC-8EFB6A9E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663" y="749203"/>
            <a:ext cx="9583838" cy="1143000"/>
          </a:xfrm>
          <a:solidFill>
            <a:srgbClr val="FFFFFF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hu-H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Magyarország népességi adatai 1870-től napjainkig és a hosszú távú demográfiai folyamatok előrejelzései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A52FDC2-CDE1-49BE-AFCB-6E5DEDF7DAD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0"/>
          <a:stretch/>
        </p:blipFill>
        <p:spPr bwMode="auto">
          <a:xfrm>
            <a:off x="289158" y="2435290"/>
            <a:ext cx="11613685" cy="3237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722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32F3E02-E539-4680-A6AE-ECA82B6F9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76636"/>
              </p:ext>
            </p:extLst>
          </p:nvPr>
        </p:nvGraphicFramePr>
        <p:xfrm>
          <a:off x="706056" y="439838"/>
          <a:ext cx="10359341" cy="622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027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7887CF-AD29-4000-AA4F-A711CA25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24" y="274638"/>
            <a:ext cx="8449519" cy="1143000"/>
          </a:xfrm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Népsűrűség</a:t>
            </a:r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EB9EB852-8A45-4BB4-B222-1E062449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48" y="1808550"/>
            <a:ext cx="856670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002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8B12E7-0643-4385-9D26-5D54775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2" y="610313"/>
            <a:ext cx="9630137" cy="1143000"/>
          </a:xfrm>
          <a:solidFill>
            <a:schemeClr val="bg1">
              <a:alpha val="34118"/>
            </a:schemeClr>
          </a:solidFill>
        </p:spPr>
        <p:txBody>
          <a:bodyPr>
            <a:normAutofit fontScale="90000"/>
          </a:bodyPr>
          <a:lstStyle/>
          <a:p>
            <a:r>
              <a:rPr lang="hu-HU" alt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népesség megoszlása korcsoportok szerint (%):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6D6EF44-A360-4933-9C5D-EA9C5513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7384"/>
              </p:ext>
            </p:extLst>
          </p:nvPr>
        </p:nvGraphicFramePr>
        <p:xfrm>
          <a:off x="1377386" y="2118166"/>
          <a:ext cx="9630138" cy="398169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375734">
                  <a:extLst>
                    <a:ext uri="{9D8B030D-6E8A-4147-A177-3AD203B41FA5}">
                      <a16:colId xmlns:a16="http://schemas.microsoft.com/office/drawing/2014/main" val="4233547167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681169904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935407696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793623451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3940250040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598852739"/>
                    </a:ext>
                  </a:extLst>
                </a:gridCol>
                <a:gridCol w="1375734">
                  <a:extLst>
                    <a:ext uri="{9D8B030D-6E8A-4147-A177-3AD203B41FA5}">
                      <a16:colId xmlns:a16="http://schemas.microsoft.com/office/drawing/2014/main" val="284988931"/>
                    </a:ext>
                  </a:extLst>
                </a:gridCol>
              </a:tblGrid>
              <a:tr h="5131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 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0-14 év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15-24 év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25-49 év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50-64 év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65-79 év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80+ év</a:t>
                      </a:r>
                      <a:endParaRPr lang="hu-HU" sz="2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3878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2006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15,4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12,9 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20,1 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3,5 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760999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2010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14,7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12,5 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12,7 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3,9 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988080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11,9 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35,6 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20,5 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13,4 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4,2 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09684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11,6 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35,7 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20,3 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13,7 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4,2 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82278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11,4 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35,8 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20,0 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14,0 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4,3 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330655"/>
                  </a:ext>
                </a:extLst>
              </a:tr>
              <a:tr h="4925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11,1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19,8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14,3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4,3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916782"/>
                  </a:ext>
                </a:extLst>
              </a:tr>
              <a:tr h="5131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</a:t>
                      </a:r>
                      <a:endParaRPr lang="hu-HU" sz="2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14,5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10,9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35,9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>
                          <a:effectLst/>
                        </a:rPr>
                        <a:t>19,7</a:t>
                      </a:r>
                      <a:endParaRPr lang="hu-H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14,6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u="none" strike="noStrike" dirty="0">
                          <a:effectLst/>
                        </a:rPr>
                        <a:t>4,4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8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50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35" y="736315"/>
            <a:ext cx="9704945" cy="5499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9636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5EAAE6-0E3D-4AFC-BF1C-0DF4F2666D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Születéskor várható élettartam</a:t>
            </a:r>
            <a:endParaRPr lang="hu-H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92907C6-02E5-4142-9703-268DA30AE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564106"/>
              </p:ext>
            </p:extLst>
          </p:nvPr>
        </p:nvGraphicFramePr>
        <p:xfrm>
          <a:off x="0" y="1377231"/>
          <a:ext cx="12192000" cy="548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377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4C0DFF-3E94-451C-9AA3-5B6AF68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0196"/>
            </a:srgbClr>
          </a:solidFill>
        </p:spPr>
        <p:txBody>
          <a:bodyPr/>
          <a:lstStyle/>
          <a:p>
            <a:r>
              <a:rPr lang="hu-H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Hivatalos és kisebbségi nyelvek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E4A4EE-E4A9-4E20-B288-B4A51F20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904769"/>
          </a:xfrm>
          <a:solidFill>
            <a:srgbClr val="FFFFFF">
              <a:alpha val="30196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Magyarország népességének több mint 97%-a magyar nemzetiségű.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hivatalos nyelv: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magyar</a:t>
            </a:r>
          </a:p>
          <a:p>
            <a:pPr marL="0" indent="0" algn="ctr">
              <a:buNone/>
            </a:pP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Alaptörvénye biztosítja számukra: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jogot saját kultúrájuk ápolásához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anyanyelvük használatához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anyanyelvű oktatáshoz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nyelven való névhasználathoz</a:t>
            </a:r>
          </a:p>
          <a:p>
            <a:pPr lvl="1" algn="ctr">
              <a:buFont typeface="Wingdings" panose="05000000000000000000" pitchFamily="2" charset="2"/>
              <a:buChar char="ü"/>
            </a:pPr>
            <a:r>
              <a:rPr lang="hu-H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közéletben való kollektív részvételhez</a:t>
            </a:r>
          </a:p>
          <a:p>
            <a:pPr lvl="1" algn="ctr">
              <a:buFont typeface="Wingdings" panose="05000000000000000000" pitchFamily="2" charset="2"/>
              <a:buChar char="ü"/>
            </a:pPr>
            <a:endParaRPr lang="hu-H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2011 - népszámlálás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népesség 6,5%-a,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555 507 fő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vallotta magát valamely nemzetiséghez tartozónak.</a:t>
            </a:r>
          </a:p>
        </p:txBody>
      </p:sp>
    </p:spTree>
    <p:extLst>
      <p:ext uri="{BB962C8B-B14F-4D97-AF65-F5344CB8AC3E}">
        <p14:creationId xmlns:p14="http://schemas.microsoft.com/office/powerpoint/2010/main" val="2384575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498</TotalTime>
  <Words>409</Words>
  <Application>Microsoft Office PowerPoint</Application>
  <PresentationFormat>Szélesvásznú</PresentationFormat>
  <Paragraphs>130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Office-téma</vt:lpstr>
      <vt:lpstr>Magyarország demográfiai helyzete</vt:lpstr>
      <vt:lpstr>Demográfiai helyzet</vt:lpstr>
      <vt:lpstr>Magyarország népességi adatai 1870-től napjainkig és a hosszú távú demográfiai folyamatok előrejelzései</vt:lpstr>
      <vt:lpstr>PowerPoint-bemutató</vt:lpstr>
      <vt:lpstr>Népsűrűség</vt:lpstr>
      <vt:lpstr>A népesség megoszlása korcsoportok szerint (%):</vt:lpstr>
      <vt:lpstr>PowerPoint-bemutató</vt:lpstr>
      <vt:lpstr>Születéskor várható élettartam</vt:lpstr>
      <vt:lpstr>Hivatalos és kisebbségi nyelvek</vt:lpstr>
      <vt:lpstr>PowerPoint-bemutató</vt:lpstr>
      <vt:lpstr>Vallások (2011)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Zsófi</dc:creator>
  <cp:lastModifiedBy>Zsófi</cp:lastModifiedBy>
  <cp:revision>37</cp:revision>
  <dcterms:created xsi:type="dcterms:W3CDTF">2020-02-06T15:31:20Z</dcterms:created>
  <dcterms:modified xsi:type="dcterms:W3CDTF">2020-02-08T19:05:48Z</dcterms:modified>
</cp:coreProperties>
</file>