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3798EC-A83A-469A-8CED-05A2B4E6867A}" type="datetime1">
              <a:rPr lang="hu-HU" smtClean="0"/>
              <a:pPr rtl="0"/>
              <a:t>2021. 01. 03.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hu-HU" smtClean="0"/>
              <a:pPr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99A88-89D5-44B9-B0F3-CCBD6912FD73}" type="datetime1">
              <a:rPr lang="hu-HU" smtClean="0"/>
              <a:pPr/>
              <a:t>2021. 01. 03.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pPr rtl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pPr rtl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Alcím mintájának szerkesztése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390DFEAB-2EA9-487E-B330-42342EB5562C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955E8-023D-4851-B814-9DA4B329813E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8391AD7-B157-49D2-9522-6DB490B7F1F7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0B9B0889-A0B2-47F0-BB56-29B0ED896715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8364A2E-65C0-4B16-9F7D-804D634CBBA4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4EE72-AD4E-4FE5-B1D6-A2998252DCFE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B11D6B-24A5-4A5A-99EC-A8FAA148130E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07A89-CA39-4BFC-AED6-AF1D95E06CFC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CA37278-96AC-4FDC-9F9E-8D461DA9CD71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CEE355-CD56-42F5-85C1-93F50816862D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E93C7B1-E345-411B-B4A2-296AD0F01617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122EF3-0B02-408C-95EC-31E749C9432A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D25C1-BE0F-434A-B86E-3C05F501B709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991532-CF8F-4D21-9DE7-8F89C0B9531C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53CCAE-9BA6-4E08-B48B-B965EC81D4D9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5D5C7F-82F6-4DA6-B359-3CEC9CE9E8C1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9F1E9-43D0-4AF0-9BC3-C50F81171A8C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03B7D6-EDD6-45CF-A949-AE428C6B890E}" type="datetime1">
              <a:rPr lang="hu-HU" noProof="0" smtClean="0"/>
              <a:pPr rtl="0"/>
              <a:t>2021. 01. 03.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églalap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hu-HU" sz="4000" dirty="0" err="1"/>
              <a:t>Energy</a:t>
            </a:r>
            <a:endParaRPr lang="hu-HU" sz="4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rtlCol="0" anchor="ctr">
            <a:normAutofit/>
          </a:bodyPr>
          <a:lstStyle/>
          <a:p>
            <a:pPr rtl="0"/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: Vivien Mádi</a:t>
            </a:r>
          </a:p>
          <a:p>
            <a:pPr rtl="0"/>
            <a:r>
              <a:rPr lang="hu-HU" dirty="0"/>
              <a:t>	Márton Gergely</a:t>
            </a:r>
          </a:p>
          <a:p>
            <a:pPr rtl="0"/>
            <a:r>
              <a:rPr lang="hu-HU" dirty="0"/>
              <a:t>	Luca Nagy</a:t>
            </a: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r>
              <a:rPr lang="hu-HU" b="1" i="1" dirty="0" err="1"/>
              <a:t>What</a:t>
            </a:r>
            <a:r>
              <a:rPr lang="hu-HU" b="1" i="1" dirty="0"/>
              <a:t> is </a:t>
            </a:r>
            <a:r>
              <a:rPr lang="hu-HU" b="1" i="1" dirty="0" err="1"/>
              <a:t>Energy</a:t>
            </a:r>
            <a:r>
              <a:rPr lang="hu-HU" b="1" i="1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There are renewable and non-renewable energy sources</a:t>
            </a:r>
            <a:endParaRPr lang="hu-HU" sz="2000" dirty="0"/>
          </a:p>
          <a:p>
            <a:pPr>
              <a:lnSpc>
                <a:spcPct val="100000"/>
              </a:lnSpc>
            </a:pPr>
            <a:r>
              <a:rPr lang="en-US" sz="2000" b="1" dirty="0"/>
              <a:t>Non-renewable</a:t>
            </a:r>
            <a:r>
              <a:rPr lang="en-US" sz="2000" dirty="0"/>
              <a:t> energy sources shall not be manufactured, grown or reused, for example: fuel, oil</a:t>
            </a:r>
            <a:endParaRPr lang="hu-HU" sz="2000" dirty="0"/>
          </a:p>
          <a:p>
            <a:pPr>
              <a:lnSpc>
                <a:spcPct val="100000"/>
              </a:lnSpc>
            </a:pPr>
            <a:r>
              <a:rPr lang="en-US" sz="2000" b="1" dirty="0"/>
              <a:t>Renewable</a:t>
            </a:r>
            <a:r>
              <a:rPr lang="en-US" sz="2000" dirty="0"/>
              <a:t> energy sources are a group of energy sources that can renew on a human time scale, for example: solar power, wind power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i="1" dirty="0" err="1"/>
              <a:t>Use</a:t>
            </a:r>
            <a:r>
              <a:rPr lang="hu-HU" b="1" i="1" dirty="0"/>
              <a:t> of </a:t>
            </a:r>
            <a:r>
              <a:rPr lang="hu-HU" b="1" i="1" dirty="0" err="1"/>
              <a:t>renewable</a:t>
            </a:r>
            <a:r>
              <a:rPr lang="hu-HU" b="1" i="1" dirty="0"/>
              <a:t> </a:t>
            </a:r>
            <a:r>
              <a:rPr lang="hu-HU" b="1" i="1" dirty="0" err="1"/>
              <a:t>energy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countries around the world are currently working on renewable energy</a:t>
            </a:r>
            <a:endParaRPr lang="hu-HU" dirty="0"/>
          </a:p>
          <a:p>
            <a:r>
              <a:rPr lang="en-US" dirty="0"/>
              <a:t>By 2014, a total of 138 countries had declared the use of hydropower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1717"/>
              </p:ext>
            </p:extLst>
          </p:nvPr>
        </p:nvGraphicFramePr>
        <p:xfrm>
          <a:off x="2101273" y="3325091"/>
          <a:ext cx="8128000" cy="273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255">
                <a:tc>
                  <a:txBody>
                    <a:bodyPr/>
                    <a:lstStyle/>
                    <a:p>
                      <a:r>
                        <a:rPr lang="hu-HU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 </a:t>
                      </a:r>
                      <a:r>
                        <a:rPr lang="hu-HU" dirty="0" err="1"/>
                        <a:t>Goal</a:t>
                      </a:r>
                      <a:r>
                        <a:rPr lang="hu-HU" dirty="0"/>
                        <a:t> :2020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 err="1"/>
                        <a:t>Croatia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28,3%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 err="1"/>
                        <a:t>Greece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15,2%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18,0%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 err="1"/>
                        <a:t>Turkey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/>
                        <a:t>Hungary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14,2%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13,0%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Electric</a:t>
            </a:r>
            <a:r>
              <a:rPr lang="hu-HU" dirty="0"/>
              <a:t> </a:t>
            </a:r>
            <a:r>
              <a:rPr lang="hu-HU" dirty="0" err="1"/>
              <a:t>Cars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electric car </a:t>
            </a:r>
            <a:r>
              <a:rPr lang="en-US" dirty="0"/>
              <a:t>is a electro-motor powered car. The electrical energy is most often obtained from the battery.</a:t>
            </a:r>
          </a:p>
          <a:p>
            <a:r>
              <a:rPr lang="en-US" dirty="0"/>
              <a:t>One of the </a:t>
            </a:r>
            <a:r>
              <a:rPr lang="en-US" dirty="0" err="1"/>
              <a:t>frist</a:t>
            </a:r>
            <a:r>
              <a:rPr lang="en-US" dirty="0"/>
              <a:t> series-produced </a:t>
            </a:r>
            <a:r>
              <a:rPr lang="en-US" dirty="0" err="1"/>
              <a:t>electris</a:t>
            </a:r>
            <a:r>
              <a:rPr lang="en-US" dirty="0"/>
              <a:t> cars of the 2000s was the REVAI, an </a:t>
            </a:r>
            <a:r>
              <a:rPr lang="en-US" dirty="0" err="1"/>
              <a:t>indian</a:t>
            </a:r>
            <a:r>
              <a:rPr lang="en-US" dirty="0"/>
              <a:t> electric moped car, which was manufactured between 2001 and 2012.</a:t>
            </a:r>
            <a:endParaRPr lang="hu-HU" dirty="0"/>
          </a:p>
          <a:p>
            <a:r>
              <a:rPr lang="en-US" dirty="0"/>
              <a:t>For longer trips, when the energy charged at home not enough for the trip, the battery can charged on fast charger within 20-40 minutes.</a:t>
            </a:r>
            <a:endParaRPr lang="hu-HU" dirty="0"/>
          </a:p>
        </p:txBody>
      </p:sp>
      <p:pic>
        <p:nvPicPr>
          <p:cNvPr id="1026" name="Picture 2" descr="https://upload.wikimedia.org/wikipedia/commons/thumb/c/c5/EV1A014_%281%29_cropped.jpg/300px-EV1A014_%281%29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9248" y="4571998"/>
            <a:ext cx="2857500" cy="1905000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e/e1/Tesla_Roadster_AMI.JPG/220px-Tesla_Roadster_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338" y="5038148"/>
            <a:ext cx="2095500" cy="1409700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9/93/2010_Mitsubishi_i-MiEV_%28GA_MY10%29_hatchback_%282015-11-11%29_01.jpg/300px-2010_Mitsubishi_i-MiEV_%28GA_MY10%29_hatchback_%282015-11-11%29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0447" y="4946073"/>
            <a:ext cx="2398697" cy="160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Hybrid</a:t>
            </a:r>
            <a:r>
              <a:rPr lang="hu-HU" dirty="0"/>
              <a:t> </a:t>
            </a:r>
            <a:r>
              <a:rPr lang="hu-HU" dirty="0" err="1"/>
              <a:t>Cars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Cars that both use electric motors and other types of motors are called hybrid cars and are not considered fully electric vehicles, because they </a:t>
            </a:r>
            <a:r>
              <a:rPr lang="hu-HU" dirty="0"/>
              <a:t>o</a:t>
            </a:r>
            <a:r>
              <a:rPr lang="en-US" dirty="0" err="1"/>
              <a:t>nly</a:t>
            </a:r>
            <a:r>
              <a:rPr lang="en-US" dirty="0"/>
              <a:t> operate in charge storage mode.</a:t>
            </a:r>
            <a:endParaRPr lang="hu-HU" dirty="0"/>
          </a:p>
          <a:p>
            <a:r>
              <a:rPr lang="en-US" dirty="0"/>
              <a:t>The hybrid car consumes less fuel (and therefore emits less CO2) than the same conventional car.</a:t>
            </a:r>
            <a:endParaRPr lang="hu-HU" dirty="0"/>
          </a:p>
          <a:p>
            <a:r>
              <a:rPr lang="en-US" dirty="0"/>
              <a:t>The lower fuel consumption causes less air pollution.</a:t>
            </a:r>
            <a:endParaRPr lang="hu-HU" dirty="0"/>
          </a:p>
        </p:txBody>
      </p:sp>
      <p:pic>
        <p:nvPicPr>
          <p:cNvPr id="27650" name="Picture 2" descr="Képtalálatok a következőre: hibrid autók bemutatása"/>
          <p:cNvPicPr>
            <a:picLocks noChangeAspect="1" noChangeArrowheads="1"/>
          </p:cNvPicPr>
          <p:nvPr/>
        </p:nvPicPr>
        <p:blipFill>
          <a:blip r:embed="rId2"/>
          <a:srcRect l="19238" t="29806"/>
          <a:stretch>
            <a:fillRect/>
          </a:stretch>
        </p:blipFill>
        <p:spPr bwMode="auto">
          <a:xfrm>
            <a:off x="6182591" y="4445983"/>
            <a:ext cx="2218459" cy="2235658"/>
          </a:xfrm>
          <a:prstGeom prst="rect">
            <a:avLst/>
          </a:prstGeom>
          <a:noFill/>
        </p:spPr>
      </p:pic>
      <p:pic>
        <p:nvPicPr>
          <p:cNvPr id="27652" name="Picture 4" descr="Képtalálatok a következőre: hibrid autók bemutatá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631" y="4807527"/>
            <a:ext cx="2938300" cy="1652587"/>
          </a:xfrm>
          <a:prstGeom prst="rect">
            <a:avLst/>
          </a:prstGeom>
          <a:noFill/>
        </p:spPr>
      </p:pic>
      <p:pic>
        <p:nvPicPr>
          <p:cNvPr id="27654" name="Picture 6" descr="Képtalálatok a következőre: hibrid autók bemutatá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299" y="4458999"/>
            <a:ext cx="331470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green</a:t>
            </a:r>
            <a:r>
              <a:rPr lang="hu-HU" dirty="0"/>
              <a:t> </a:t>
            </a:r>
            <a:r>
              <a:rPr lang="hu-HU" dirty="0" err="1"/>
              <a:t>license</a:t>
            </a:r>
            <a:r>
              <a:rPr lang="hu-HU" dirty="0"/>
              <a:t> </a:t>
            </a:r>
            <a:r>
              <a:rPr lang="hu-HU" dirty="0" err="1"/>
              <a:t>plate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green </a:t>
            </a:r>
            <a:r>
              <a:rPr lang="hu-HU" dirty="0" err="1"/>
              <a:t>license</a:t>
            </a:r>
            <a:r>
              <a:rPr lang="hu-HU" dirty="0"/>
              <a:t> </a:t>
            </a:r>
            <a:r>
              <a:rPr lang="hu-HU" dirty="0" err="1"/>
              <a:t>plate</a:t>
            </a:r>
            <a:r>
              <a:rPr lang="hu-HU" dirty="0"/>
              <a:t> </a:t>
            </a:r>
            <a:r>
              <a:rPr lang="en-US" dirty="0"/>
              <a:t>is a distinguishing sign for environmentally friendly vehicles</a:t>
            </a:r>
            <a:endParaRPr lang="hu-HU" dirty="0"/>
          </a:p>
          <a:p>
            <a:r>
              <a:rPr lang="en-US" dirty="0"/>
              <a:t>Cars with green</a:t>
            </a:r>
            <a:r>
              <a:rPr lang="hu-HU" dirty="0"/>
              <a:t> </a:t>
            </a:r>
            <a:r>
              <a:rPr lang="hu-HU" dirty="0" err="1"/>
              <a:t>license</a:t>
            </a:r>
            <a:r>
              <a:rPr lang="en-US" dirty="0"/>
              <a:t> plates can park for free</a:t>
            </a:r>
            <a:endParaRPr lang="hu-HU" dirty="0"/>
          </a:p>
          <a:p>
            <a:r>
              <a:rPr lang="en-US" dirty="0"/>
              <a:t>Cars with green plates can use the bus lane</a:t>
            </a:r>
            <a:endParaRPr lang="hu-HU" dirty="0"/>
          </a:p>
        </p:txBody>
      </p:sp>
      <p:pic>
        <p:nvPicPr>
          <p:cNvPr id="28674" name="Picture 2" descr="https://villanyautosok.hu/wp-content/uploads/2019/06/2019-06-15_audi_e-tron_02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77" y="3879274"/>
            <a:ext cx="3398981" cy="2549236"/>
          </a:xfrm>
          <a:prstGeom prst="rect">
            <a:avLst/>
          </a:prstGeom>
          <a:noFill/>
        </p:spPr>
      </p:pic>
      <p:pic>
        <p:nvPicPr>
          <p:cNvPr id="28676" name="Picture 4" descr="https://villanyautosok.hu/wp-content/uploads/2019/11/2019_11_18_bmw_530e_001-390x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582" y="4383521"/>
            <a:ext cx="4064289" cy="213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67670762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00_TF67670762.potx" id="{2CB47EBF-F1B7-436F-AC15-69573717D359}" vid="{22AF4DED-B064-4BBF-945B-040FFE9BA95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Szélesvásznú</PresentationFormat>
  <Paragraphs>42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tf67670762</vt:lpstr>
      <vt:lpstr>Energy</vt:lpstr>
      <vt:lpstr>What is Energy?</vt:lpstr>
      <vt:lpstr>Use of renewable energy</vt:lpstr>
      <vt:lpstr>Electric Cars</vt:lpstr>
      <vt:lpstr>Hybrid Cars</vt:lpstr>
      <vt:lpstr>What is the green license plate good for?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2020-02-21T18:06:58Z</dcterms:created>
  <dcterms:modified xsi:type="dcterms:W3CDTF">2021-01-03T10:31:09Z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