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F2D09A81-9FD6-48C0-A1FB-965747AFB29A}" type="datetimeFigureOut">
              <a:rPr lang="el-GR" smtClean="0"/>
              <a:t>9/10/2019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A51564-A7D7-4A00-A938-3E215DE917A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D09A81-9FD6-48C0-A1FB-965747AFB29A}" type="datetimeFigureOut">
              <a:rPr lang="el-GR" smtClean="0"/>
              <a:t>9/10/2019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A51564-A7D7-4A00-A938-3E215DE917A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D09A81-9FD6-48C0-A1FB-965747AFB29A}" type="datetimeFigureOut">
              <a:rPr lang="el-GR" smtClean="0"/>
              <a:t>9/10/2019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A51564-A7D7-4A00-A938-3E215DE917A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D09A81-9FD6-48C0-A1FB-965747AFB29A}" type="datetimeFigureOut">
              <a:rPr lang="el-GR" smtClean="0"/>
              <a:t>9/10/2019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A51564-A7D7-4A00-A938-3E215DE917A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2D09A81-9FD6-48C0-A1FB-965747AFB29A}" type="datetimeFigureOut">
              <a:rPr lang="el-GR" smtClean="0"/>
              <a:t>9/10/2019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A51564-A7D7-4A00-A938-3E215DE917A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2D09A81-9FD6-48C0-A1FB-965747AFB29A}" type="datetimeFigureOut">
              <a:rPr lang="el-GR" smtClean="0"/>
              <a:t>9/10/2019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A51564-A7D7-4A00-A938-3E215DE917A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F2D09A81-9FD6-48C0-A1FB-965747AFB29A}" type="datetimeFigureOut">
              <a:rPr lang="el-GR" smtClean="0"/>
              <a:t>9/10/2019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4A51564-A7D7-4A00-A938-3E215DE917A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F2D09A81-9FD6-48C0-A1FB-965747AFB29A}" type="datetimeFigureOut">
              <a:rPr lang="el-GR" smtClean="0"/>
              <a:t>9/10/2019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4A51564-A7D7-4A00-A938-3E215DE917A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09A81-9FD6-48C0-A1FB-965747AFB29A}" type="datetimeFigureOut">
              <a:rPr lang="el-GR" smtClean="0"/>
              <a:t>9/10/2019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4A51564-A7D7-4A00-A938-3E215DE917A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l-GR" smtClean="0"/>
              <a:t>Στυλ κύριου τίτλου</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D09A81-9FD6-48C0-A1FB-965747AFB29A}" type="datetimeFigureOut">
              <a:rPr lang="el-GR" smtClean="0"/>
              <a:t>9/10/2019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A51564-A7D7-4A00-A938-3E215DE917AD}" type="slidenum">
              <a:rPr lang="el-GR" smtClean="0"/>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8" name="Date Placeholder 7"/>
          <p:cNvSpPr>
            <a:spLocks noGrp="1"/>
          </p:cNvSpPr>
          <p:nvPr>
            <p:ph type="dt" sz="half" idx="10"/>
          </p:nvPr>
        </p:nvSpPr>
        <p:spPr/>
        <p:txBody>
          <a:bodyPr/>
          <a:lstStyle/>
          <a:p>
            <a:fld id="{F2D09A81-9FD6-48C0-A1FB-965747AFB29A}" type="datetimeFigureOut">
              <a:rPr lang="el-GR" smtClean="0"/>
              <a:t>9/10/2019</a:t>
            </a:fld>
            <a:endParaRPr lang="el-GR"/>
          </a:p>
        </p:txBody>
      </p:sp>
      <p:sp>
        <p:nvSpPr>
          <p:cNvPr id="9" name="Slide Number Placeholder 8"/>
          <p:cNvSpPr>
            <a:spLocks noGrp="1"/>
          </p:cNvSpPr>
          <p:nvPr>
            <p:ph type="sldNum" sz="quarter" idx="11"/>
          </p:nvPr>
        </p:nvSpPr>
        <p:spPr/>
        <p:txBody>
          <a:bodyPr/>
          <a:lstStyle/>
          <a:p>
            <a:fld id="{84A51564-A7D7-4A00-A938-3E215DE917AD}"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4A51564-A7D7-4A00-A938-3E215DE917AD}" type="slidenum">
              <a:rPr lang="el-GR" smtClean="0"/>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2D09A81-9FD6-48C0-A1FB-965747AFB29A}" type="datetimeFigureOut">
              <a:rPr lang="el-GR" smtClean="0"/>
              <a:t>9/10/2019</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1268761"/>
            <a:ext cx="7543800" cy="2592288"/>
          </a:xfrm>
        </p:spPr>
        <p:txBody>
          <a:bodyPr/>
          <a:lstStyle/>
          <a:p>
            <a:r>
              <a:rPr lang="en-US" dirty="0" smtClean="0"/>
              <a:t>Visit to Epidaurus and </a:t>
            </a:r>
            <a:r>
              <a:rPr lang="en-US" dirty="0" err="1" smtClean="0"/>
              <a:t>Nafplion</a:t>
            </a:r>
            <a:endParaRPr lang="el-GR" dirty="0"/>
          </a:p>
        </p:txBody>
      </p:sp>
      <p:pic>
        <p:nvPicPr>
          <p:cNvPr id="4" name="Picture 3" descr="Î£ÏÎµÏÎ¹ÎºÎ® ÎµÎ¹ÎºÏÎ½Î±"/>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365104"/>
            <a:ext cx="3528392" cy="1656184"/>
          </a:xfrm>
          <a:prstGeom prst="rect">
            <a:avLst/>
          </a:prstGeom>
          <a:noFill/>
          <a:ln>
            <a:noFill/>
          </a:ln>
        </p:spPr>
      </p:pic>
      <p:pic>
        <p:nvPicPr>
          <p:cNvPr id="5" name="Picture 79" descr="C:\Users\p\Desktop\mw_joomla_logo.png"/>
          <p:cNvPicPr/>
          <p:nvPr/>
        </p:nvPicPr>
        <p:blipFill rotWithShape="1">
          <a:blip r:embed="rId3">
            <a:extLst>
              <a:ext uri="{28A0092B-C50C-407E-A947-70E740481C1C}">
                <a14:useLocalDpi xmlns:a14="http://schemas.microsoft.com/office/drawing/2010/main" val="0"/>
              </a:ext>
            </a:extLst>
          </a:blip>
          <a:srcRect r="71560"/>
          <a:stretch/>
        </p:blipFill>
        <p:spPr bwMode="auto">
          <a:xfrm>
            <a:off x="7049319" y="112645"/>
            <a:ext cx="962025" cy="885825"/>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1614909" cy="183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1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852936"/>
            <a:ext cx="5080925" cy="3384376"/>
          </a:xfrm>
          <a:prstGeom prst="rect">
            <a:avLst/>
          </a:prstGeom>
          <a:noFill/>
        </p:spPr>
      </p:pic>
      <p:sp>
        <p:nvSpPr>
          <p:cNvPr id="4" name="Ορθογώνιο 3"/>
          <p:cNvSpPr/>
          <p:nvPr/>
        </p:nvSpPr>
        <p:spPr>
          <a:xfrm>
            <a:off x="1403648" y="980728"/>
            <a:ext cx="5368957" cy="1938992"/>
          </a:xfrm>
          <a:prstGeom prst="rect">
            <a:avLst/>
          </a:prstGeom>
        </p:spPr>
        <p:txBody>
          <a:bodyPr wrap="square">
            <a:spAutoFit/>
          </a:bodyPr>
          <a:lstStyle/>
          <a:p>
            <a:r>
              <a:rPr lang="en-US" sz="2400" b="1" u="sng" dirty="0" err="1">
                <a:solidFill>
                  <a:srgbClr val="00B050"/>
                </a:solidFill>
              </a:rPr>
              <a:t>Nafplio</a:t>
            </a:r>
            <a:r>
              <a:rPr lang="en-US" sz="2400" dirty="0"/>
              <a:t> enjoys a very sunny and mild climate, even by Greek standards, and as a consequence has become a popular day or weekend road-trip destination for </a:t>
            </a:r>
            <a:r>
              <a:rPr lang="en-US" sz="2400" dirty="0" smtClean="0"/>
              <a:t>Athenians</a:t>
            </a:r>
            <a:r>
              <a:rPr lang="en-US" dirty="0" smtClean="0"/>
              <a:t>.</a:t>
            </a:r>
            <a:endParaRPr lang="el-GR" dirty="0"/>
          </a:p>
        </p:txBody>
      </p:sp>
      <p:pic>
        <p:nvPicPr>
          <p:cNvPr id="5" name="Picture 3" descr="Î£ÏÎµÏÎ¹ÎºÎ® ÎµÎ¹ÎºÏÎ½Î±"/>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0"/>
            <a:ext cx="1981200" cy="800100"/>
          </a:xfrm>
          <a:prstGeom prst="rect">
            <a:avLst/>
          </a:prstGeom>
          <a:noFill/>
          <a:ln>
            <a:noFill/>
          </a:ln>
        </p:spPr>
      </p:pic>
    </p:spTree>
    <p:extLst>
      <p:ext uri="{BB962C8B-B14F-4D97-AF65-F5344CB8AC3E}">
        <p14:creationId xmlns:p14="http://schemas.microsoft.com/office/powerpoint/2010/main" val="128215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04048" y="1932456"/>
            <a:ext cx="3168352" cy="2308324"/>
          </a:xfrm>
          <a:prstGeom prst="rect">
            <a:avLst/>
          </a:prstGeom>
        </p:spPr>
        <p:txBody>
          <a:bodyPr wrap="square">
            <a:spAutoFit/>
          </a:bodyPr>
          <a:lstStyle/>
          <a:p>
            <a:r>
              <a:rPr lang="en-US" dirty="0"/>
              <a:t>The </a:t>
            </a:r>
            <a:r>
              <a:rPr lang="en-US" dirty="0" err="1"/>
              <a:t>Acronauplia</a:t>
            </a:r>
            <a:r>
              <a:rPr lang="en-US" dirty="0"/>
              <a:t> is the oldest part of the city of </a:t>
            </a:r>
            <a:r>
              <a:rPr lang="en-US" dirty="0" err="1"/>
              <a:t>Nafplion</a:t>
            </a:r>
            <a:r>
              <a:rPr lang="en-US" dirty="0"/>
              <a:t> in Greece. Until the thirteenth century, it was a town on its own. The arrival of the Venetians and the Franks transformed it into part of the town fortifications. </a:t>
            </a:r>
            <a:endParaRPr lang="el-GR" dirty="0"/>
          </a:p>
        </p:txBody>
      </p:sp>
      <p:pic>
        <p:nvPicPr>
          <p:cNvPr id="3" name="Εικόνα 2" descr="C:\Users\User\Desktop\αρχείο λήψης (2).jpg"/>
          <p:cNvPicPr/>
          <p:nvPr/>
        </p:nvPicPr>
        <p:blipFill>
          <a:blip r:embed="rId2">
            <a:extLst>
              <a:ext uri="{28A0092B-C50C-407E-A947-70E740481C1C}">
                <a14:useLocalDpi xmlns:a14="http://schemas.microsoft.com/office/drawing/2010/main" val="0"/>
              </a:ext>
            </a:extLst>
          </a:blip>
          <a:srcRect/>
          <a:stretch>
            <a:fillRect/>
          </a:stretch>
        </p:blipFill>
        <p:spPr bwMode="auto">
          <a:xfrm>
            <a:off x="336171" y="1268760"/>
            <a:ext cx="4352925" cy="3174454"/>
          </a:xfrm>
          <a:prstGeom prst="rect">
            <a:avLst/>
          </a:prstGeom>
          <a:noFill/>
          <a:ln>
            <a:noFill/>
          </a:ln>
        </p:spPr>
      </p:pic>
      <p:sp>
        <p:nvSpPr>
          <p:cNvPr id="4" name="Ορθογώνιο 3"/>
          <p:cNvSpPr/>
          <p:nvPr/>
        </p:nvSpPr>
        <p:spPr>
          <a:xfrm>
            <a:off x="323528" y="4725144"/>
            <a:ext cx="7128792" cy="1569660"/>
          </a:xfrm>
          <a:prstGeom prst="rect">
            <a:avLst/>
          </a:prstGeom>
        </p:spPr>
        <p:txBody>
          <a:bodyPr wrap="square">
            <a:spAutoFit/>
          </a:bodyPr>
          <a:lstStyle/>
          <a:p>
            <a:r>
              <a:rPr lang="en-US" sz="2400" dirty="0" smtClean="0"/>
              <a:t>The arrival of the Venetians and the Franks transformed it into part of the town fortifications. </a:t>
            </a:r>
            <a:endParaRPr lang="en-US" sz="2400" dirty="0" smtClean="0"/>
          </a:p>
          <a:p>
            <a:r>
              <a:rPr lang="en-US" sz="2400" dirty="0" smtClean="0"/>
              <a:t>Other </a:t>
            </a:r>
            <a:r>
              <a:rPr lang="en-US" sz="2400" dirty="0" smtClean="0"/>
              <a:t>fortifications of the city include the </a:t>
            </a:r>
            <a:r>
              <a:rPr lang="en-US" sz="2400" b="1" dirty="0" err="1" smtClean="0"/>
              <a:t>Palamidi</a:t>
            </a:r>
            <a:r>
              <a:rPr lang="en-US" sz="2400" b="1" dirty="0" smtClean="0"/>
              <a:t> a</a:t>
            </a:r>
            <a:r>
              <a:rPr lang="en-US" sz="2400" dirty="0" smtClean="0"/>
              <a:t>nd </a:t>
            </a:r>
            <a:r>
              <a:rPr lang="en-US" sz="2400" b="1" dirty="0" err="1" smtClean="0"/>
              <a:t>Bourtzi</a:t>
            </a:r>
            <a:r>
              <a:rPr lang="en-US" sz="2400" b="1" dirty="0" smtClean="0"/>
              <a:t>,</a:t>
            </a:r>
            <a:r>
              <a:rPr lang="en-US" sz="2400" dirty="0" smtClean="0"/>
              <a:t> which is located in the middle of the </a:t>
            </a:r>
            <a:r>
              <a:rPr lang="en-US" sz="2400" dirty="0" smtClean="0"/>
              <a:t>harbor</a:t>
            </a:r>
            <a:r>
              <a:rPr lang="en-US" sz="2400" dirty="0" smtClean="0"/>
              <a:t>.</a:t>
            </a:r>
            <a:endParaRPr lang="el-GR" sz="2400" dirty="0"/>
          </a:p>
        </p:txBody>
      </p:sp>
      <p:pic>
        <p:nvPicPr>
          <p:cNvPr id="5" name="Picture 3" descr="Î£ÏÎµÏÎ¹ÎºÎ® ÎµÎ¹ÎºÏÎ½Î±"/>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1720" y="0"/>
            <a:ext cx="1981200" cy="800100"/>
          </a:xfrm>
          <a:prstGeom prst="rect">
            <a:avLst/>
          </a:prstGeom>
          <a:noFill/>
          <a:ln>
            <a:noFill/>
          </a:ln>
        </p:spPr>
      </p:pic>
    </p:spTree>
    <p:extLst>
      <p:ext uri="{BB962C8B-B14F-4D97-AF65-F5344CB8AC3E}">
        <p14:creationId xmlns:p14="http://schemas.microsoft.com/office/powerpoint/2010/main" val="47672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3" y="404663"/>
            <a:ext cx="5184576" cy="3816425"/>
          </a:xfrm>
          <a:prstGeom prst="rect">
            <a:avLst/>
          </a:prstGeom>
        </p:spPr>
      </p:pic>
      <p:sp>
        <p:nvSpPr>
          <p:cNvPr id="3" name="Ορθογώνιο 2"/>
          <p:cNvSpPr/>
          <p:nvPr/>
        </p:nvSpPr>
        <p:spPr>
          <a:xfrm>
            <a:off x="467544" y="4509120"/>
            <a:ext cx="7830616" cy="646331"/>
          </a:xfrm>
          <a:prstGeom prst="rect">
            <a:avLst/>
          </a:prstGeom>
        </p:spPr>
        <p:txBody>
          <a:bodyPr wrap="square">
            <a:spAutoFit/>
          </a:bodyPr>
          <a:lstStyle/>
          <a:p>
            <a:r>
              <a:rPr lang="en-US" dirty="0" smtClean="0"/>
              <a:t>The </a:t>
            </a:r>
            <a:r>
              <a:rPr lang="en-US" dirty="0"/>
              <a:t>fortress was a very large and ambitious project, but was finished within a relatively short period from 1711 until </a:t>
            </a:r>
            <a:r>
              <a:rPr lang="en-US" dirty="0" smtClean="0"/>
              <a:t>1714</a:t>
            </a:r>
            <a:endParaRPr lang="el-GR" dirty="0"/>
          </a:p>
        </p:txBody>
      </p:sp>
      <p:sp>
        <p:nvSpPr>
          <p:cNvPr id="4" name="Ορθογώνιο 3"/>
          <p:cNvSpPr/>
          <p:nvPr/>
        </p:nvSpPr>
        <p:spPr>
          <a:xfrm>
            <a:off x="467544" y="5301208"/>
            <a:ext cx="7507088" cy="1200329"/>
          </a:xfrm>
          <a:prstGeom prst="rect">
            <a:avLst/>
          </a:prstGeom>
        </p:spPr>
        <p:txBody>
          <a:bodyPr wrap="square">
            <a:spAutoFit/>
          </a:bodyPr>
          <a:lstStyle/>
          <a:p>
            <a:r>
              <a:rPr lang="en-US" dirty="0"/>
              <a:t>Not only was the </a:t>
            </a:r>
            <a:r>
              <a:rPr lang="en-US" dirty="0" err="1"/>
              <a:t>Palamidi</a:t>
            </a:r>
            <a:r>
              <a:rPr lang="en-US" dirty="0"/>
              <a:t> a great fortress, it was also the site of a dismal prison. </a:t>
            </a:r>
            <a:r>
              <a:rPr lang="en-US" b="1" dirty="0"/>
              <a:t>In 1833, during the time of the regency, when King Otto was still a minor,</a:t>
            </a:r>
            <a:r>
              <a:rPr lang="en-US" dirty="0"/>
              <a:t> one of the leaders of the revolution, </a:t>
            </a:r>
            <a:r>
              <a:rPr lang="en-US" b="1" dirty="0" err="1"/>
              <a:t>Theodoros</a:t>
            </a:r>
            <a:r>
              <a:rPr lang="en-US" b="1" dirty="0"/>
              <a:t> </a:t>
            </a:r>
            <a:r>
              <a:rPr lang="en-US" b="1" dirty="0" err="1"/>
              <a:t>Kolokotronis</a:t>
            </a:r>
            <a:r>
              <a:rPr lang="en-US" b="1" dirty="0"/>
              <a:t>, was imprisoned here</a:t>
            </a:r>
            <a:r>
              <a:rPr lang="en-US" dirty="0"/>
              <a:t> on the supposed charge of high treason.</a:t>
            </a:r>
            <a:endParaRPr lang="el-GR" dirty="0"/>
          </a:p>
        </p:txBody>
      </p:sp>
      <p:pic>
        <p:nvPicPr>
          <p:cNvPr id="5" name="Picture 3" descr="Î£ÏÎµÏÎ¹ÎºÎ® ÎµÎ¹ÎºÏÎ½Î±"/>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613"/>
            <a:ext cx="1981200" cy="800100"/>
          </a:xfrm>
          <a:prstGeom prst="rect">
            <a:avLst/>
          </a:prstGeom>
          <a:noFill/>
          <a:ln>
            <a:noFill/>
          </a:ln>
        </p:spPr>
      </p:pic>
    </p:spTree>
    <p:extLst>
      <p:ext uri="{BB962C8B-B14F-4D97-AF65-F5344CB8AC3E}">
        <p14:creationId xmlns:p14="http://schemas.microsoft.com/office/powerpoint/2010/main" val="3177958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Î£ÏÎµÏÎ¹ÎºÎ® ÎµÎ¹ÎºÏÎ½Î±"/>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23390"/>
            <a:ext cx="2592288" cy="1001353"/>
          </a:xfrm>
          <a:prstGeom prst="rect">
            <a:avLst/>
          </a:prstGeom>
          <a:noFill/>
          <a:ln>
            <a:noFill/>
          </a:ln>
        </p:spPr>
      </p:pic>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 y="0"/>
            <a:ext cx="1829933" cy="20822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9" descr="C:\Users\p\Desktop\mw_joomla_logo.png"/>
          <p:cNvPicPr/>
          <p:nvPr/>
        </p:nvPicPr>
        <p:blipFill rotWithShape="1">
          <a:blip r:embed="rId4">
            <a:extLst>
              <a:ext uri="{28A0092B-C50C-407E-A947-70E740481C1C}">
                <a14:useLocalDpi xmlns:a14="http://schemas.microsoft.com/office/drawing/2010/main" val="0"/>
              </a:ext>
            </a:extLst>
          </a:blip>
          <a:srcRect r="71560"/>
          <a:stretch/>
        </p:blipFill>
        <p:spPr bwMode="auto">
          <a:xfrm>
            <a:off x="6732240" y="123391"/>
            <a:ext cx="1682105" cy="1505409"/>
          </a:xfrm>
          <a:prstGeom prst="rect">
            <a:avLst/>
          </a:prstGeom>
          <a:noFill/>
          <a:ln>
            <a:noFill/>
          </a:ln>
          <a:extLst>
            <a:ext uri="{53640926-AAD7-44D8-BBD7-CCE9431645EC}">
              <a14:shadowObscured xmlns:a14="http://schemas.microsoft.com/office/drawing/2010/main"/>
            </a:ext>
          </a:extLst>
        </p:spPr>
      </p:pic>
      <p:sp>
        <p:nvSpPr>
          <p:cNvPr id="3" name="Ορθογώνιο 2"/>
          <p:cNvSpPr/>
          <p:nvPr/>
        </p:nvSpPr>
        <p:spPr>
          <a:xfrm>
            <a:off x="1693561" y="2708920"/>
            <a:ext cx="5112568"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Thank you </a:t>
            </a:r>
          </a:p>
          <a:p>
            <a:pPr algn="ctr"/>
            <a:r>
              <a:rPr lang="en-US" sz="4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for your attention</a:t>
            </a:r>
            <a:endParaRPr lang="el-GR" sz="4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9279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84582"/>
            <a:ext cx="7128792" cy="4752528"/>
          </a:xfrm>
          <a:prstGeom prst="rect">
            <a:avLst/>
          </a:prstGeom>
        </p:spPr>
      </p:pic>
      <p:sp>
        <p:nvSpPr>
          <p:cNvPr id="3" name="Ορθογώνιο 2"/>
          <p:cNvSpPr/>
          <p:nvPr/>
        </p:nvSpPr>
        <p:spPr>
          <a:xfrm>
            <a:off x="611560" y="5373216"/>
            <a:ext cx="7128792" cy="646331"/>
          </a:xfrm>
          <a:prstGeom prst="rect">
            <a:avLst/>
          </a:prstGeom>
        </p:spPr>
        <p:txBody>
          <a:bodyPr wrap="square">
            <a:spAutoFit/>
          </a:bodyPr>
          <a:lstStyle/>
          <a:p>
            <a:r>
              <a:rPr lang="en-US" dirty="0" smtClean="0"/>
              <a:t>Epidaurus </a:t>
            </a:r>
            <a:r>
              <a:rPr lang="en-US" dirty="0"/>
              <a:t>was known for its sanctuary situated about five miles (8 km) from the town, as well as its theater, which is once again in use today. </a:t>
            </a:r>
            <a:endParaRPr lang="el-GR" dirty="0"/>
          </a:p>
        </p:txBody>
      </p:sp>
    </p:spTree>
    <p:extLst>
      <p:ext uri="{BB962C8B-B14F-4D97-AF65-F5344CB8AC3E}">
        <p14:creationId xmlns:p14="http://schemas.microsoft.com/office/powerpoint/2010/main" val="293057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632" y="404664"/>
            <a:ext cx="4626768" cy="2658021"/>
          </a:xfrm>
          <a:prstGeom prst="rect">
            <a:avLst/>
          </a:prstGeom>
        </p:spPr>
      </p:pic>
      <p:sp>
        <p:nvSpPr>
          <p:cNvPr id="3" name="Ορθογώνιο 2"/>
          <p:cNvSpPr/>
          <p:nvPr/>
        </p:nvSpPr>
        <p:spPr>
          <a:xfrm>
            <a:off x="611560" y="3501008"/>
            <a:ext cx="7560840" cy="2862322"/>
          </a:xfrm>
          <a:prstGeom prst="rect">
            <a:avLst/>
          </a:prstGeom>
        </p:spPr>
        <p:txBody>
          <a:bodyPr wrap="square">
            <a:spAutoFit/>
          </a:bodyPr>
          <a:lstStyle/>
          <a:p>
            <a:r>
              <a:rPr lang="en-US" dirty="0"/>
              <a:t>In the peaceful hinterland of Epidaurus, with its mild climate and abundant mineral springs, is the sanctuary of the god-physician </a:t>
            </a:r>
            <a:r>
              <a:rPr lang="en-US" b="1" dirty="0" err="1"/>
              <a:t>Asklepios</a:t>
            </a:r>
            <a:r>
              <a:rPr lang="en-US" dirty="0"/>
              <a:t>, the most famous healing </a:t>
            </a:r>
            <a:r>
              <a:rPr lang="en-US" dirty="0" err="1"/>
              <a:t>centre</a:t>
            </a:r>
            <a:r>
              <a:rPr lang="en-US" dirty="0"/>
              <a:t> of the Greek and Roman world. </a:t>
            </a:r>
            <a:endParaRPr lang="en-US" dirty="0" smtClean="0"/>
          </a:p>
          <a:p>
            <a:endParaRPr lang="en-US" dirty="0"/>
          </a:p>
          <a:p>
            <a:r>
              <a:rPr lang="en-US" dirty="0" smtClean="0"/>
              <a:t>The </a:t>
            </a:r>
            <a:r>
              <a:rPr lang="en-US" dirty="0"/>
              <a:t>sanctuary belonged to the small coastal town of Epidaurus, but its fame and recognition quickly spread beyond the limits of the </a:t>
            </a:r>
            <a:r>
              <a:rPr lang="en-US" b="1" dirty="0" err="1"/>
              <a:t>Argolid</a:t>
            </a:r>
            <a:r>
              <a:rPr lang="en-US" dirty="0"/>
              <a:t>. It is considered the birthplace of medicine and is thought to have had more than two hundred dependent spas in the eastern Mediterranean. Its monuments, true masterpieces of ancient Greek art, are a precious testimony to the practice of medicine in </a:t>
            </a:r>
            <a:r>
              <a:rPr lang="en-US" dirty="0" smtClean="0"/>
              <a:t>antiquity.</a:t>
            </a:r>
            <a:endParaRPr lang="el-GR" dirty="0"/>
          </a:p>
        </p:txBody>
      </p:sp>
      <p:sp>
        <p:nvSpPr>
          <p:cNvPr id="4" name="Ορθογώνιο 3"/>
          <p:cNvSpPr/>
          <p:nvPr/>
        </p:nvSpPr>
        <p:spPr>
          <a:xfrm>
            <a:off x="611560" y="957469"/>
            <a:ext cx="2934072" cy="1200329"/>
          </a:xfrm>
          <a:prstGeom prst="rect">
            <a:avLst/>
          </a:prstGeom>
        </p:spPr>
        <p:txBody>
          <a:bodyPr wrap="square">
            <a:spAutoFit/>
          </a:bodyPr>
          <a:lstStyle/>
          <a:p>
            <a:r>
              <a:rPr lang="en-US" dirty="0"/>
              <a:t>Asclepius, the most important healer god of antiquity, brought prosperity to the  sanctuary.</a:t>
            </a:r>
            <a:endParaRPr lang="el-GR" dirty="0"/>
          </a:p>
        </p:txBody>
      </p:sp>
    </p:spTree>
    <p:extLst>
      <p:ext uri="{BB962C8B-B14F-4D97-AF65-F5344CB8AC3E}">
        <p14:creationId xmlns:p14="http://schemas.microsoft.com/office/powerpoint/2010/main" val="1440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1844824"/>
            <a:ext cx="4572000" cy="2862322"/>
          </a:xfrm>
          <a:prstGeom prst="rect">
            <a:avLst/>
          </a:prstGeom>
        </p:spPr>
        <p:txBody>
          <a:bodyPr>
            <a:spAutoFit/>
          </a:bodyPr>
          <a:lstStyle/>
          <a:p>
            <a:r>
              <a:rPr lang="en-US" dirty="0"/>
              <a:t>Probably the most beautiful and best preserved of its kind, the theater of Epidaurus was built in the 4th century BC by </a:t>
            </a:r>
            <a:r>
              <a:rPr lang="en-US" b="1" dirty="0" err="1" smtClean="0"/>
              <a:t>Polyklitos</a:t>
            </a:r>
            <a:r>
              <a:rPr lang="en-US" dirty="0" smtClean="0"/>
              <a:t>, </a:t>
            </a:r>
            <a:r>
              <a:rPr lang="en-US" dirty="0"/>
              <a:t>around the time when Athens was flourishing in art, philosophy, science and of course theatre and can seat more than 13,000 spectators. Due to its excellent acoustics and condition, the ancient theatre is still used today, most notably under the framework of the annual </a:t>
            </a:r>
            <a:r>
              <a:rPr lang="en-US" b="1" dirty="0" smtClean="0"/>
              <a:t>Epidaurus </a:t>
            </a:r>
            <a:r>
              <a:rPr lang="en-US" b="1" dirty="0"/>
              <a:t>Festival</a:t>
            </a:r>
            <a:r>
              <a:rPr lang="en-US" dirty="0"/>
              <a:t>.</a:t>
            </a:r>
            <a:endParaRPr lang="el-GR" dirty="0"/>
          </a:p>
        </p:txBody>
      </p:sp>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543405"/>
            <a:ext cx="2736304" cy="3933056"/>
          </a:xfrm>
          <a:prstGeom prst="rect">
            <a:avLst/>
          </a:prstGeom>
        </p:spPr>
      </p:pic>
    </p:spTree>
    <p:extLst>
      <p:ext uri="{BB962C8B-B14F-4D97-AF65-F5344CB8AC3E}">
        <p14:creationId xmlns:p14="http://schemas.microsoft.com/office/powerpoint/2010/main" val="283957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45" y="332656"/>
            <a:ext cx="7377407" cy="4248472"/>
          </a:xfrm>
          <a:prstGeom prst="rect">
            <a:avLst/>
          </a:prstGeom>
        </p:spPr>
      </p:pic>
      <p:sp>
        <p:nvSpPr>
          <p:cNvPr id="3" name="Ορθογώνιο 2"/>
          <p:cNvSpPr/>
          <p:nvPr/>
        </p:nvSpPr>
        <p:spPr>
          <a:xfrm>
            <a:off x="362945" y="4869160"/>
            <a:ext cx="7377407" cy="1200329"/>
          </a:xfrm>
          <a:prstGeom prst="rect">
            <a:avLst/>
          </a:prstGeom>
        </p:spPr>
        <p:txBody>
          <a:bodyPr wrap="square">
            <a:spAutoFit/>
          </a:bodyPr>
          <a:lstStyle/>
          <a:p>
            <a:r>
              <a:rPr lang="en-US" dirty="0"/>
              <a:t>The prosperity brought by the </a:t>
            </a:r>
            <a:r>
              <a:rPr lang="en-US" b="1" dirty="0" err="1" smtClean="0"/>
              <a:t>Asclepeion</a:t>
            </a:r>
            <a:r>
              <a:rPr lang="en-US" dirty="0" smtClean="0"/>
              <a:t> </a:t>
            </a:r>
            <a:r>
              <a:rPr lang="en-US" dirty="0"/>
              <a:t>enabled Epidaurus to construct civic monuments, including the huge theatre that delighted Pausanias for its symmetry and beauty, used again today for </a:t>
            </a:r>
            <a:r>
              <a:rPr lang="en-US" b="1" dirty="0"/>
              <a:t>dramatic performances </a:t>
            </a:r>
            <a:r>
              <a:rPr lang="en-US" dirty="0"/>
              <a:t>and a </a:t>
            </a:r>
            <a:r>
              <a:rPr lang="en-US" b="1" dirty="0" err="1"/>
              <a:t>palaestra</a:t>
            </a:r>
            <a:r>
              <a:rPr lang="en-US" dirty="0"/>
              <a:t>.  </a:t>
            </a:r>
            <a:endParaRPr lang="el-GR" dirty="0"/>
          </a:p>
        </p:txBody>
      </p:sp>
    </p:spTree>
    <p:extLst>
      <p:ext uri="{BB962C8B-B14F-4D97-AF65-F5344CB8AC3E}">
        <p14:creationId xmlns:p14="http://schemas.microsoft.com/office/powerpoint/2010/main" val="329292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7704" y="2708920"/>
            <a:ext cx="5040560" cy="1152128"/>
          </a:xfrm>
        </p:spPr>
        <p:txBody>
          <a:bodyPr/>
          <a:lstStyle/>
          <a:p>
            <a:r>
              <a:rPr lang="en-US" sz="6600" b="1" dirty="0" smtClean="0">
                <a:solidFill>
                  <a:srgbClr val="00B050"/>
                </a:solidFill>
              </a:rPr>
              <a:t>NAFPLION</a:t>
            </a:r>
            <a:endParaRPr lang="el-GR" sz="6600" b="1" dirty="0">
              <a:solidFill>
                <a:srgbClr val="00B050"/>
              </a:solidFill>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29" y="0"/>
            <a:ext cx="2064270" cy="23488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Î£ÏÎµÏÎ¹ÎºÎ® ÎµÎ¹ÎºÏÎ½Î±"/>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0"/>
            <a:ext cx="2413248" cy="836712"/>
          </a:xfrm>
          <a:prstGeom prst="rect">
            <a:avLst/>
          </a:prstGeom>
          <a:noFill/>
          <a:ln>
            <a:noFill/>
          </a:ln>
        </p:spPr>
      </p:pic>
    </p:spTree>
    <p:extLst>
      <p:ext uri="{BB962C8B-B14F-4D97-AF65-F5344CB8AC3E}">
        <p14:creationId xmlns:p14="http://schemas.microsoft.com/office/powerpoint/2010/main" val="264702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C:\Users\User\Desktop\Ναύπλιο, Παλαμήδι και Μπούρτζι, φωτογραφίες_files\nafplio-mpourtzi-1-696x464.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79"/>
            <a:ext cx="6978015" cy="3515995"/>
          </a:xfrm>
          <a:prstGeom prst="rect">
            <a:avLst/>
          </a:prstGeom>
          <a:noFill/>
          <a:ln>
            <a:noFill/>
          </a:ln>
        </p:spPr>
      </p:pic>
      <p:sp>
        <p:nvSpPr>
          <p:cNvPr id="3" name="Ορθογώνιο 2"/>
          <p:cNvSpPr/>
          <p:nvPr/>
        </p:nvSpPr>
        <p:spPr>
          <a:xfrm>
            <a:off x="755576" y="4581128"/>
            <a:ext cx="6912768" cy="707886"/>
          </a:xfrm>
          <a:prstGeom prst="rect">
            <a:avLst/>
          </a:prstGeom>
        </p:spPr>
        <p:txBody>
          <a:bodyPr wrap="square">
            <a:spAutoFit/>
          </a:bodyPr>
          <a:lstStyle/>
          <a:p>
            <a:r>
              <a:rPr lang="en-US" sz="2000" b="1" dirty="0" err="1"/>
              <a:t>Nafplio</a:t>
            </a:r>
            <a:r>
              <a:rPr lang="en-US" sz="2000" b="1" dirty="0"/>
              <a:t> </a:t>
            </a:r>
            <a:r>
              <a:rPr lang="en-US" sz="2000" dirty="0"/>
              <a:t>is a seaport town in the Peloponnese in Greece that has expanded up the hillsides near the north end of the </a:t>
            </a:r>
            <a:r>
              <a:rPr lang="en-US" sz="2000" b="1" dirty="0" err="1"/>
              <a:t>Argolic</a:t>
            </a:r>
            <a:r>
              <a:rPr lang="en-US" sz="2000" b="1" dirty="0"/>
              <a:t> Gulf</a:t>
            </a:r>
            <a:r>
              <a:rPr lang="en-US" sz="2000" dirty="0"/>
              <a:t>. </a:t>
            </a:r>
            <a:endParaRPr lang="el-GR" sz="2000" dirty="0"/>
          </a:p>
        </p:txBody>
      </p:sp>
      <p:sp>
        <p:nvSpPr>
          <p:cNvPr id="4" name="Ορθογώνιο 3"/>
          <p:cNvSpPr/>
          <p:nvPr/>
        </p:nvSpPr>
        <p:spPr>
          <a:xfrm>
            <a:off x="755576" y="5373216"/>
            <a:ext cx="6912768" cy="1015663"/>
          </a:xfrm>
          <a:prstGeom prst="rect">
            <a:avLst/>
          </a:prstGeom>
        </p:spPr>
        <p:txBody>
          <a:bodyPr wrap="square">
            <a:spAutoFit/>
          </a:bodyPr>
          <a:lstStyle/>
          <a:p>
            <a:r>
              <a:rPr lang="en-US" sz="2000" dirty="0" smtClean="0"/>
              <a:t>The town was the first capital of the </a:t>
            </a:r>
            <a:r>
              <a:rPr lang="en-US" sz="2000" b="1" dirty="0" smtClean="0"/>
              <a:t>First Hellenic Republic </a:t>
            </a:r>
            <a:r>
              <a:rPr lang="en-US" sz="2000" dirty="0" smtClean="0"/>
              <a:t>and of the Kingdom of Greece, from the start of the Greek Revolution in 1821 until 1834. </a:t>
            </a:r>
            <a:endParaRPr lang="el-GR" sz="2000" dirty="0"/>
          </a:p>
        </p:txBody>
      </p:sp>
    </p:spTree>
    <p:extLst>
      <p:ext uri="{BB962C8B-B14F-4D97-AF65-F5344CB8AC3E}">
        <p14:creationId xmlns:p14="http://schemas.microsoft.com/office/powerpoint/2010/main" val="28774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36712"/>
            <a:ext cx="3814936" cy="2905125"/>
          </a:xfrm>
          <a:prstGeom prst="rect">
            <a:avLst/>
          </a:prstGeom>
          <a:noFill/>
        </p:spPr>
      </p:pic>
      <p:sp>
        <p:nvSpPr>
          <p:cNvPr id="3" name="Ορθογώνιο 2"/>
          <p:cNvSpPr/>
          <p:nvPr/>
        </p:nvSpPr>
        <p:spPr>
          <a:xfrm>
            <a:off x="4644008" y="1844824"/>
            <a:ext cx="3241848" cy="1200329"/>
          </a:xfrm>
          <a:prstGeom prst="rect">
            <a:avLst/>
          </a:prstGeom>
        </p:spPr>
        <p:txBody>
          <a:bodyPr wrap="square">
            <a:spAutoFit/>
          </a:bodyPr>
          <a:lstStyle/>
          <a:p>
            <a:r>
              <a:rPr lang="en-US" dirty="0"/>
              <a:t>Walking with the history, in the old town, you can easily release the important days this </a:t>
            </a:r>
            <a:r>
              <a:rPr lang="en-US" dirty="0" smtClean="0"/>
              <a:t>place </a:t>
            </a:r>
            <a:r>
              <a:rPr lang="en-US" dirty="0"/>
              <a:t>lived.</a:t>
            </a:r>
            <a:endParaRPr lang="el-GR" dirty="0"/>
          </a:p>
        </p:txBody>
      </p:sp>
      <p:sp>
        <p:nvSpPr>
          <p:cNvPr id="4" name="Ορθογώνιο 3"/>
          <p:cNvSpPr/>
          <p:nvPr/>
        </p:nvSpPr>
        <p:spPr>
          <a:xfrm>
            <a:off x="611560" y="4365104"/>
            <a:ext cx="7128792" cy="2308324"/>
          </a:xfrm>
          <a:prstGeom prst="rect">
            <a:avLst/>
          </a:prstGeom>
        </p:spPr>
        <p:txBody>
          <a:bodyPr wrap="square">
            <a:spAutoFit/>
          </a:bodyPr>
          <a:lstStyle/>
          <a:p>
            <a:r>
              <a:rPr lang="en-US" sz="2400" b="1" dirty="0" err="1"/>
              <a:t>Nafplio</a:t>
            </a:r>
            <a:r>
              <a:rPr lang="en-US" sz="2400" dirty="0"/>
              <a:t> maintains a traditional architectural style with many traditional-style </a:t>
            </a:r>
            <a:r>
              <a:rPr lang="en-US" sz="2400" dirty="0" err="1"/>
              <a:t>colourful</a:t>
            </a:r>
            <a:r>
              <a:rPr lang="en-US" sz="2400" dirty="0"/>
              <a:t> buildings and houses, influenced by the Venetians, </a:t>
            </a:r>
            <a:r>
              <a:rPr lang="en-US" sz="2400" dirty="0" err="1"/>
              <a:t>Nafplio</a:t>
            </a:r>
            <a:r>
              <a:rPr lang="en-US" sz="2400" dirty="0"/>
              <a:t> maintains a traditional architectural style with many traditional-style </a:t>
            </a:r>
            <a:r>
              <a:rPr lang="en-US" sz="2400" dirty="0" err="1"/>
              <a:t>colourful</a:t>
            </a:r>
            <a:r>
              <a:rPr lang="en-US" sz="2400" dirty="0"/>
              <a:t> buildings and houses, influenced by the Venetians, because of the domination of 1338–1540. </a:t>
            </a:r>
            <a:endParaRPr lang="el-GR" sz="2400" dirty="0"/>
          </a:p>
        </p:txBody>
      </p:sp>
      <p:pic>
        <p:nvPicPr>
          <p:cNvPr id="5" name="Picture 3" descr="Î£ÏÎµÏÎ¹ÎºÎ® ÎµÎ¹ÎºÏÎ½Î±"/>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6612"/>
            <a:ext cx="1981200" cy="800100"/>
          </a:xfrm>
          <a:prstGeom prst="rect">
            <a:avLst/>
          </a:prstGeom>
          <a:noFill/>
          <a:ln>
            <a:noFill/>
          </a:ln>
        </p:spPr>
      </p:pic>
    </p:spTree>
    <p:extLst>
      <p:ext uri="{BB962C8B-B14F-4D97-AF65-F5344CB8AC3E}">
        <p14:creationId xmlns:p14="http://schemas.microsoft.com/office/powerpoint/2010/main" val="3677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ÎÏÎ¿ÏÎ­Î»ÎµÏÎ¼Î± ÎµÎ¹ÎºÏÎ½Î±Ï Î³Î¹Î± Î¹ÏÎ¬Î½Î½Î·Ï ÎºÎ±ÏÎ¿Î´Î¯ÏÏÏÎ¹Î±Ï Î½Î±ÏÏÎ»Î¹Î¿"/>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ÎÏÎ¿ÏÎ­Î»ÎµÏÎ¼Î± ÎµÎ¹ÎºÏÎ½Î±Ï Î³Î¹Î± Î¹ÏÎ¬Î½Î½Î·Ï ÎºÎ±ÏÎ¿Î´Î¯ÏÏÏÎ¹Î±Ï Î½Î±ÏÏÎ»Î¹Î¿"/>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6" descr="ÎÏÎ¿ÏÎ­Î»ÎµÏÎ¼Î± ÎµÎ¹ÎºÏÎ½Î±Ï Î³Î¹Î± Î¹ÏÎ¬Î½Î½Î·Ï ÎºÎ±ÏÎ¿Î´Î¯ÏÏÏÎ¹Î±Ï Î½Î±ÏÏÎ»Î¹Î¿"/>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943" y="459390"/>
            <a:ext cx="3269977" cy="3977721"/>
          </a:xfrm>
          <a:prstGeom prst="rect">
            <a:avLst/>
          </a:prstGeom>
        </p:spPr>
      </p:pic>
      <p:sp>
        <p:nvSpPr>
          <p:cNvPr id="6" name="Ορθογώνιο 5"/>
          <p:cNvSpPr/>
          <p:nvPr/>
        </p:nvSpPr>
        <p:spPr>
          <a:xfrm>
            <a:off x="581943" y="5013176"/>
            <a:ext cx="7326089" cy="1569660"/>
          </a:xfrm>
          <a:prstGeom prst="rect">
            <a:avLst/>
          </a:prstGeom>
        </p:spPr>
        <p:txBody>
          <a:bodyPr wrap="square">
            <a:spAutoFit/>
          </a:bodyPr>
          <a:lstStyle/>
          <a:p>
            <a:r>
              <a:rPr lang="en-US" sz="2400" dirty="0"/>
              <a:t>Around the city can be found several sculptures and statues. They are related mostly with the modern history of </a:t>
            </a:r>
            <a:r>
              <a:rPr lang="en-US" sz="2400" dirty="0" err="1"/>
              <a:t>Nafplio</a:t>
            </a:r>
            <a:r>
              <a:rPr lang="en-US" sz="2400" dirty="0"/>
              <a:t>, such as the statues of </a:t>
            </a:r>
            <a:r>
              <a:rPr lang="en-US" sz="2400" b="1" dirty="0" err="1"/>
              <a:t>Ioannis</a:t>
            </a:r>
            <a:r>
              <a:rPr lang="en-US" sz="2400" b="1" dirty="0"/>
              <a:t> </a:t>
            </a:r>
            <a:r>
              <a:rPr lang="en-US" sz="2400" b="1" dirty="0" err="1"/>
              <a:t>Kapodistrias</a:t>
            </a:r>
            <a:r>
              <a:rPr lang="en-US" sz="2400" dirty="0"/>
              <a:t> and </a:t>
            </a:r>
            <a:r>
              <a:rPr lang="en-US" sz="2400" b="1" dirty="0" err="1"/>
              <a:t>Theodoros</a:t>
            </a:r>
            <a:r>
              <a:rPr lang="en-US" sz="2400" b="1" dirty="0"/>
              <a:t> </a:t>
            </a:r>
            <a:r>
              <a:rPr lang="en-US" sz="2400" b="1" dirty="0" err="1"/>
              <a:t>Kolokotronis</a:t>
            </a:r>
            <a:r>
              <a:rPr lang="en-US" sz="2400" b="1" dirty="0"/>
              <a:t>.</a:t>
            </a:r>
            <a:endParaRPr lang="el-GR" sz="2400" dirty="0"/>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479691"/>
            <a:ext cx="3552056" cy="3957420"/>
          </a:xfrm>
          <a:prstGeom prst="rect">
            <a:avLst/>
          </a:prstGeom>
        </p:spPr>
      </p:pic>
    </p:spTree>
    <p:extLst>
      <p:ext uri="{BB962C8B-B14F-4D97-AF65-F5344CB8AC3E}">
        <p14:creationId xmlns:p14="http://schemas.microsoft.com/office/powerpoint/2010/main" val="2520251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Γειτνίαση">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ειτνίαση">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73</TotalTime>
  <Words>586</Words>
  <Application>Microsoft Office PowerPoint</Application>
  <PresentationFormat>Προβολή στην οθόνη (4:3)</PresentationFormat>
  <Paragraphs>22</Paragraphs>
  <Slides>13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Calibri</vt:lpstr>
      <vt:lpstr>Cambria</vt:lpstr>
      <vt:lpstr>Γειτνίαση</vt:lpstr>
      <vt:lpstr>Visit to Epidaurus and Nafplion</vt:lpstr>
      <vt:lpstr>Παρουσίαση του PowerPoint</vt:lpstr>
      <vt:lpstr>Παρουσίαση του PowerPoint</vt:lpstr>
      <vt:lpstr>Παρουσίαση του PowerPoint</vt:lpstr>
      <vt:lpstr>Παρουσίαση του PowerPoint</vt:lpstr>
      <vt:lpstr>NAFPLION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 to Epidavros and Nafplion</dc:title>
  <dc:creator>User</dc:creator>
  <cp:lastModifiedBy>kostas vergos</cp:lastModifiedBy>
  <cp:revision>14</cp:revision>
  <dcterms:created xsi:type="dcterms:W3CDTF">2019-09-17T12:10:03Z</dcterms:created>
  <dcterms:modified xsi:type="dcterms:W3CDTF">2019-10-09T19:45:29Z</dcterms:modified>
</cp:coreProperties>
</file>