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3" r:id="rId3"/>
    <p:sldId id="277" r:id="rId4"/>
    <p:sldId id="262" r:id="rId5"/>
    <p:sldId id="265" r:id="rId6"/>
    <p:sldId id="272" r:id="rId7"/>
    <p:sldId id="278" r:id="rId8"/>
    <p:sldId id="264" r:id="rId9"/>
    <p:sldId id="279" r:id="rId10"/>
    <p:sldId id="273" r:id="rId11"/>
    <p:sldId id="266" r:id="rId12"/>
    <p:sldId id="274" r:id="rId13"/>
    <p:sldId id="267" r:id="rId14"/>
    <p:sldId id="268" r:id="rId15"/>
    <p:sldId id="269" r:id="rId16"/>
    <p:sldId id="270" r:id="rId17"/>
    <p:sldId id="271"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550"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6A7294DE-CC91-4404-B570-D84966664058}"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15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2CABF29B-3000-4989-AA28-46F4CB6A3994}" type="datetimeFigureOut">
              <a:rPr lang="hr-HR" smtClean="0"/>
              <a:t>4.6.2021.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A7294DE-CC91-4404-B570-D84966664058}" type="slidenum">
              <a:rPr lang="hr-HR" smtClean="0"/>
              <a:t>‹#›</a:t>
            </a:fld>
            <a:endParaRPr lang="hr-HR"/>
          </a:p>
        </p:txBody>
      </p:sp>
    </p:spTree>
    <p:extLst>
      <p:ext uri="{BB962C8B-B14F-4D97-AF65-F5344CB8AC3E}">
        <p14:creationId xmlns:p14="http://schemas.microsoft.com/office/powerpoint/2010/main" val="182986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452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25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spTree>
    <p:extLst>
      <p:ext uri="{BB962C8B-B14F-4D97-AF65-F5344CB8AC3E}">
        <p14:creationId xmlns:p14="http://schemas.microsoft.com/office/powerpoint/2010/main" val="2323246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447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a:t>Kliknite da biste uredili stil naslova matrice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22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141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01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spTree>
    <p:extLst>
      <p:ext uri="{BB962C8B-B14F-4D97-AF65-F5344CB8AC3E}">
        <p14:creationId xmlns:p14="http://schemas.microsoft.com/office/powerpoint/2010/main" val="291753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2CABF29B-3000-4989-AA28-46F4CB6A3994}" type="datetimeFigureOut">
              <a:rPr lang="hr-HR" smtClean="0"/>
              <a:t>4.6.2021.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7294DE-CC91-4404-B570-D84966664058}"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21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2CABF29B-3000-4989-AA28-46F4CB6A3994}" type="datetimeFigureOut">
              <a:rPr lang="hr-HR" smtClean="0"/>
              <a:t>4.6.2021.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A7294DE-CC91-4404-B570-D84966664058}" type="slidenum">
              <a:rPr lang="hr-HR" smtClean="0"/>
              <a:t>‹#›</a:t>
            </a:fld>
            <a:endParaRPr lang="hr-H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67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2CABF29B-3000-4989-AA28-46F4CB6A3994}" type="datetimeFigureOut">
              <a:rPr lang="hr-HR" smtClean="0"/>
              <a:t>4.6.2021.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A7294DE-CC91-4404-B570-D84966664058}"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91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2CABF29B-3000-4989-AA28-46F4CB6A3994}" type="datetimeFigureOut">
              <a:rPr lang="hr-HR" smtClean="0"/>
              <a:t>4.6.2021.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A7294DE-CC91-4404-B570-D84966664058}"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17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BF29B-3000-4989-AA28-46F4CB6A3994}" type="datetimeFigureOut">
              <a:rPr lang="hr-HR" smtClean="0"/>
              <a:t>4.6.2021.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A7294DE-CC91-4404-B570-D84966664058}" type="slidenum">
              <a:rPr lang="hr-HR" smtClean="0"/>
              <a:t>‹#›</a:t>
            </a:fld>
            <a:endParaRPr lang="hr-HR"/>
          </a:p>
        </p:txBody>
      </p:sp>
    </p:spTree>
    <p:extLst>
      <p:ext uri="{BB962C8B-B14F-4D97-AF65-F5344CB8AC3E}">
        <p14:creationId xmlns:p14="http://schemas.microsoft.com/office/powerpoint/2010/main" val="18279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2CABF29B-3000-4989-AA28-46F4CB6A3994}" type="datetimeFigureOut">
              <a:rPr lang="hr-HR" smtClean="0"/>
              <a:t>4.6.2021.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A7294DE-CC91-4404-B570-D84966664058}"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38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a:t>Kliknite da biste uredili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2CABF29B-3000-4989-AA28-46F4CB6A3994}" type="datetimeFigureOut">
              <a:rPr lang="hr-HR" smtClean="0"/>
              <a:t>4.6.2021.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A7294DE-CC91-4404-B570-D84966664058}" type="slidenum">
              <a:rPr lang="hr-HR" smtClean="0"/>
              <a:t>‹#›</a:t>
            </a:fld>
            <a:endParaRPr lang="hr-HR"/>
          </a:p>
        </p:txBody>
      </p:sp>
    </p:spTree>
    <p:extLst>
      <p:ext uri="{BB962C8B-B14F-4D97-AF65-F5344CB8AC3E}">
        <p14:creationId xmlns:p14="http://schemas.microsoft.com/office/powerpoint/2010/main" val="250327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ABF29B-3000-4989-AA28-46F4CB6A3994}" type="datetimeFigureOut">
              <a:rPr lang="hr-HR" smtClean="0"/>
              <a:t>4.6.2021.</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7294DE-CC91-4404-B570-D84966664058}" type="slidenum">
              <a:rPr lang="hr-HR" smtClean="0"/>
              <a:t>‹#›</a:t>
            </a:fld>
            <a:endParaRPr lang="hr-HR"/>
          </a:p>
        </p:txBody>
      </p:sp>
    </p:spTree>
    <p:extLst>
      <p:ext uri="{BB962C8B-B14F-4D97-AF65-F5344CB8AC3E}">
        <p14:creationId xmlns:p14="http://schemas.microsoft.com/office/powerpoint/2010/main" val="554937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na kojoj se prikazuje nebo, na otvorenom, stablo, biljka&#10;&#10;Opis je automatski generiran"/>
          <p:cNvPicPr>
            <a:picLocks noChangeAspect="1"/>
          </p:cNvPicPr>
          <p:nvPr/>
        </p:nvPicPr>
        <p:blipFill rotWithShape="1">
          <a:blip r:embed="rId2">
            <a:alphaModFix amt="50000"/>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 name="Naslov 1"/>
          <p:cNvSpPr>
            <a:spLocks noGrp="1"/>
          </p:cNvSpPr>
          <p:nvPr>
            <p:ph type="ctrTitle"/>
          </p:nvPr>
        </p:nvSpPr>
        <p:spPr>
          <a:xfrm>
            <a:off x="2692398" y="1871131"/>
            <a:ext cx="6815669" cy="1515533"/>
          </a:xfrm>
        </p:spPr>
        <p:txBody>
          <a:bodyPr>
            <a:normAutofit/>
          </a:bodyPr>
          <a:lstStyle/>
          <a:p>
            <a:r>
              <a:rPr lang="hr-HR" b="1" i="1" u="sng" dirty="0" err="1">
                <a:solidFill>
                  <a:srgbClr val="FFFFFF"/>
                </a:solidFill>
                <a:effectLst>
                  <a:outerShdw blurRad="38100" dist="38100" dir="2700000" algn="tl">
                    <a:srgbClr val="000000">
                      <a:alpha val="43137"/>
                    </a:srgbClr>
                  </a:outerShdw>
                </a:effectLst>
              </a:rPr>
              <a:t>Acid</a:t>
            </a:r>
            <a:r>
              <a:rPr lang="hr-HR" b="1" i="1" u="sng" dirty="0">
                <a:solidFill>
                  <a:srgbClr val="FFFFFF"/>
                </a:solidFill>
                <a:effectLst>
                  <a:outerShdw blurRad="38100" dist="38100" dir="2700000" algn="tl">
                    <a:srgbClr val="000000">
                      <a:alpha val="43137"/>
                    </a:srgbClr>
                  </a:outerShdw>
                </a:effectLst>
              </a:rPr>
              <a:t> </a:t>
            </a:r>
            <a:r>
              <a:rPr lang="hr-HR" b="1" i="1" u="sng" dirty="0" err="1">
                <a:solidFill>
                  <a:srgbClr val="FFFFFF"/>
                </a:solidFill>
                <a:effectLst>
                  <a:outerShdw blurRad="38100" dist="38100" dir="2700000" algn="tl">
                    <a:srgbClr val="000000">
                      <a:alpha val="43137"/>
                    </a:srgbClr>
                  </a:outerShdw>
                </a:effectLst>
              </a:rPr>
              <a:t>rains</a:t>
            </a:r>
            <a:endParaRPr lang="hr-HR" b="1" i="1" u="sng" dirty="0">
              <a:solidFill>
                <a:srgbClr val="FFFFFF"/>
              </a:solidFill>
              <a:effectLst>
                <a:outerShdw blurRad="38100" dist="38100" dir="2700000" algn="tl">
                  <a:srgbClr val="000000">
                    <a:alpha val="43137"/>
                  </a:srgbClr>
                </a:outerShdw>
              </a:effectLst>
            </a:endParaRPr>
          </a:p>
        </p:txBody>
      </p:sp>
      <p:cxnSp>
        <p:nvCxnSpPr>
          <p:cNvPr id="25" name="Straight Connector 24">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4410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9B473A-9DC1-42EA-AFAD-8FD7932C0BFC}"/>
              </a:ext>
            </a:extLst>
          </p:cNvPr>
          <p:cNvSpPr>
            <a:spLocks noGrp="1"/>
          </p:cNvSpPr>
          <p:nvPr>
            <p:ph type="title"/>
          </p:nvPr>
        </p:nvSpPr>
        <p:spPr>
          <a:xfrm>
            <a:off x="1295402" y="982132"/>
            <a:ext cx="9601196" cy="1303867"/>
          </a:xfrm>
        </p:spPr>
        <p:txBody>
          <a:bodyPr>
            <a:normAutofit/>
          </a:bodyPr>
          <a:lstStyle/>
          <a:p>
            <a:endParaRPr lang="hr-HR"/>
          </a:p>
        </p:txBody>
      </p:sp>
      <p:sp>
        <p:nvSpPr>
          <p:cNvPr id="3" name="Rezervirano mjesto sadržaja 2">
            <a:extLst>
              <a:ext uri="{FF2B5EF4-FFF2-40B4-BE49-F238E27FC236}">
                <a16:creationId xmlns:a16="http://schemas.microsoft.com/office/drawing/2014/main" id="{DEA12A95-2D0B-4B6C-996B-22E9B51752F1}"/>
              </a:ext>
            </a:extLst>
          </p:cNvPr>
          <p:cNvSpPr>
            <a:spLocks noGrp="1"/>
          </p:cNvSpPr>
          <p:nvPr>
            <p:ph idx="1"/>
          </p:nvPr>
        </p:nvSpPr>
        <p:spPr>
          <a:xfrm>
            <a:off x="1295402" y="2556932"/>
            <a:ext cx="6256866" cy="3318936"/>
          </a:xfrm>
        </p:spPr>
        <p:txBody>
          <a:bodyPr>
            <a:normAutofit/>
          </a:bodyPr>
          <a:lstStyle/>
          <a:p>
            <a:pPr>
              <a:lnSpc>
                <a:spcPct val="90000"/>
              </a:lnSpc>
            </a:pPr>
            <a:r>
              <a:rPr lang="en-US" sz="1900" b="1" dirty="0"/>
              <a:t>The reason why the leaves turn yellow is often a lack of nutrients. The yellowed leaves die off and fall off.</a:t>
            </a:r>
            <a:endParaRPr lang="hr-HR" sz="1900" b="1" dirty="0"/>
          </a:p>
          <a:p>
            <a:pPr>
              <a:lnSpc>
                <a:spcPct val="90000"/>
              </a:lnSpc>
            </a:pPr>
            <a:r>
              <a:rPr lang="en-US" sz="1900" b="1" dirty="0"/>
              <a:t>With better environmental conditions there is the possibility of regeneration and re-greening of trees.</a:t>
            </a:r>
            <a:endParaRPr lang="hr-HR" sz="1900" b="1" dirty="0"/>
          </a:p>
          <a:p>
            <a:pPr>
              <a:lnSpc>
                <a:spcPct val="90000"/>
              </a:lnSpc>
            </a:pPr>
            <a:r>
              <a:rPr lang="en-US" sz="1900" b="1" dirty="0"/>
              <a:t>If forests become extinct, it will result in a change in the entire ecosystem.</a:t>
            </a:r>
            <a:endParaRPr lang="hr-HR" sz="1900" b="1" dirty="0"/>
          </a:p>
          <a:p>
            <a:pPr>
              <a:lnSpc>
                <a:spcPct val="90000"/>
              </a:lnSpc>
            </a:pPr>
            <a:r>
              <a:rPr lang="en-US" sz="1900" b="1" dirty="0"/>
              <a:t>This means that lower plants that are better adaptable to acidic soil can settle again.</a:t>
            </a:r>
            <a:endParaRPr lang="hr-HR" sz="1900" b="1" dirty="0"/>
          </a:p>
          <a:p>
            <a:pPr>
              <a:lnSpc>
                <a:spcPct val="90000"/>
              </a:lnSpc>
            </a:pPr>
            <a:r>
              <a:rPr lang="en-US" sz="1900" b="1" dirty="0"/>
              <a:t>However, the situation in Central Europe is not yet such that forest damage is irreparable</a:t>
            </a:r>
            <a:endParaRPr lang="hr-HR" sz="1900" b="1" dirty="0"/>
          </a:p>
          <a:p>
            <a:pPr marL="0" indent="0">
              <a:lnSpc>
                <a:spcPct val="90000"/>
              </a:lnSpc>
              <a:buNone/>
            </a:pPr>
            <a:endParaRPr lang="hr-HR" sz="1900" dirty="0"/>
          </a:p>
        </p:txBody>
      </p:sp>
      <p:pic>
        <p:nvPicPr>
          <p:cNvPr id="4" name="Slika 3">
            <a:extLst>
              <a:ext uri="{FF2B5EF4-FFF2-40B4-BE49-F238E27FC236}">
                <a16:creationId xmlns:a16="http://schemas.microsoft.com/office/drawing/2014/main" id="{E7BB0C56-86FF-4BA0-B4D8-60EB4F533B37}"/>
              </a:ext>
            </a:extLst>
          </p:cNvPr>
          <p:cNvPicPr>
            <a:picLocks noChangeAspect="1"/>
          </p:cNvPicPr>
          <p:nvPr/>
        </p:nvPicPr>
        <p:blipFill rotWithShape="1">
          <a:blip r:embed="rId3">
            <a:extLst>
              <a:ext uri="{28A0092B-C50C-407E-A947-70E740481C1C}">
                <a14:useLocalDpi xmlns:a14="http://schemas.microsoft.com/office/drawing/2010/main" val="0"/>
              </a:ext>
            </a:extLst>
          </a:blip>
          <a:srcRect l="16880" r="11086" b="-3"/>
          <a:stretch/>
        </p:blipFill>
        <p:spPr>
          <a:xfrm>
            <a:off x="8156870" y="26884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6038935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28403C-E1F8-4B29-A1EC-01A22D5AB4EA}"/>
              </a:ext>
            </a:extLst>
          </p:cNvPr>
          <p:cNvSpPr>
            <a:spLocks noGrp="1"/>
          </p:cNvSpPr>
          <p:nvPr>
            <p:ph type="title"/>
          </p:nvPr>
        </p:nvSpPr>
        <p:spPr/>
        <p:txBody>
          <a:bodyPr/>
          <a:lstStyle/>
          <a:p>
            <a:r>
              <a:rPr lang="hr-HR" b="1" i="1" u="sng" dirty="0" err="1"/>
              <a:t>Extinction</a:t>
            </a:r>
            <a:r>
              <a:rPr lang="hr-HR" b="1" i="1" u="sng" dirty="0"/>
              <a:t> </a:t>
            </a:r>
            <a:r>
              <a:rPr lang="hr-HR" b="1" i="1" u="sng" dirty="0" err="1"/>
              <a:t>of</a:t>
            </a:r>
            <a:r>
              <a:rPr lang="hr-HR" b="1" i="1" u="sng" dirty="0"/>
              <a:t> </a:t>
            </a:r>
            <a:r>
              <a:rPr lang="hr-HR" b="1" i="1" u="sng" dirty="0" err="1"/>
              <a:t>forests</a:t>
            </a:r>
            <a:endParaRPr lang="hr-HR" dirty="0"/>
          </a:p>
        </p:txBody>
      </p:sp>
      <p:sp>
        <p:nvSpPr>
          <p:cNvPr id="3" name="Rezervirano mjesto sadržaja 2">
            <a:extLst>
              <a:ext uri="{FF2B5EF4-FFF2-40B4-BE49-F238E27FC236}">
                <a16:creationId xmlns:a16="http://schemas.microsoft.com/office/drawing/2014/main" id="{ED0B56A9-D705-4CAB-BAC8-270A038CC1C2}"/>
              </a:ext>
            </a:extLst>
          </p:cNvPr>
          <p:cNvSpPr>
            <a:spLocks noGrp="1"/>
          </p:cNvSpPr>
          <p:nvPr>
            <p:ph idx="1"/>
          </p:nvPr>
        </p:nvSpPr>
        <p:spPr/>
        <p:txBody>
          <a:bodyPr>
            <a:normAutofit/>
          </a:bodyPr>
          <a:lstStyle/>
          <a:p>
            <a:r>
              <a:rPr lang="en-US" b="1" dirty="0"/>
              <a:t>The term forest extinction means damage to large areas of forest that causes the extinction of needles and leaves.</a:t>
            </a:r>
          </a:p>
          <a:p>
            <a:r>
              <a:rPr lang="en-US" b="1" dirty="0"/>
              <a:t>It is a disturbance in the whole wood - soil - air relationship, that is, a disease of the whole ecosystem.</a:t>
            </a:r>
          </a:p>
          <a:p>
            <a:r>
              <a:rPr lang="en-US" b="1" dirty="0"/>
              <a:t>The main cause is acid rain, and other possible causes are harmful substances such as nitrogen oxides and heavy metals generated in transport, households and industry.</a:t>
            </a:r>
          </a:p>
          <a:p>
            <a:pPr marL="0" indent="0">
              <a:buNone/>
            </a:pPr>
            <a:endParaRPr lang="hr-HR" dirty="0"/>
          </a:p>
        </p:txBody>
      </p:sp>
    </p:spTree>
    <p:extLst>
      <p:ext uri="{BB962C8B-B14F-4D97-AF65-F5344CB8AC3E}">
        <p14:creationId xmlns:p14="http://schemas.microsoft.com/office/powerpoint/2010/main" val="24401926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2" name="Rectangle 71">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4" name="Picture 73">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7" name="Picture 76">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Naslov 1">
            <a:extLst>
              <a:ext uri="{FF2B5EF4-FFF2-40B4-BE49-F238E27FC236}">
                <a16:creationId xmlns:a16="http://schemas.microsoft.com/office/drawing/2014/main" id="{EA598A88-DB56-4B06-81C2-3FC311B130EB}"/>
              </a:ext>
            </a:extLst>
          </p:cNvPr>
          <p:cNvSpPr>
            <a:spLocks noGrp="1"/>
          </p:cNvSpPr>
          <p:nvPr>
            <p:ph type="title"/>
          </p:nvPr>
        </p:nvSpPr>
        <p:spPr>
          <a:xfrm>
            <a:off x="7535825" y="982132"/>
            <a:ext cx="3360772" cy="1303867"/>
          </a:xfrm>
        </p:spPr>
        <p:txBody>
          <a:bodyPr>
            <a:normAutofit/>
          </a:bodyPr>
          <a:lstStyle/>
          <a:p>
            <a:endParaRPr lang="hr-HR"/>
          </a:p>
        </p:txBody>
      </p:sp>
      <p:sp>
        <p:nvSpPr>
          <p:cNvPr id="79" name="Rectangle 78">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AA944ED-5EFA-4A00-B941-701915FA89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33"/>
          <a:stretch/>
        </p:blipFill>
        <p:spPr bwMode="auto">
          <a:xfrm>
            <a:off x="1095010" y="1113677"/>
            <a:ext cx="5940320" cy="44586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zervirano mjesto sadržaja 2">
            <a:extLst>
              <a:ext uri="{FF2B5EF4-FFF2-40B4-BE49-F238E27FC236}">
                <a16:creationId xmlns:a16="http://schemas.microsoft.com/office/drawing/2014/main" id="{4C9BA9DF-C752-4F45-9825-BAFAE5A5F40D}"/>
              </a:ext>
            </a:extLst>
          </p:cNvPr>
          <p:cNvSpPr>
            <a:spLocks noGrp="1"/>
          </p:cNvSpPr>
          <p:nvPr>
            <p:ph idx="1"/>
          </p:nvPr>
        </p:nvSpPr>
        <p:spPr>
          <a:xfrm>
            <a:off x="7545656" y="2460247"/>
            <a:ext cx="3376508" cy="3453719"/>
          </a:xfrm>
        </p:spPr>
        <p:txBody>
          <a:bodyPr>
            <a:normAutofit lnSpcReduction="10000"/>
          </a:bodyPr>
          <a:lstStyle/>
          <a:p>
            <a:pPr>
              <a:lnSpc>
                <a:spcPct val="90000"/>
              </a:lnSpc>
            </a:pPr>
            <a:r>
              <a:rPr lang="en-US" sz="1800" b="1" dirty="0"/>
              <a:t>Also extreme weather and climate changes, errors in afforestation, fungi, bacteria, viruses, harmful insects can be considered the causes of forest extinction.</a:t>
            </a:r>
          </a:p>
          <a:p>
            <a:pPr>
              <a:lnSpc>
                <a:spcPct val="90000"/>
              </a:lnSpc>
            </a:pPr>
            <a:r>
              <a:rPr lang="en-US" sz="1800" b="1" dirty="0"/>
              <a:t>Intensive deforestation, especially of tropical forests in South America, the so-called "lungs of the planet Earth", destroys the only source of oxygen needed for life processes.</a:t>
            </a:r>
            <a:endParaRPr lang="hr-HR" sz="1800" b="1" dirty="0"/>
          </a:p>
          <a:p>
            <a:pPr marL="0" indent="0">
              <a:lnSpc>
                <a:spcPct val="90000"/>
              </a:lnSpc>
              <a:buNone/>
            </a:pPr>
            <a:endParaRPr lang="hr-HR" sz="1500" dirty="0"/>
          </a:p>
        </p:txBody>
      </p:sp>
    </p:spTree>
    <p:extLst>
      <p:ext uri="{BB962C8B-B14F-4D97-AF65-F5344CB8AC3E}">
        <p14:creationId xmlns:p14="http://schemas.microsoft.com/office/powerpoint/2010/main" val="7267539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11FE44B-46D1-485F-88E0-F790CE427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57D4B92A-5EF4-4B95-8004-943EE0628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C93532B-75B6-4775-9B2B-2064D71772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CA6CE258-75E4-4B8E-9C2C-620A11F97FB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8AEEA47-89DA-4860-87E2-DC953998E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5DDD0F81-BADD-46AE-BDB8-65D419C01D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08A4150D-E0D7-4796-8DF9-4BB3BA13E3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Naslov 1">
            <a:extLst>
              <a:ext uri="{FF2B5EF4-FFF2-40B4-BE49-F238E27FC236}">
                <a16:creationId xmlns:a16="http://schemas.microsoft.com/office/drawing/2014/main" id="{54A3799E-7AEA-4F61-A2F7-9F22453C8941}"/>
              </a:ext>
            </a:extLst>
          </p:cNvPr>
          <p:cNvSpPr>
            <a:spLocks noGrp="1"/>
          </p:cNvSpPr>
          <p:nvPr>
            <p:ph type="title"/>
          </p:nvPr>
        </p:nvSpPr>
        <p:spPr>
          <a:xfrm>
            <a:off x="1295402" y="982132"/>
            <a:ext cx="3660056" cy="1325373"/>
          </a:xfrm>
        </p:spPr>
        <p:txBody>
          <a:bodyPr anchor="b">
            <a:normAutofit/>
          </a:bodyPr>
          <a:lstStyle/>
          <a:p>
            <a:endParaRPr lang="hr-HR" sz="2400"/>
          </a:p>
        </p:txBody>
      </p:sp>
      <p:cxnSp>
        <p:nvCxnSpPr>
          <p:cNvPr id="17" name="Straight Connector 16">
            <a:extLst>
              <a:ext uri="{FF2B5EF4-FFF2-40B4-BE49-F238E27FC236}">
                <a16:creationId xmlns:a16="http://schemas.microsoft.com/office/drawing/2014/main" id="{4272FA93-03B0-4857-8946-E04C5E7E26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zervirano mjesto sadržaja 2">
            <a:extLst>
              <a:ext uri="{FF2B5EF4-FFF2-40B4-BE49-F238E27FC236}">
                <a16:creationId xmlns:a16="http://schemas.microsoft.com/office/drawing/2014/main" id="{F94EB14B-10AA-4FC2-AE47-C146ADDF77AD}"/>
              </a:ext>
            </a:extLst>
          </p:cNvPr>
          <p:cNvSpPr>
            <a:spLocks noGrp="1"/>
          </p:cNvSpPr>
          <p:nvPr>
            <p:ph idx="1"/>
          </p:nvPr>
        </p:nvSpPr>
        <p:spPr>
          <a:xfrm>
            <a:off x="611189" y="2493774"/>
            <a:ext cx="4710112" cy="3382094"/>
          </a:xfrm>
        </p:spPr>
        <p:txBody>
          <a:bodyPr>
            <a:normAutofit/>
          </a:bodyPr>
          <a:lstStyle/>
          <a:p>
            <a:r>
              <a:rPr lang="en-US" sz="1900" b="1" dirty="0"/>
              <a:t>Also extreme weather and climate changes, errors in afforestation, fungi, bacteria, viruses, harmful insects can be considered the causes of forest extinction.</a:t>
            </a:r>
          </a:p>
          <a:p>
            <a:r>
              <a:rPr lang="en-US" sz="1900" b="1" dirty="0"/>
              <a:t>Intensive deforestation, especially of tropical forests in South America, the so-called "lungs of the planet Earth", destroys the only source of oxygen needed for life processes.</a:t>
            </a:r>
            <a:endParaRPr lang="hr-HR" sz="1900" b="1" dirty="0"/>
          </a:p>
          <a:p>
            <a:pPr marL="0" indent="0" algn="ctr">
              <a:buNone/>
            </a:pPr>
            <a:endParaRPr lang="hr-HR" sz="1600" dirty="0"/>
          </a:p>
        </p:txBody>
      </p:sp>
      <p:pic>
        <p:nvPicPr>
          <p:cNvPr id="4" name="Slika 3">
            <a:extLst>
              <a:ext uri="{FF2B5EF4-FFF2-40B4-BE49-F238E27FC236}">
                <a16:creationId xmlns:a16="http://schemas.microsoft.com/office/drawing/2014/main" id="{EB0BBFCB-278B-4474-8048-E81E73D83596}"/>
              </a:ext>
            </a:extLst>
          </p:cNvPr>
          <p:cNvPicPr>
            <a:picLocks noChangeAspect="1"/>
          </p:cNvPicPr>
          <p:nvPr/>
        </p:nvPicPr>
        <p:blipFill rotWithShape="1">
          <a:blip r:embed="rId5">
            <a:extLst>
              <a:ext uri="{28A0092B-C50C-407E-A947-70E740481C1C}">
                <a14:useLocalDpi xmlns:a14="http://schemas.microsoft.com/office/drawing/2010/main" val="0"/>
              </a:ext>
            </a:extLst>
          </a:blip>
          <a:srcRect l="13916" r="21819" b="-1"/>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9990309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166578C-4316-4C10-89C0-CBAD8BCB6B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67EAD6BE-6743-4E5D-B371-D6D42229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5A21397-70AD-4B22-B332-41C5E2CA89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576B637C-5B6A-4B3F-951A-42C0E88B52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ACFCE98-3E90-4230-9F34-423CD9A73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6E6422-6AEA-47B7-9770-5516483C42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7432F8A4-33D0-4CE5-ACBF-F9BDA7C0A9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Naslov 1">
            <a:extLst>
              <a:ext uri="{FF2B5EF4-FFF2-40B4-BE49-F238E27FC236}">
                <a16:creationId xmlns:a16="http://schemas.microsoft.com/office/drawing/2014/main" id="{7A98B027-AEDA-43C5-98F4-583B15C07A4E}"/>
              </a:ext>
            </a:extLst>
          </p:cNvPr>
          <p:cNvSpPr>
            <a:spLocks noGrp="1"/>
          </p:cNvSpPr>
          <p:nvPr>
            <p:ph type="title"/>
          </p:nvPr>
        </p:nvSpPr>
        <p:spPr>
          <a:xfrm>
            <a:off x="4626508" y="982132"/>
            <a:ext cx="6270090" cy="1303867"/>
          </a:xfrm>
        </p:spPr>
        <p:txBody>
          <a:bodyPr>
            <a:normAutofit/>
          </a:bodyPr>
          <a:lstStyle/>
          <a:p>
            <a:r>
              <a:rPr lang="hr-HR" b="1" i="1" u="sng" dirty="0" err="1"/>
              <a:t>Impact</a:t>
            </a:r>
            <a:r>
              <a:rPr lang="hr-HR" b="1" i="1" u="sng" dirty="0"/>
              <a:t> on </a:t>
            </a:r>
            <a:r>
              <a:rPr lang="hr-HR" b="1" i="1" u="sng" dirty="0" err="1"/>
              <a:t>buildings</a:t>
            </a:r>
            <a:endParaRPr lang="hr-HR" dirty="0"/>
          </a:p>
        </p:txBody>
      </p:sp>
      <p:sp>
        <p:nvSpPr>
          <p:cNvPr id="17" name="Rectangle 16">
            <a:extLst>
              <a:ext uri="{FF2B5EF4-FFF2-40B4-BE49-F238E27FC236}">
                <a16:creationId xmlns:a16="http://schemas.microsoft.com/office/drawing/2014/main" id="{BC940E9A-BC73-4828-82AC-C6F5C978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844D85D2-A15D-4F7C-8236-71C3B1FE9764}"/>
              </a:ext>
            </a:extLst>
          </p:cNvPr>
          <p:cNvPicPr>
            <a:picLocks noChangeAspect="1"/>
          </p:cNvPicPr>
          <p:nvPr/>
        </p:nvPicPr>
        <p:blipFill rotWithShape="1">
          <a:blip r:embed="rId5">
            <a:extLst>
              <a:ext uri="{28A0092B-C50C-407E-A947-70E740481C1C}">
                <a14:useLocalDpi xmlns:a14="http://schemas.microsoft.com/office/drawing/2010/main" val="0"/>
              </a:ext>
            </a:extLst>
          </a:blip>
          <a:srcRect l="7268" r="2" b="2"/>
          <a:stretch/>
        </p:blipFill>
        <p:spPr>
          <a:xfrm>
            <a:off x="1412683" y="1410208"/>
            <a:ext cx="2433793" cy="3858780"/>
          </a:xfrm>
          <a:prstGeom prst="rect">
            <a:avLst/>
          </a:prstGeom>
        </p:spPr>
      </p:pic>
      <p:cxnSp>
        <p:nvCxnSpPr>
          <p:cNvPr id="19" name="Straight Connector 18">
            <a:extLst>
              <a:ext uri="{FF2B5EF4-FFF2-40B4-BE49-F238E27FC236}">
                <a16:creationId xmlns:a16="http://schemas.microsoft.com/office/drawing/2014/main" id="{62EBB388-E9A7-4AEA-BCD7-0922DECAF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zervirano mjesto sadržaja 2">
            <a:extLst>
              <a:ext uri="{FF2B5EF4-FFF2-40B4-BE49-F238E27FC236}">
                <a16:creationId xmlns:a16="http://schemas.microsoft.com/office/drawing/2014/main" id="{30C41C38-C3DD-4CF3-AFAA-5BE05CBF3D8D}"/>
              </a:ext>
            </a:extLst>
          </p:cNvPr>
          <p:cNvSpPr>
            <a:spLocks noGrp="1"/>
          </p:cNvSpPr>
          <p:nvPr>
            <p:ph idx="1"/>
          </p:nvPr>
        </p:nvSpPr>
        <p:spPr>
          <a:xfrm>
            <a:off x="4636482" y="2556932"/>
            <a:ext cx="6260114" cy="3318936"/>
          </a:xfrm>
        </p:spPr>
        <p:txBody>
          <a:bodyPr>
            <a:normAutofit/>
          </a:bodyPr>
          <a:lstStyle/>
          <a:p>
            <a:r>
              <a:rPr lang="en-US" sz="2200" b="1" dirty="0"/>
              <a:t>Excess protons in the rainwater cause increased rock decay, which means that decay accelerates.</a:t>
            </a:r>
          </a:p>
          <a:p>
            <a:r>
              <a:rPr lang="en-US" sz="2200" b="1" dirty="0"/>
              <a:t>Thus, for example, limestone reacts with sulfuric acid in gypsum. This crushes the stones.</a:t>
            </a:r>
          </a:p>
          <a:p>
            <a:r>
              <a:rPr lang="en-US" sz="2200" b="1" dirty="0"/>
              <a:t>In a similar way, sand decomposes. In that way, numerous cultural monuments and old churches are irreversibly destroyed.</a:t>
            </a:r>
            <a:endParaRPr lang="hr-HR" sz="2200" b="1" dirty="0"/>
          </a:p>
          <a:p>
            <a:endParaRPr lang="hr-HR" sz="2200" dirty="0"/>
          </a:p>
        </p:txBody>
      </p:sp>
    </p:spTree>
    <p:extLst>
      <p:ext uri="{BB962C8B-B14F-4D97-AF65-F5344CB8AC3E}">
        <p14:creationId xmlns:p14="http://schemas.microsoft.com/office/powerpoint/2010/main" val="4604032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0A7411-E1AB-4342-B8D0-72D37FF55BFB}"/>
              </a:ext>
            </a:extLst>
          </p:cNvPr>
          <p:cNvSpPr>
            <a:spLocks noGrp="1"/>
          </p:cNvSpPr>
          <p:nvPr>
            <p:ph type="title"/>
          </p:nvPr>
        </p:nvSpPr>
        <p:spPr/>
        <p:txBody>
          <a:bodyPr/>
          <a:lstStyle/>
          <a:p>
            <a:r>
              <a:rPr lang="en-US" b="1" i="1" u="sng" dirty="0"/>
              <a:t>The formation of acid rain</a:t>
            </a:r>
            <a:endParaRPr lang="hr-HR" dirty="0"/>
          </a:p>
        </p:txBody>
      </p:sp>
      <p:sp>
        <p:nvSpPr>
          <p:cNvPr id="3" name="Rezervirano mjesto sadržaja 2">
            <a:extLst>
              <a:ext uri="{FF2B5EF4-FFF2-40B4-BE49-F238E27FC236}">
                <a16:creationId xmlns:a16="http://schemas.microsoft.com/office/drawing/2014/main" id="{5F976462-DC3F-410B-B28A-D6052FC80FD5}"/>
              </a:ext>
            </a:extLst>
          </p:cNvPr>
          <p:cNvSpPr>
            <a:spLocks noGrp="1"/>
          </p:cNvSpPr>
          <p:nvPr>
            <p:ph idx="1"/>
          </p:nvPr>
        </p:nvSpPr>
        <p:spPr/>
        <p:txBody>
          <a:bodyPr>
            <a:normAutofit fontScale="92500" lnSpcReduction="10000"/>
          </a:bodyPr>
          <a:lstStyle/>
          <a:p>
            <a:r>
              <a:rPr lang="en-US" b="1" dirty="0"/>
              <a:t>Combustion processes produce sulfur dioxide, nitrogen oxides and other gases that promote the formation of acids.</a:t>
            </a:r>
            <a:endParaRPr lang="hr-HR" b="1" dirty="0"/>
          </a:p>
          <a:p>
            <a:r>
              <a:rPr lang="en-US" b="1" dirty="0"/>
              <a:t>Such free non-metallic oxides oxidize in a humid atmosphere with water vapor to sulfuric and nitric acid.</a:t>
            </a:r>
            <a:endParaRPr lang="hr-HR" b="1" dirty="0"/>
          </a:p>
          <a:p>
            <a:r>
              <a:rPr lang="en-US" b="1" dirty="0"/>
              <a:t>These substances are dissolved in the air so that they then fall to the ground with precipitation.</a:t>
            </a:r>
            <a:endParaRPr lang="hr-HR" b="1" dirty="0"/>
          </a:p>
          <a:p>
            <a:r>
              <a:rPr lang="en-US" b="1" dirty="0"/>
              <a:t>Since these combustion products are produced in increased quantities in cities and industrial zones, the pH value is mostly lower there than in the countryside.</a:t>
            </a:r>
          </a:p>
          <a:p>
            <a:endParaRPr lang="hr-HR" dirty="0"/>
          </a:p>
        </p:txBody>
      </p:sp>
    </p:spTree>
    <p:extLst>
      <p:ext uri="{BB962C8B-B14F-4D97-AF65-F5344CB8AC3E}">
        <p14:creationId xmlns:p14="http://schemas.microsoft.com/office/powerpoint/2010/main" val="39670185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D75FD42-C156-41A4-B68A-6C71A47E7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8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3">
            <a:extLst>
              <a:ext uri="{FF2B5EF4-FFF2-40B4-BE49-F238E27FC236}">
                <a16:creationId xmlns:a16="http://schemas.microsoft.com/office/drawing/2014/main" id="{D704A7BF-21E3-4BDF-9BE8-BEC32066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4" name="Slika 3">
            <a:extLst>
              <a:ext uri="{FF2B5EF4-FFF2-40B4-BE49-F238E27FC236}">
                <a16:creationId xmlns:a16="http://schemas.microsoft.com/office/drawing/2014/main" id="{35EE302E-F330-4D22-8736-69C2EB0A89DD}"/>
              </a:ext>
            </a:extLst>
          </p:cNvPr>
          <p:cNvPicPr>
            <a:picLocks noChangeAspect="1"/>
          </p:cNvPicPr>
          <p:nvPr/>
        </p:nvPicPr>
        <p:blipFill rotWithShape="1">
          <a:blip r:embed="rId4">
            <a:extLst>
              <a:ext uri="{28A0092B-C50C-407E-A947-70E740481C1C}">
                <a14:useLocalDpi xmlns:a14="http://schemas.microsoft.com/office/drawing/2010/main" val="0"/>
              </a:ext>
            </a:extLst>
          </a:blip>
          <a:srcRect t="18914" r="-1" b="2211"/>
          <a:stretch/>
        </p:blipFill>
        <p:spPr>
          <a:xfrm>
            <a:off x="628034" y="673313"/>
            <a:ext cx="10901284" cy="5567463"/>
          </a:xfrm>
          <a:prstGeom prst="rect">
            <a:avLst/>
          </a:prstGeom>
        </p:spPr>
      </p:pic>
      <p:grpSp>
        <p:nvGrpSpPr>
          <p:cNvPr id="38" name="Group 25">
            <a:extLst>
              <a:ext uri="{FF2B5EF4-FFF2-40B4-BE49-F238E27FC236}">
                <a16:creationId xmlns:a16="http://schemas.microsoft.com/office/drawing/2014/main" id="{50180162-DDE5-43C8-B0DC-645F4CA9D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7" name="Rounded Rectangle 21">
              <a:extLst>
                <a:ext uri="{FF2B5EF4-FFF2-40B4-BE49-F238E27FC236}">
                  <a16:creationId xmlns:a16="http://schemas.microsoft.com/office/drawing/2014/main" id="{16C9EE30-D91E-4DE1-8EEC-6A3AD1DD0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8" name="Picture 27">
              <a:extLst>
                <a:ext uri="{FF2B5EF4-FFF2-40B4-BE49-F238E27FC236}">
                  <a16:creationId xmlns:a16="http://schemas.microsoft.com/office/drawing/2014/main" id="{A8E1E1CD-6653-4129-A465-3CFB3A1CC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9" name="Rounded Rectangle 27">
              <a:extLst>
                <a:ext uri="{FF2B5EF4-FFF2-40B4-BE49-F238E27FC236}">
                  <a16:creationId xmlns:a16="http://schemas.microsoft.com/office/drawing/2014/main" id="{5424F715-2587-4418-AB8A-9B4218F3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0" name="Picture 29">
              <a:extLst>
                <a:ext uri="{FF2B5EF4-FFF2-40B4-BE49-F238E27FC236}">
                  <a16:creationId xmlns:a16="http://schemas.microsoft.com/office/drawing/2014/main" id="{1F8A0F16-00E1-4B0A-9B6E-8906A111B6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13410824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C39A32-CABD-40CE-8130-4B9A2E9F6CF7}"/>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595F33AE-B5BF-4639-BB73-17DDF633DE35}"/>
              </a:ext>
            </a:extLst>
          </p:cNvPr>
          <p:cNvSpPr>
            <a:spLocks noGrp="1"/>
          </p:cNvSpPr>
          <p:nvPr>
            <p:ph idx="1"/>
          </p:nvPr>
        </p:nvSpPr>
        <p:spPr>
          <a:xfrm>
            <a:off x="1295401" y="2556932"/>
            <a:ext cx="9601196" cy="3318936"/>
          </a:xfrm>
        </p:spPr>
        <p:txBody>
          <a:bodyPr>
            <a:normAutofit/>
          </a:bodyPr>
          <a:lstStyle/>
          <a:p>
            <a:r>
              <a:rPr lang="en-US" b="1" dirty="0"/>
              <a:t>Carbon dioxide is one of the gases that pollutes the atmosphere and thus affects climate change.</a:t>
            </a:r>
            <a:endParaRPr lang="hr-HR" b="1" dirty="0"/>
          </a:p>
          <a:p>
            <a:r>
              <a:rPr lang="en-US" b="1" dirty="0"/>
              <a:t>It belongs to the so-called greenhouse gases, </a:t>
            </a:r>
            <a:r>
              <a:rPr lang="en-US" b="1" dirty="0" err="1"/>
              <a:t>ie</a:t>
            </a:r>
            <a:r>
              <a:rPr lang="en-US" b="1" dirty="0"/>
              <a:t> gases that cause the appearance of greenhouses.</a:t>
            </a:r>
            <a:endParaRPr lang="hr-HR" b="1" dirty="0"/>
          </a:p>
          <a:p>
            <a:r>
              <a:rPr lang="en-US" b="1" dirty="0"/>
              <a:t>The effect of the action of greenhouse gases in the layers of the atmosphere is that the Earth's surface is unnaturally heated.</a:t>
            </a:r>
          </a:p>
        </p:txBody>
      </p:sp>
    </p:spTree>
    <p:extLst>
      <p:ext uri="{BB962C8B-B14F-4D97-AF65-F5344CB8AC3E}">
        <p14:creationId xmlns:p14="http://schemas.microsoft.com/office/powerpoint/2010/main" val="2737138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F3F211-CACD-4A76-AABD-0118C25107D1}"/>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925FB36-CFC8-4128-A8DB-CDC15D4A7E53}"/>
              </a:ext>
            </a:extLst>
          </p:cNvPr>
          <p:cNvSpPr>
            <a:spLocks noGrp="1"/>
          </p:cNvSpPr>
          <p:nvPr>
            <p:ph idx="1"/>
          </p:nvPr>
        </p:nvSpPr>
        <p:spPr/>
        <p:txBody>
          <a:bodyPr/>
          <a:lstStyle/>
          <a:p>
            <a:r>
              <a:rPr lang="en-US" b="1" dirty="0"/>
              <a:t>We all feel the changes, in every part of the planet.</a:t>
            </a:r>
            <a:endParaRPr lang="hr-HR" b="1" dirty="0"/>
          </a:p>
          <a:p>
            <a:r>
              <a:rPr lang="en-US" b="1" dirty="0"/>
              <a:t>How to reduce the amount of carbon dioxide in the atmosphere caused by the combustion of fossil fuels (coal and oil) is a question that has long been posed to science and politics, but also to all the inhabitants of the Earth.</a:t>
            </a:r>
            <a:endParaRPr lang="hr-HR" b="1" dirty="0"/>
          </a:p>
          <a:p>
            <a:r>
              <a:rPr lang="en-US" b="1" dirty="0"/>
              <a:t>International conventions also limit the emission of carbon dioxide into the atmosphere.</a:t>
            </a:r>
            <a:endParaRPr lang="hr-HR" b="1" dirty="0"/>
          </a:p>
          <a:p>
            <a:endParaRPr lang="hr-HR" dirty="0"/>
          </a:p>
        </p:txBody>
      </p:sp>
    </p:spTree>
    <p:extLst>
      <p:ext uri="{BB962C8B-B14F-4D97-AF65-F5344CB8AC3E}">
        <p14:creationId xmlns:p14="http://schemas.microsoft.com/office/powerpoint/2010/main" val="31460541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66" name="Picture 65">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7" name="Rectangle 66">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68" name="Picture 67">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69" name="Picture 68">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71" name="Straight Connector 70">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73" name="Rectangle 72">
            <a:extLst>
              <a:ext uri="{FF2B5EF4-FFF2-40B4-BE49-F238E27FC236}">
                <a16:creationId xmlns:a16="http://schemas.microsoft.com/office/drawing/2014/main" id="{946E2E74-06CA-4173-B7B0-204D27B1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75" name="Rectangle 74">
            <a:extLst>
              <a:ext uri="{FF2B5EF4-FFF2-40B4-BE49-F238E27FC236}">
                <a16:creationId xmlns:a16="http://schemas.microsoft.com/office/drawing/2014/main" id="{6970E1C9-C9F9-481F-894F-6978A15CF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1" y="965200"/>
            <a:ext cx="10286108"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995FB36-9688-49FD-8F26-AD607176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347" y="1129284"/>
            <a:ext cx="9957816"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574825C-82F7-42C6-B39A-CB65EDFE78E4}"/>
              </a:ext>
            </a:extLst>
          </p:cNvPr>
          <p:cNvSpPr>
            <a:spLocks noGrp="1"/>
          </p:cNvSpPr>
          <p:nvPr>
            <p:ph type="title"/>
          </p:nvPr>
        </p:nvSpPr>
        <p:spPr>
          <a:xfrm>
            <a:off x="1567543" y="1588168"/>
            <a:ext cx="9149156" cy="2644719"/>
          </a:xfrm>
        </p:spPr>
        <p:txBody>
          <a:bodyPr vert="horz" lIns="91440" tIns="45720" rIns="91440" bIns="45720" rtlCol="0" anchor="ctr">
            <a:normAutofit/>
          </a:bodyPr>
          <a:lstStyle/>
          <a:p>
            <a:r>
              <a:rPr lang="en-US" sz="4800"/>
              <a:t>The end</a:t>
            </a:r>
            <a:br>
              <a:rPr lang="en-US" sz="4800"/>
            </a:br>
            <a:r>
              <a:rPr lang="en-US" sz="4800"/>
              <a:t>Thanks for attention</a:t>
            </a:r>
          </a:p>
        </p:txBody>
      </p:sp>
      <p:cxnSp>
        <p:nvCxnSpPr>
          <p:cNvPr id="79" name="Straight Connector 78">
            <a:extLst>
              <a:ext uri="{FF2B5EF4-FFF2-40B4-BE49-F238E27FC236}">
                <a16:creationId xmlns:a16="http://schemas.microsoft.com/office/drawing/2014/main" id="{DE8DFF79-735F-44E8-8B9C-D1F28BED79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4663440"/>
            <a:ext cx="18288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858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7F0109-6EE9-407A-9838-C0B95C9C6B84}"/>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293210CF-39FC-4CAF-87C4-09B5ED03894A}"/>
              </a:ext>
            </a:extLst>
          </p:cNvPr>
          <p:cNvSpPr>
            <a:spLocks noGrp="1"/>
          </p:cNvSpPr>
          <p:nvPr>
            <p:ph idx="1"/>
          </p:nvPr>
        </p:nvSpPr>
        <p:spPr>
          <a:xfrm>
            <a:off x="1295401" y="2556932"/>
            <a:ext cx="9601196" cy="2383368"/>
          </a:xfrm>
        </p:spPr>
        <p:txBody>
          <a:bodyPr/>
          <a:lstStyle/>
          <a:p>
            <a:r>
              <a:rPr lang="en-US" b="1" dirty="0"/>
              <a:t>Acid rain is any precipitation that has a higher acidity (lower pH value) than that expected from natural sources (pH around 5).</a:t>
            </a:r>
          </a:p>
          <a:p>
            <a:r>
              <a:rPr lang="en-US" b="1" dirty="0"/>
              <a:t>As a contemporary, critical problem, it was recognized in the 1970s first in the Scandinavian countries and then in Central Europe.</a:t>
            </a:r>
          </a:p>
          <a:p>
            <a:r>
              <a:rPr lang="en-US" b="1" dirty="0"/>
              <a:t>The causes of acid rain are not entirely clear.</a:t>
            </a:r>
          </a:p>
        </p:txBody>
      </p:sp>
    </p:spTree>
    <p:extLst>
      <p:ext uri="{BB962C8B-B14F-4D97-AF65-F5344CB8AC3E}">
        <p14:creationId xmlns:p14="http://schemas.microsoft.com/office/powerpoint/2010/main" val="10319314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1875E5-3E3D-49D0-A84D-62C1DE8D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5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3D24301-7C20-4AE0-8F1C-CAD673735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47" r="-1" b="23555"/>
          <a:stretch/>
        </p:blipFill>
        <p:spPr bwMode="auto">
          <a:xfrm>
            <a:off x="490728" y="516636"/>
            <a:ext cx="11210544" cy="582472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2E3803C-85E6-4CB3-8361-219B2398D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58CEDD"/>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82142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4ECED2-DDDA-47ED-B13F-06D80530D6A4}"/>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A6EEF70-D24B-4613-95C6-DCF2BF4B76FC}"/>
              </a:ext>
            </a:extLst>
          </p:cNvPr>
          <p:cNvSpPr>
            <a:spLocks noGrp="1"/>
          </p:cNvSpPr>
          <p:nvPr>
            <p:ph idx="1"/>
          </p:nvPr>
        </p:nvSpPr>
        <p:spPr/>
        <p:txBody>
          <a:bodyPr/>
          <a:lstStyle/>
          <a:p>
            <a:r>
              <a:rPr lang="en-US" b="1" dirty="0"/>
              <a:t>In some areas the cause is nitrogen oxides, in others sulfur oxides, which are formed by burning coal or petroleum products, for example in thermal power plants, automobile engines and in plants for obtaining and purifying metals, and with water vapor from the air create nitric or sulfuric acid.</a:t>
            </a:r>
          </a:p>
          <a:p>
            <a:r>
              <a:rPr lang="en-US" b="1" dirty="0"/>
              <a:t>By acidifying the soil and water, acid rain harms forests (forest dying), agricultural crops, life in soil and water, and human health.</a:t>
            </a:r>
            <a:endParaRPr lang="hr-HR" b="1" dirty="0"/>
          </a:p>
          <a:p>
            <a:endParaRPr lang="hr-HR" dirty="0"/>
          </a:p>
        </p:txBody>
      </p:sp>
    </p:spTree>
    <p:extLst>
      <p:ext uri="{BB962C8B-B14F-4D97-AF65-F5344CB8AC3E}">
        <p14:creationId xmlns:p14="http://schemas.microsoft.com/office/powerpoint/2010/main" val="11717160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9E2A19-8BD1-405F-9967-02FB0C9B9D92}"/>
              </a:ext>
            </a:extLst>
          </p:cNvPr>
          <p:cNvSpPr>
            <a:spLocks noGrp="1"/>
          </p:cNvSpPr>
          <p:nvPr>
            <p:ph type="title"/>
          </p:nvPr>
        </p:nvSpPr>
        <p:spPr/>
        <p:txBody>
          <a:bodyPr/>
          <a:lstStyle/>
          <a:p>
            <a:r>
              <a:rPr lang="hr-HR" b="1" i="1" dirty="0" err="1"/>
              <a:t>Impact</a:t>
            </a:r>
            <a:r>
              <a:rPr lang="hr-HR" b="1" i="1" dirty="0"/>
              <a:t> on </a:t>
            </a:r>
            <a:r>
              <a:rPr lang="hr-HR" b="1" i="1" dirty="0" err="1"/>
              <a:t>plants</a:t>
            </a:r>
            <a:endParaRPr lang="hr-HR" b="1" i="1" dirty="0"/>
          </a:p>
        </p:txBody>
      </p:sp>
      <p:sp>
        <p:nvSpPr>
          <p:cNvPr id="3" name="Rezervirano mjesto sadržaja 2">
            <a:extLst>
              <a:ext uri="{FF2B5EF4-FFF2-40B4-BE49-F238E27FC236}">
                <a16:creationId xmlns:a16="http://schemas.microsoft.com/office/drawing/2014/main" id="{4666EA0E-0144-42D3-BE71-3C83523D1A05}"/>
              </a:ext>
            </a:extLst>
          </p:cNvPr>
          <p:cNvSpPr>
            <a:spLocks noGrp="1"/>
          </p:cNvSpPr>
          <p:nvPr>
            <p:ph idx="1"/>
          </p:nvPr>
        </p:nvSpPr>
        <p:spPr>
          <a:xfrm>
            <a:off x="622300" y="2425700"/>
            <a:ext cx="10972799" cy="3860800"/>
          </a:xfrm>
        </p:spPr>
        <p:txBody>
          <a:bodyPr>
            <a:normAutofit/>
          </a:bodyPr>
          <a:lstStyle/>
          <a:p>
            <a:r>
              <a:rPr lang="en-US" b="1" dirty="0"/>
              <a:t>By increasing the acidity of the soil, that is, by increasing the amount of H + ions, important minerals such as magnesium, potassium, calcium and so on are leached from the soil.</a:t>
            </a:r>
            <a:endParaRPr lang="hr-HR" b="1" dirty="0"/>
          </a:p>
          <a:p>
            <a:r>
              <a:rPr lang="en-US" b="1" dirty="0"/>
              <a:t>This leads to a drastic reduction in </a:t>
            </a:r>
            <a:r>
              <a:rPr lang="en-US" b="1" dirty="0" err="1"/>
              <a:t>pH.</a:t>
            </a:r>
            <a:r>
              <a:rPr lang="hr-HR" b="1" dirty="0"/>
              <a:t> </a:t>
            </a:r>
            <a:r>
              <a:rPr lang="en-US" b="1" dirty="0"/>
              <a:t>Based on the decrease in pH as a result of chemical processes, ions are formed that have a detrimental effect on plant roots and soil.</a:t>
            </a:r>
            <a:endParaRPr lang="hr-HR" b="1" dirty="0"/>
          </a:p>
          <a:p>
            <a:r>
              <a:rPr lang="en-US" b="1" dirty="0"/>
              <a:t>The same is true for iron ions released at pH less than 3.8. The degree of harmfulness ultimately depends on the type of. soil type.</a:t>
            </a:r>
            <a:endParaRPr lang="hr-HR" b="1" dirty="0"/>
          </a:p>
        </p:txBody>
      </p:sp>
    </p:spTree>
    <p:extLst>
      <p:ext uri="{BB962C8B-B14F-4D97-AF65-F5344CB8AC3E}">
        <p14:creationId xmlns:p14="http://schemas.microsoft.com/office/powerpoint/2010/main" val="31148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1F1AB2-445A-4FDB-B1A2-8F16B33573FB}"/>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F07925F-A719-4435-BDC3-04F423332A48}"/>
              </a:ext>
            </a:extLst>
          </p:cNvPr>
          <p:cNvSpPr>
            <a:spLocks noGrp="1"/>
          </p:cNvSpPr>
          <p:nvPr>
            <p:ph idx="1"/>
          </p:nvPr>
        </p:nvSpPr>
        <p:spPr/>
        <p:txBody>
          <a:bodyPr>
            <a:normAutofit lnSpcReduction="10000"/>
          </a:bodyPr>
          <a:lstStyle/>
          <a:p>
            <a:r>
              <a:rPr lang="en-US" b="1" dirty="0"/>
              <a:t>Coniferous trees are more affected by the damage caused by acid rain, and they ate more than spruce. In deciduous trees, oak is the hardest hit.</a:t>
            </a:r>
            <a:endParaRPr lang="hr-HR" b="1" dirty="0"/>
          </a:p>
          <a:p>
            <a:r>
              <a:rPr lang="en-US" b="1" dirty="0"/>
              <a:t>First of all, forests are damaged in places with frequent and abundant rainfall and which also have relatively low average annual temperatures.</a:t>
            </a:r>
            <a:endParaRPr lang="hr-HR" b="1" dirty="0"/>
          </a:p>
          <a:p>
            <a:r>
              <a:rPr lang="en-US" b="1" dirty="0"/>
              <a:t>This applies to forests at higher altitudes. The characteristics of the diseases that occur are very different.</a:t>
            </a:r>
          </a:p>
          <a:p>
            <a:endParaRPr lang="hr-HR" dirty="0"/>
          </a:p>
        </p:txBody>
      </p:sp>
    </p:spTree>
    <p:extLst>
      <p:ext uri="{BB962C8B-B14F-4D97-AF65-F5344CB8AC3E}">
        <p14:creationId xmlns:p14="http://schemas.microsoft.com/office/powerpoint/2010/main" val="185638758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7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3076" name="Picture 4">
            <a:extLst>
              <a:ext uri="{FF2B5EF4-FFF2-40B4-BE49-F238E27FC236}">
                <a16:creationId xmlns:a16="http://schemas.microsoft.com/office/drawing/2014/main" id="{89BC3397-FF22-4C6D-840A-871FA8E3A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2301"/>
          <a:stretch/>
        </p:blipFill>
        <p:spPr bwMode="auto">
          <a:xfrm>
            <a:off x="1682517" y="1149305"/>
            <a:ext cx="8808053" cy="4615479"/>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4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3" name="Picture 14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5" name="Picture 14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9543716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59B1D081-C1F6-4725-9BDB-C84E64095601}"/>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DCD1349-9B24-46AE-A096-DE492F7B07D8}"/>
              </a:ext>
            </a:extLst>
          </p:cNvPr>
          <p:cNvSpPr>
            <a:spLocks noGrp="1"/>
          </p:cNvSpPr>
          <p:nvPr>
            <p:ph idx="1"/>
          </p:nvPr>
        </p:nvSpPr>
        <p:spPr/>
        <p:txBody>
          <a:bodyPr>
            <a:normAutofit fontScale="47500" lnSpcReduction="20000"/>
          </a:bodyPr>
          <a:lstStyle/>
          <a:p>
            <a:r>
              <a:rPr lang="en-US" sz="3700" b="1" dirty="0"/>
              <a:t>Individual symptoms of the disease occur independently of each other and can be very different depending on the region in which they occur. The following damage was found in coniferous trees:</a:t>
            </a:r>
            <a:endParaRPr lang="hr-HR" sz="3700" b="1" dirty="0"/>
          </a:p>
          <a:p>
            <a:r>
              <a:rPr lang="en-US" sz="3700" b="1" i="1" dirty="0"/>
              <a:t>Needle damage (yellowed needles, falling needles),</a:t>
            </a:r>
          </a:p>
          <a:p>
            <a:r>
              <a:rPr lang="en-US" sz="3700" b="1" i="1" dirty="0"/>
              <a:t>Damage to buds and young sprouts,</a:t>
            </a:r>
          </a:p>
          <a:p>
            <a:r>
              <a:rPr lang="en-US" sz="3700" b="1" i="1" dirty="0"/>
              <a:t>Bark damage,</a:t>
            </a:r>
          </a:p>
          <a:p>
            <a:r>
              <a:rPr lang="en-US" sz="3700" b="1" i="1" dirty="0"/>
              <a:t>Wood damage,</a:t>
            </a:r>
          </a:p>
          <a:p>
            <a:r>
              <a:rPr lang="en-US" sz="3700" b="1" i="1" dirty="0"/>
              <a:t>Growth anomalies,</a:t>
            </a:r>
          </a:p>
          <a:p>
            <a:r>
              <a:rPr lang="en-US" sz="3700" b="1" i="1" dirty="0"/>
              <a:t>Root damage,</a:t>
            </a:r>
          </a:p>
          <a:p>
            <a:r>
              <a:rPr lang="en-US" sz="3700" b="1" i="1" dirty="0"/>
              <a:t>Weakening of resistance to frost, infections, pests and so on.</a:t>
            </a:r>
          </a:p>
        </p:txBody>
      </p:sp>
    </p:spTree>
    <p:extLst>
      <p:ext uri="{BB962C8B-B14F-4D97-AF65-F5344CB8AC3E}">
        <p14:creationId xmlns:p14="http://schemas.microsoft.com/office/powerpoint/2010/main" val="310159795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6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5122" name="Picture 2">
            <a:extLst>
              <a:ext uri="{FF2B5EF4-FFF2-40B4-BE49-F238E27FC236}">
                <a16:creationId xmlns:a16="http://schemas.microsoft.com/office/drawing/2014/main" id="{4016C4FA-35F3-4673-9355-9F170C7C02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87839" y="508000"/>
            <a:ext cx="8007457" cy="5905500"/>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Group 77">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79"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0" name="Picture 79">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81"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2" name="Picture 81">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1443791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186</TotalTime>
  <Words>957</Words>
  <Application>Microsoft Office PowerPoint</Application>
  <PresentationFormat>Široki zaslon</PresentationFormat>
  <Paragraphs>50</Paragraphs>
  <Slides>19</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19</vt:i4>
      </vt:variant>
    </vt:vector>
  </HeadingPairs>
  <TitlesOfParts>
    <vt:vector size="22" baseType="lpstr">
      <vt:lpstr>Arial</vt:lpstr>
      <vt:lpstr>Garamond</vt:lpstr>
      <vt:lpstr>Organski</vt:lpstr>
      <vt:lpstr>Acid rains</vt:lpstr>
      <vt:lpstr>PowerPoint prezentacija</vt:lpstr>
      <vt:lpstr>PowerPoint prezentacija</vt:lpstr>
      <vt:lpstr>PowerPoint prezentacija</vt:lpstr>
      <vt:lpstr>Impact on plants</vt:lpstr>
      <vt:lpstr>PowerPoint prezentacija</vt:lpstr>
      <vt:lpstr>PowerPoint prezentacija</vt:lpstr>
      <vt:lpstr>PowerPoint prezentacija</vt:lpstr>
      <vt:lpstr>PowerPoint prezentacija</vt:lpstr>
      <vt:lpstr>PowerPoint prezentacija</vt:lpstr>
      <vt:lpstr>Extinction of forests</vt:lpstr>
      <vt:lpstr>PowerPoint prezentacija</vt:lpstr>
      <vt:lpstr>PowerPoint prezentacija</vt:lpstr>
      <vt:lpstr>Impact on buildings</vt:lpstr>
      <vt:lpstr>The formation of acid rain</vt:lpstr>
      <vt:lpstr>PowerPoint prezentacija</vt:lpstr>
      <vt:lpstr>PowerPoint prezentacija</vt:lpstr>
      <vt:lpstr>PowerPoint prezentacija</vt:lpstr>
      <vt:lpstr>The end Thanks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Kisele kiše</dc:title>
  <dc:creator>Žile</dc:creator>
  <cp:lastModifiedBy>Viktorija</cp:lastModifiedBy>
  <cp:revision>15</cp:revision>
  <dcterms:created xsi:type="dcterms:W3CDTF">2021-06-01T15:25:54Z</dcterms:created>
  <dcterms:modified xsi:type="dcterms:W3CDTF">2021-06-04T22:03:07Z</dcterms:modified>
</cp:coreProperties>
</file>