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4320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17A9-1726-48BA-AB45-A9AFB3E31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A6638-EAE9-4288-B4E0-5CFB4F26E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C051E-6D7D-40E7-ADF3-A9712590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6B50-B494-44BE-BAD9-685DF74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5EBBC-FD7F-445D-89DA-DB930F45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0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00E9-E627-4036-A156-12360B2D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1BF6E-DFB7-4E63-B5FF-79B19805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C4F94-D166-4AAC-A68C-5F0A0A91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E567E-1522-4D83-90B8-F788ECD6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EB56-66A3-4AB8-92DB-91D0010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60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68D28-C068-43DC-B3FF-876B7B550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E1C68-81BC-4D4B-9A89-2D1B91AF3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5D5AC-2275-4004-BA90-3A3931FD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ABFE-F357-43C2-8866-0939B572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1295-BA0B-42DB-BF8F-3D553194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89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6A3B-80A9-4153-8934-A5CD95E3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D88-F7FE-4856-BA56-C02E25F21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C96CF-6E10-44C0-A3BE-E78E4655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59EE0-06B6-4C10-974A-BD539492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D8020-544C-43DF-B434-96EC7D25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22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0E4F-6893-4718-B660-9AB7F1419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351BC-3F10-4AA9-9613-69D569092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B7C4-C247-43FC-81F4-72025D0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62317-FA77-477A-AD68-22501DBE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9362C-9152-4003-87EA-9EB74F3C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62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5C04-0400-41DF-B70E-99ED3539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9DAA-1364-4598-BBE2-26143F04D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33284-FABD-4824-A6D2-A94611068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CFECF-A86D-4640-BF07-855B2A55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566F8-37B2-4756-9C1A-40F273D7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22EF9-FDDA-48DD-98DA-001DF987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98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C62D-6569-4B1A-8EDB-24FE8284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EF768-A127-48DD-8380-530941B41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4C1C1-D8D9-4CD7-A1C4-F82F68602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684AE-9421-4372-A258-B95189494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542AC-2133-4A1F-8C6A-F098E1146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48DAB-59F1-49DA-BCC4-9EDF73B7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3C60D3-A539-4800-9F73-5C365882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69164-5E93-46E3-9F8F-476B1CA6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6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0E49-C5DB-4EF8-8F6A-3A0BD9C7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92937-646B-4C0D-A1E4-F702424B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D34F2-0991-4D78-BE84-754F7AB1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34135-8934-4188-8CC8-84F6B383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90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CFCA1-83BD-4964-8E80-1AB96302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AC88B-ED30-4CA2-B686-57ADAA68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90AB-1F32-495A-9857-02CE1430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36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DCEF-07C5-4C83-8855-381F4E55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608E2-4AD6-4D05-8BA9-DFD46C6EA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110F2-AD08-48CE-952D-487F3A595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01490-347E-4EDA-BAA8-129E57EB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17785-8CE7-4A4C-8147-FD3A46EB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C04EE-9CDB-4D4A-8A4F-6BB405B9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15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5172-8105-4D91-A5BF-6FC804B5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B0C55-E946-4D0D-95C4-E9C622118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F0A71-6F17-4C40-A67C-D8E25A058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2C63E-D65C-492F-97BB-FAA85F73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FC722-38AA-42E1-AC45-4230EE0B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E8305-B1D2-40D6-B5E3-07853447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68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B0DAF-236A-4BBC-BB68-3D091481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C36AF-DCF5-4D6D-8AD7-DA6F4CB47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DD44F-580A-455F-A45E-2CFF45104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C4C1-5265-4E5E-AEE0-522BDB806295}" type="datetimeFigureOut">
              <a:rPr lang="el-GR" smtClean="0"/>
              <a:t>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949B6-9B74-465E-836A-342937AE6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68926-AF65-403C-B9DA-3C1C87AF8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8806-FB6C-485F-8B2E-4DC283ADAA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37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r-lex.europa.eu/homepage.html?locale=e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09E-E697-4849-BB35-6C469674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4" y="1"/>
            <a:ext cx="12180886" cy="8864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i="0" dirty="0">
                <a:solidFill>
                  <a:srgbClr val="FFFF00"/>
                </a:solidFill>
                <a:effectLst/>
                <a:latin typeface="+mn-lt"/>
              </a:rPr>
              <a:t>Συνθήκες της ΕΕ</a:t>
            </a:r>
            <a:endParaRPr lang="el-GR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4F86-4FA7-4F47-AC78-7F4F790C9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886408"/>
            <a:ext cx="12180887" cy="5971592"/>
          </a:xfrm>
          <a:solidFill>
            <a:srgbClr val="002060"/>
          </a:solidFill>
        </p:spPr>
        <p:txBody>
          <a:bodyPr/>
          <a:lstStyle/>
          <a:p>
            <a:pPr algn="l"/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Θεμέλιο της Ευρωπαϊκής Ένωσης είναι το κράτος δικαίου. </a:t>
            </a:r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Αυτό σημαίνει ότι κάθε δράση της βασίζεται στις Συνθήκες που έχουν εγκριθεί εκούσια και με δημοκρατικές διαδικασίες από όλα τα κράτη μέλη της. </a:t>
            </a:r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Για παράδειγμα, η Ευρωπαϊκή Επιτροπή δεν μπορεί να προτείνει νομοθετικές ρυθμίσεις σε έναν τομέα πολιτικής που δεν αναφέρεται στις Συνθήκες.</a:t>
            </a:r>
          </a:p>
          <a:p>
            <a:pPr algn="l"/>
            <a:r>
              <a:rPr lang="el-G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Οι Συνθήκες είναι δεσμευτικές συμφωνίες μεταξύ των κρατών μελών της ΕΕ.</a:t>
            </a:r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Ορίζουν τους στόχους της ΕΕ, τους κανόνες που διέπουν τα θεσμικά της όργανα, τον τρόπο λήψης των αποφάσεων και τη σχέση της ΕΕ με τα κράτη μέλη της.</a:t>
            </a:r>
          </a:p>
          <a:p>
            <a:endParaRPr lang="el-GR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9DEF940-21AF-4D08-A326-82D199A2A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012" y="886407"/>
            <a:ext cx="1345988" cy="105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8FE5F3-47C4-473D-9169-1DADF9EA5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775" y="76712"/>
            <a:ext cx="3619111" cy="73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Εικόνα 3" descr="5o ΓΕΛ Πετρούπολης">
            <a:extLst>
              <a:ext uri="{FF2B5EF4-FFF2-40B4-BE49-F238E27FC236}">
                <a16:creationId xmlns:a16="http://schemas.microsoft.com/office/drawing/2014/main" id="{1C2F12B4-6555-4EF4-A641-EDD4E08B9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73181"/>
          <a:stretch>
            <a:fillRect/>
          </a:stretch>
        </p:blipFill>
        <p:spPr bwMode="auto">
          <a:xfrm>
            <a:off x="93080" y="0"/>
            <a:ext cx="1007932" cy="99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85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09E-E697-4849-BB35-6C469674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4" y="1"/>
            <a:ext cx="12180886" cy="8864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i="0" dirty="0">
                <a:solidFill>
                  <a:srgbClr val="FFFF00"/>
                </a:solidFill>
                <a:effectLst/>
                <a:latin typeface="+mn-lt"/>
              </a:rPr>
              <a:t>Συνθήκες της ΕΕ</a:t>
            </a:r>
            <a:endParaRPr lang="el-GR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4F86-4FA7-4F47-AC78-7F4F790C9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886408"/>
            <a:ext cx="12180887" cy="5971592"/>
          </a:xfrm>
          <a:solidFill>
            <a:srgbClr val="002060"/>
          </a:solidFill>
        </p:spPr>
        <p:txBody>
          <a:bodyPr/>
          <a:lstStyle/>
          <a:p>
            <a:pPr algn="l"/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3600" b="0" i="0" dirty="0">
                <a:solidFill>
                  <a:schemeClr val="bg1"/>
                </a:solidFill>
                <a:effectLst/>
              </a:rPr>
              <a:t>Οι Συνθήκες τροποποιούνται, ώστε η ΕΕ να γίνεται πιο αποτελεσματική και διαφανής, να προετοιμάζεται καλύτερα για τα νέα κράτη μέλη και να θεσπίζει νέες μορφές συνεργασίας, όπως η καθιέρωση του κοινού νομίσματος.</a:t>
            </a:r>
          </a:p>
          <a:p>
            <a:endParaRPr lang="el-GR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9DEF940-21AF-4D08-A326-82D199A2A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044" y="5726930"/>
            <a:ext cx="1345988" cy="105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8FE5F3-47C4-473D-9169-1DADF9EA5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8" y="5887616"/>
            <a:ext cx="3619111" cy="73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Εικόνα 3" descr="5o ΓΕΛ Πετρούπολης">
            <a:extLst>
              <a:ext uri="{FF2B5EF4-FFF2-40B4-BE49-F238E27FC236}">
                <a16:creationId xmlns:a16="http://schemas.microsoft.com/office/drawing/2014/main" id="{1C2F12B4-6555-4EF4-A641-EDD4E08B9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73181"/>
          <a:stretch>
            <a:fillRect/>
          </a:stretch>
        </p:blipFill>
        <p:spPr bwMode="auto">
          <a:xfrm>
            <a:off x="93080" y="0"/>
            <a:ext cx="1007932" cy="99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6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09E-E697-4849-BB35-6C469674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4" y="1"/>
            <a:ext cx="12180886" cy="8864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i="0" dirty="0">
                <a:solidFill>
                  <a:srgbClr val="FFFF00"/>
                </a:solidFill>
                <a:effectLst/>
                <a:latin typeface="+mn-lt"/>
              </a:rPr>
              <a:t>Συνθήκες της ΕΕ</a:t>
            </a:r>
            <a:endParaRPr lang="el-GR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4F86-4FA7-4F47-AC78-7F4F790C9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886408"/>
            <a:ext cx="12180887" cy="5971592"/>
          </a:xfrm>
          <a:solidFill>
            <a:srgbClr val="002060"/>
          </a:solidFill>
        </p:spPr>
        <p:txBody>
          <a:bodyPr/>
          <a:lstStyle/>
          <a:p>
            <a:pPr algn="l"/>
            <a:endParaRPr lang="en-US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l-GR" sz="3600" b="0" i="0" dirty="0">
                <a:solidFill>
                  <a:schemeClr val="bg1"/>
                </a:solidFill>
                <a:effectLst/>
              </a:rPr>
              <a:t>Με βάση τις Συνθήκες, τα θεσμικά όργανα της ΕΕ μπορούν να εκδίδουν νομοθετικές πράξεις, τις οποίες εφαρμόζουν στη συνέχεια τα κράτη μέλη. </a:t>
            </a:r>
            <a:endParaRPr lang="en-US" sz="3600" b="0" i="0" dirty="0">
              <a:solidFill>
                <a:schemeClr val="bg1"/>
              </a:solidFill>
              <a:effectLst/>
            </a:endParaRPr>
          </a:p>
          <a:p>
            <a:pPr algn="l"/>
            <a:r>
              <a:rPr lang="el-GR" sz="3600" b="0" i="0" dirty="0">
                <a:solidFill>
                  <a:schemeClr val="bg1"/>
                </a:solidFill>
                <a:effectLst/>
              </a:rPr>
              <a:t>Τα πλήρη κείμενα των Συνθηκών, των νομοθετικών πράξεων, της νομολογίας και των νομοθετικών προτάσεων είναι διαθέσιμα στη </a:t>
            </a:r>
            <a:r>
              <a:rPr lang="el-GR" sz="3600" b="0" i="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βάση δεδομένων EUR-Lex του δικαίου της Ευρωπαϊκής Ένωσης</a:t>
            </a:r>
            <a:r>
              <a:rPr lang="el-GR" sz="3600" b="0" i="0" dirty="0">
                <a:solidFill>
                  <a:schemeClr val="bg1"/>
                </a:solidFill>
                <a:effectLst/>
              </a:rPr>
              <a:t>.</a:t>
            </a:r>
          </a:p>
          <a:p>
            <a:endParaRPr lang="el-GR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9DEF940-21AF-4D08-A326-82D199A2A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06" y="5726930"/>
            <a:ext cx="1345988" cy="105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8FE5F3-47C4-473D-9169-1DADF9EA5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55" y="5887616"/>
            <a:ext cx="3619111" cy="73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Εικόνα 3" descr="5o ΓΕΛ Πετρούπολης">
            <a:extLst>
              <a:ext uri="{FF2B5EF4-FFF2-40B4-BE49-F238E27FC236}">
                <a16:creationId xmlns:a16="http://schemas.microsoft.com/office/drawing/2014/main" id="{1C2F12B4-6555-4EF4-A641-EDD4E08B9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73181"/>
          <a:stretch>
            <a:fillRect/>
          </a:stretch>
        </p:blipFill>
        <p:spPr bwMode="auto">
          <a:xfrm>
            <a:off x="93080" y="0"/>
            <a:ext cx="1007932" cy="99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59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09E-E697-4849-BB35-6C469674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4" y="1"/>
            <a:ext cx="12180886" cy="8864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i="0" dirty="0">
                <a:solidFill>
                  <a:srgbClr val="FFFF00"/>
                </a:solidFill>
                <a:effectLst/>
                <a:latin typeface="+mn-lt"/>
              </a:rPr>
              <a:t>Συνθήκες της ΕΕ</a:t>
            </a:r>
            <a:endParaRPr lang="el-GR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4F86-4FA7-4F47-AC78-7F4F790C9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886408"/>
            <a:ext cx="12180887" cy="5971592"/>
          </a:xfrm>
          <a:solidFill>
            <a:srgbClr val="002060"/>
          </a:solidFill>
        </p:spPr>
        <p:txBody>
          <a:bodyPr/>
          <a:lstStyle/>
          <a:p>
            <a:pPr algn="l"/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Με χρονολογική σειρά από την πλέον πρόσφατη έως την παλαιότερη, οι κυριότερες συνθήκες είναι: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της Λισαβόνας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της Νίκαιας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του Άμστερνταμ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για την Ευρωπαϊκή Ένωση - Συνθήκη του Μάαστριχτ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Ενιαία Ευρωπαϊκή Πράξη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Συγχώνευσης - Συνθήκη των Βρυξελλών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Συνθήκες της Ρώμης: Συνθήκες ΕΟΚ και Ευρατόμ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l-GR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Συνθήκη για την ίδρυση της Ευρωπαϊκής Κοινότητας Άνθρακα και Χάλυβα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l-GR" b="1" i="0" u="sng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l-G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1F237-6AE6-4FC3-9C52-F660BAE4A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55" y="5887616"/>
            <a:ext cx="3619111" cy="73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96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09E-E697-4849-BB35-6C469674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4" y="1"/>
            <a:ext cx="12180886" cy="8864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i="0" dirty="0">
                <a:solidFill>
                  <a:srgbClr val="FFFF00"/>
                </a:solidFill>
                <a:effectLst/>
                <a:latin typeface="+mn-lt"/>
              </a:rPr>
              <a:t>Συνθήκες της ΕΕ</a:t>
            </a:r>
            <a:endParaRPr lang="el-GR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4F86-4FA7-4F47-AC78-7F4F790C9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886408"/>
            <a:ext cx="12180887" cy="5971592"/>
          </a:xfrm>
          <a:solidFill>
            <a:srgbClr val="002060"/>
          </a:solidFill>
        </p:spPr>
        <p:txBody>
          <a:bodyPr/>
          <a:lstStyle/>
          <a:p>
            <a:pPr algn="l"/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Κάθε φορά που προσχωρούν νέες χώρες στην ΕΕ, τροποποιούνται οι ιδρυτικές Συνθήκες: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l-G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2013 (Κροατία)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2007 (Βουλγαρία, Ρουμανία)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2004 (Τσεχία, Κύπρος, Εσθονία, Ουγγαρία, Λετονία, Λιθουανία, Μάλτα, Πολωνία, Σλοβακία, Σλοβενία).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1995 (Αυστρία, Φινλανδία, Σουηδία)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1986 (Ισπανία, Πορτογαλία)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1981 (Ελλάδα)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l-GR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1973 (Δανία, Ιρλανδία, Ηνωμένο Βασίλειο).</a:t>
            </a: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l-GR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l-GR" b="1" i="0" u="sng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l-G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DC16B36-9B3D-4DF3-AF9F-15464382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637" y="5505062"/>
            <a:ext cx="16192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3DDE6A-1855-4565-A814-680323B9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" y="5943599"/>
            <a:ext cx="4514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4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336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Συνθήκες της ΕΕ</vt:lpstr>
      <vt:lpstr>Συνθήκες της ΕΕ</vt:lpstr>
      <vt:lpstr>Συνθήκες της ΕΕ</vt:lpstr>
      <vt:lpstr>Συνθήκες της ΕΕ</vt:lpstr>
      <vt:lpstr>Συνθήκες της ΕΕ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Συνθήκες της ΕΕ</dc:title>
  <dc:creator>Admin</dc:creator>
  <cp:lastModifiedBy>Admin</cp:lastModifiedBy>
  <cp:revision>5</cp:revision>
  <dcterms:created xsi:type="dcterms:W3CDTF">2021-06-07T12:11:47Z</dcterms:created>
  <dcterms:modified xsi:type="dcterms:W3CDTF">2021-06-07T12:33:06Z</dcterms:modified>
</cp:coreProperties>
</file>