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9" r:id="rId2"/>
    <p:sldId id="265" r:id="rId3"/>
    <p:sldId id="266" r:id="rId4"/>
    <p:sldId id="267" r:id="rId5"/>
    <p:sldId id="268" r:id="rId6"/>
    <p:sldId id="269" r:id="rId7"/>
    <p:sldId id="271" r:id="rId8"/>
    <p:sldId id="272" r:id="rId9"/>
    <p:sldId id="273" r:id="rId10"/>
    <p:sldId id="274" r:id="rId11"/>
    <p:sldId id="275" r:id="rId12"/>
    <p:sldId id="276" r:id="rId13"/>
    <p:sldId id="27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593F9E55-AD3E-4A91-B7E3-286613CB16DB}" type="datetimeFigureOut">
              <a:rPr lang="el-GR" smtClean="0"/>
              <a:pPr/>
              <a:t>20/3/2019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E02A6F98-CB00-46FF-AA93-E7AE98905C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
        <p:nvSpPr>
          <p:cNvPr id="7" name="6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
        <p:nvSpPr>
          <p:cNvPr id="8" name="7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
        <p:nvSpPr>
          <p:cNvPr id="6" name="5 - Τίτλος"/>
          <p:cNvSpPr>
            <a:spLocks noGrp="1"/>
          </p:cNvSpPr>
          <p:nvPr>
            <p:ph type="title"/>
          </p:nvPr>
        </p:nvSpPr>
        <p:spPr/>
        <p:txBody>
          <a:bodyPr rtlCol="0"/>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93F9E55-AD3E-4A91-B7E3-286613CB16DB}" type="datetimeFigureOut">
              <a:rPr lang="el-GR" smtClean="0"/>
              <a:pPr/>
              <a:t>20/3/2019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593F9E55-AD3E-4A91-B7E3-286613CB16DB}" type="datetimeFigureOut">
              <a:rPr lang="el-GR" smtClean="0"/>
              <a:pPr/>
              <a:t>20/3/2019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2A6F98-CB00-46FF-AA93-E7AE98905C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593F9E55-AD3E-4A91-B7E3-286613CB16DB}" type="datetimeFigureOut">
              <a:rPr lang="el-GR" smtClean="0"/>
              <a:pPr/>
              <a:t>20/3/2019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E02A6F98-CB00-46FF-AA93-E7AE98905C1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3F9E55-AD3E-4A91-B7E3-286613CB16DB}" type="datetimeFigureOut">
              <a:rPr lang="el-GR" smtClean="0"/>
              <a:pPr/>
              <a:t>20/3/2019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2A6F98-CB00-46FF-AA93-E7AE98905C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556792"/>
            <a:ext cx="8507288" cy="5301208"/>
          </a:xfrm>
        </p:spPr>
        <p:txBody>
          <a:bodyPr>
            <a:normAutofit/>
          </a:bodyPr>
          <a:lstStyle/>
          <a:p>
            <a:pPr algn="ctr"/>
            <a:endParaRPr lang="el-GR" sz="4000" b="1" dirty="0" smtClean="0">
              <a:solidFill>
                <a:schemeClr val="accent5">
                  <a:lumMod val="60000"/>
                  <a:lumOff val="40000"/>
                </a:schemeClr>
              </a:solidFill>
            </a:endParaRPr>
          </a:p>
          <a:p>
            <a:pPr algn="ctr"/>
            <a:endParaRPr lang="el-GR" sz="4000" b="1" dirty="0">
              <a:solidFill>
                <a:schemeClr val="accent5">
                  <a:lumMod val="60000"/>
                  <a:lumOff val="40000"/>
                </a:schemeClr>
              </a:solidFill>
            </a:endParaRPr>
          </a:p>
          <a:p>
            <a:pPr algn="ctr"/>
            <a:endParaRPr lang="el-GR" sz="4000" b="1" dirty="0" smtClean="0">
              <a:solidFill>
                <a:schemeClr val="accent5">
                  <a:lumMod val="60000"/>
                  <a:lumOff val="40000"/>
                </a:schemeClr>
              </a:solidFill>
            </a:endParaRPr>
          </a:p>
          <a:p>
            <a:pPr algn="ctr"/>
            <a:endParaRPr lang="el-GR" sz="4000" b="1" dirty="0">
              <a:solidFill>
                <a:schemeClr val="accent5">
                  <a:lumMod val="60000"/>
                  <a:lumOff val="40000"/>
                </a:schemeClr>
              </a:solidFill>
            </a:endParaRPr>
          </a:p>
          <a:p>
            <a:pPr algn="ctr"/>
            <a:endParaRPr lang="el-GR" sz="4000" b="1" dirty="0" smtClean="0">
              <a:solidFill>
                <a:schemeClr val="accent5">
                  <a:lumMod val="60000"/>
                  <a:lumOff val="40000"/>
                </a:schemeClr>
              </a:solidFill>
            </a:endParaRPr>
          </a:p>
          <a:p>
            <a:pPr algn="ctr"/>
            <a:endParaRPr lang="el-GR" sz="4000" b="1" dirty="0">
              <a:solidFill>
                <a:schemeClr val="accent5">
                  <a:lumMod val="60000"/>
                  <a:lumOff val="40000"/>
                </a:schemeClr>
              </a:solidFill>
            </a:endParaRPr>
          </a:p>
          <a:p>
            <a:r>
              <a:rPr lang="el-GR" sz="2400" b="1" dirty="0" smtClean="0">
                <a:solidFill>
                  <a:schemeClr val="accent5">
                    <a:lumMod val="60000"/>
                    <a:lumOff val="40000"/>
                  </a:schemeClr>
                </a:solidFill>
              </a:rPr>
              <a:t>Νικόλαος </a:t>
            </a:r>
            <a:r>
              <a:rPr lang="el-GR" sz="2400" b="1" dirty="0" err="1" smtClean="0">
                <a:solidFill>
                  <a:schemeClr val="accent5">
                    <a:lumMod val="60000"/>
                    <a:lumOff val="40000"/>
                  </a:schemeClr>
                </a:solidFill>
              </a:rPr>
              <a:t>Γιαννικάκης</a:t>
            </a:r>
            <a:endParaRPr lang="el-GR" sz="2400" b="1" dirty="0">
              <a:solidFill>
                <a:schemeClr val="accent5">
                  <a:lumMod val="60000"/>
                  <a:lumOff val="40000"/>
                </a:schemeClr>
              </a:solidFill>
            </a:endParaRPr>
          </a:p>
        </p:txBody>
      </p:sp>
      <p:sp>
        <p:nvSpPr>
          <p:cNvPr id="3" name="Τίτλος 2"/>
          <p:cNvSpPr>
            <a:spLocks noGrp="1"/>
          </p:cNvSpPr>
          <p:nvPr>
            <p:ph type="title"/>
          </p:nvPr>
        </p:nvSpPr>
        <p:spPr>
          <a:xfrm>
            <a:off x="2911025" y="260647"/>
            <a:ext cx="6206189" cy="2285769"/>
          </a:xfrm>
        </p:spPr>
        <p:txBody>
          <a:bodyPr>
            <a:normAutofit fontScale="90000"/>
          </a:bodyPr>
          <a:lstStyle/>
          <a:p>
            <a:r>
              <a:rPr lang="el-GR" sz="4400" dirty="0">
                <a:solidFill>
                  <a:schemeClr val="accent2">
                    <a:lumMod val="60000"/>
                    <a:lumOff val="40000"/>
                  </a:schemeClr>
                </a:solidFill>
              </a:rPr>
              <a:t>Αίτια και Αντιμετώπιση </a:t>
            </a:r>
            <a:r>
              <a:rPr lang="el-GR" sz="4400" dirty="0" smtClean="0">
                <a:solidFill>
                  <a:schemeClr val="accent2">
                    <a:lumMod val="60000"/>
                    <a:lumOff val="40000"/>
                  </a:schemeClr>
                </a:solidFill>
              </a:rPr>
              <a:t>της ερημοποίησης</a:t>
            </a:r>
            <a:r>
              <a:rPr lang="el-GR" sz="4400" dirty="0">
                <a:solidFill>
                  <a:schemeClr val="accent5">
                    <a:lumMod val="60000"/>
                    <a:lumOff val="40000"/>
                  </a:schemeClr>
                </a:solidFill>
              </a:rPr>
              <a:t/>
            </a:r>
            <a:br>
              <a:rPr lang="el-GR" sz="4400" dirty="0">
                <a:solidFill>
                  <a:schemeClr val="accent5">
                    <a:lumMod val="60000"/>
                    <a:lumOff val="40000"/>
                  </a:schemeClr>
                </a:solidFill>
              </a:rPr>
            </a:br>
            <a:endParaRPr lang="el-GR" dirty="0">
              <a:solidFill>
                <a:schemeClr val="accent2">
                  <a:lumMod val="60000"/>
                  <a:lumOff val="40000"/>
                </a:schemeClr>
              </a:solidFill>
            </a:endParaRPr>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5o ΓΕΛ Πετρούπολης"/>
          <p:cNvPicPr>
            <a:picLocks noChangeAspect="1" noChangeArrowheads="1"/>
          </p:cNvPicPr>
          <p:nvPr/>
        </p:nvPicPr>
        <p:blipFill rotWithShape="1">
          <a:blip r:embed="rId3">
            <a:extLst/>
          </a:blip>
          <a:srcRect l="2941" r="73409"/>
          <a:stretch/>
        </p:blipFill>
        <p:spPr bwMode="auto">
          <a:xfrm>
            <a:off x="7164201" y="4811310"/>
            <a:ext cx="1953014" cy="19408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p:spPr>
      </p:pic>
      <p:pic>
        <p:nvPicPr>
          <p:cNvPr id="6" name="Picture 4" descr="49393535_2198377220206796_8415893179907178496_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9439" y="2435316"/>
            <a:ext cx="3638745" cy="291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213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fontAlgn="base">
              <a:spcBef>
                <a:spcPct val="0"/>
              </a:spcBef>
              <a:spcAft>
                <a:spcPct val="0"/>
              </a:spcAft>
              <a:buNone/>
            </a:pPr>
            <a:r>
              <a:rPr lang="el-GR" sz="2400" dirty="0">
                <a:solidFill>
                  <a:srgbClr val="000000"/>
                </a:solidFill>
                <a:latin typeface="Arial" charset="0"/>
                <a:cs typeface="Arial" charset="0"/>
              </a:rPr>
              <a:t>Στον τομέα των </a:t>
            </a:r>
            <a:r>
              <a:rPr lang="el-GR" sz="2400" b="1" dirty="0">
                <a:solidFill>
                  <a:srgbClr val="000000"/>
                </a:solidFill>
                <a:latin typeface="Arial" charset="0"/>
                <a:cs typeface="Arial" charset="0"/>
              </a:rPr>
              <a:t>Δασών</a:t>
            </a:r>
            <a:r>
              <a:rPr lang="el-GR" sz="2400" dirty="0">
                <a:solidFill>
                  <a:srgbClr val="000000"/>
                </a:solidFill>
                <a:latin typeface="Arial" charset="0"/>
                <a:cs typeface="Arial" charset="0"/>
              </a:rPr>
              <a:t> εξετάζεται η λήψη μέτρων για την ελαχιστοποίηση της πιθανότητας έναρξης πυρκαγιών και την μείωση της ταχύτητας εξάπλωσής της. Τα μέτρα αυτά είναι:</a:t>
            </a:r>
            <a:endParaRPr lang="en-US" sz="2400" dirty="0">
              <a:solidFill>
                <a:srgbClr val="000000"/>
              </a:solidFill>
              <a:latin typeface="Arial" charset="0"/>
              <a:cs typeface="Arial" charset="0"/>
            </a:endParaRPr>
          </a:p>
          <a:p>
            <a:pPr lvl="0" fontAlgn="base">
              <a:spcBef>
                <a:spcPct val="0"/>
              </a:spcBef>
              <a:spcAft>
                <a:spcPct val="0"/>
              </a:spcAft>
              <a:buNone/>
            </a:pPr>
            <a:endParaRPr lang="el-GR" sz="2400" dirty="0">
              <a:solidFill>
                <a:srgbClr val="000000"/>
              </a:solidFill>
              <a:latin typeface="Arial" charset="0"/>
              <a:cs typeface="Arial" charset="0"/>
            </a:endParaRPr>
          </a:p>
          <a:p>
            <a:pPr lvl="0" fontAlgn="base">
              <a:spcBef>
                <a:spcPct val="0"/>
              </a:spcBef>
              <a:spcAft>
                <a:spcPct val="0"/>
              </a:spcAft>
              <a:buFont typeface="Wingdings" pitchFamily="2" charset="2"/>
              <a:buChar char="Ø"/>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Η ανάπτυξη λιγότερο εύφλεκτων φυτοκοινωνιών.</a:t>
            </a:r>
          </a:p>
          <a:p>
            <a:pPr lvl="0" fontAlgn="base">
              <a:spcBef>
                <a:spcPct val="0"/>
              </a:spcBef>
              <a:spcAft>
                <a:spcPct val="0"/>
              </a:spcAft>
              <a:buFont typeface="Wingdings" pitchFamily="2" charset="2"/>
              <a:buChar char="Ø"/>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Η αραίωση και διατήρηση κατάλληλης δομής των δασών.</a:t>
            </a:r>
          </a:p>
          <a:p>
            <a:pPr lvl="0" fontAlgn="base">
              <a:spcBef>
                <a:spcPct val="0"/>
              </a:spcBef>
              <a:spcAft>
                <a:spcPct val="0"/>
              </a:spcAft>
              <a:buFont typeface="Wingdings" pitchFamily="2" charset="2"/>
              <a:buChar char="Ø"/>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Οι καθαρισμοί, οι κλαδεύσεις, η κατάλληλη διευθέτηση ή απομάκρυνση των</a:t>
            </a: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υπολειμμάτων και πιθανότητα η εφαρμογή ελεγχόμενης βόσκησης.</a:t>
            </a:r>
          </a:p>
          <a:p>
            <a:pPr lvl="0" fontAlgn="base">
              <a:spcBef>
                <a:spcPct val="0"/>
              </a:spcBef>
              <a:spcAft>
                <a:spcPct val="0"/>
              </a:spcAft>
              <a:buFont typeface="Wingdings" pitchFamily="2" charset="2"/>
              <a:buChar char="Ø"/>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Η ολοκλήρωση του δασικού κτηματολογίου</a:t>
            </a:r>
            <a:endParaRPr lang="en-US" sz="2400" dirty="0">
              <a:solidFill>
                <a:srgbClr val="000000"/>
              </a:solidFill>
              <a:latin typeface="Arial" charset="0"/>
              <a:cs typeface="Arial" charset="0"/>
            </a:endParaRPr>
          </a:p>
          <a:p>
            <a:endParaRPr lang="el-GR" dirty="0"/>
          </a:p>
        </p:txBody>
      </p:sp>
      <p:sp>
        <p:nvSpPr>
          <p:cNvPr id="2" name="Τίτλος 1"/>
          <p:cNvSpPr>
            <a:spLocks noGrp="1"/>
          </p:cNvSpPr>
          <p:nvPr>
            <p:ph type="title"/>
          </p:nvPr>
        </p:nvSpPr>
        <p:spPr>
          <a:xfrm>
            <a:off x="3347864" y="404664"/>
            <a:ext cx="5338936" cy="1012974"/>
          </a:xfrm>
        </p:spPr>
        <p:txBody>
          <a:bodyPr>
            <a:normAutofit fontScale="90000"/>
          </a:bodyPr>
          <a:lstStyle/>
          <a:p>
            <a:pPr lvl="0" fontAlgn="base" hangingPunct="0">
              <a:spcAft>
                <a:spcPct val="0"/>
              </a:spcAft>
            </a:pPr>
            <a:r>
              <a:rPr lang="el-GR" b="1" dirty="0">
                <a:solidFill>
                  <a:srgbClr val="000000"/>
                </a:solidFill>
                <a:latin typeface="Arial" charset="0"/>
                <a:ea typeface="+mn-ea"/>
                <a:cs typeface="Arial" charset="0"/>
              </a:rPr>
              <a:t>Εθνικό σχέδιο δράσης</a:t>
            </a:r>
            <a:r>
              <a:rPr lang="el-GR" dirty="0">
                <a:solidFill>
                  <a:srgbClr val="000000"/>
                </a:solidFill>
                <a:latin typeface="Arial" charset="0"/>
                <a:ea typeface="+mn-ea"/>
                <a:cs typeface="Arial" charset="0"/>
              </a:rPr>
              <a:t> </a:t>
            </a:r>
            <a:br>
              <a:rPr lang="el-GR"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35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fontAlgn="base">
              <a:spcBef>
                <a:spcPct val="0"/>
              </a:spcBef>
              <a:spcAft>
                <a:spcPct val="0"/>
              </a:spcAft>
              <a:buNone/>
            </a:pPr>
            <a:r>
              <a:rPr lang="el-GR" sz="2400" dirty="0">
                <a:solidFill>
                  <a:srgbClr val="000000"/>
                </a:solidFill>
                <a:latin typeface="Arial" charset="0"/>
                <a:cs typeface="Arial" charset="0"/>
              </a:rPr>
              <a:t>Στον τομέα της </a:t>
            </a:r>
            <a:r>
              <a:rPr lang="el-GR" sz="2400" b="1" dirty="0">
                <a:solidFill>
                  <a:srgbClr val="000000"/>
                </a:solidFill>
                <a:latin typeface="Arial" charset="0"/>
                <a:cs typeface="Arial" charset="0"/>
              </a:rPr>
              <a:t>Πανίδας</a:t>
            </a:r>
            <a:r>
              <a:rPr lang="en-US" sz="2400" dirty="0">
                <a:solidFill>
                  <a:srgbClr val="000000"/>
                </a:solidFill>
                <a:latin typeface="Arial" charset="0"/>
                <a:cs typeface="Arial" charset="0"/>
              </a:rPr>
              <a:t>:</a:t>
            </a:r>
          </a:p>
          <a:p>
            <a:pPr lvl="0" fontAlgn="base">
              <a:spcBef>
                <a:spcPct val="0"/>
              </a:spcBef>
              <a:spcAft>
                <a:spcPct val="0"/>
              </a:spcAft>
              <a:buFont typeface="Wingdings" pitchFamily="2" charset="2"/>
              <a:buChar char="ü"/>
            </a:pPr>
            <a:r>
              <a:rPr lang="el-GR" sz="2400" dirty="0">
                <a:solidFill>
                  <a:srgbClr val="000000"/>
                </a:solidFill>
                <a:latin typeface="Arial" charset="0"/>
                <a:cs typeface="Arial" charset="0"/>
              </a:rPr>
              <a:t>Συστηματική και συνεχής συλλογή στοιχείων όσον αφορά πληθυσμιακά επίπεδα των ειδών.</a:t>
            </a:r>
          </a:p>
          <a:p>
            <a:pPr lvl="0" fontAlgn="base">
              <a:spcBef>
                <a:spcPct val="0"/>
              </a:spcBef>
              <a:spcAft>
                <a:spcPct val="0"/>
              </a:spcAft>
              <a:buFont typeface="Wingdings" pitchFamily="2" charset="2"/>
              <a:buChar char="ü"/>
            </a:pPr>
            <a:r>
              <a:rPr lang="el-GR" sz="2400" dirty="0">
                <a:solidFill>
                  <a:srgbClr val="000000"/>
                </a:solidFill>
                <a:latin typeface="Arial" charset="0"/>
                <a:cs typeface="Arial" charset="0"/>
              </a:rPr>
              <a:t>Επιλογή και προστασία κατάλληλων βιοτόπων οι οποίοι παρουσιάζουν οικολογικό ενδιαφέρον</a:t>
            </a:r>
            <a:r>
              <a:rPr lang="en-US" sz="2400" dirty="0">
                <a:solidFill>
                  <a:srgbClr val="000000"/>
                </a:solidFill>
                <a:latin typeface="Arial" charset="0"/>
                <a:cs typeface="Arial" charset="0"/>
              </a:rPr>
              <a:t>.</a:t>
            </a:r>
          </a:p>
          <a:p>
            <a:pPr lvl="0" fontAlgn="base">
              <a:spcBef>
                <a:spcPct val="0"/>
              </a:spcBef>
              <a:spcAft>
                <a:spcPct val="0"/>
              </a:spcAft>
              <a:buFont typeface="Wingdings" pitchFamily="2" charset="2"/>
              <a:buChar char="ü"/>
            </a:pPr>
            <a:r>
              <a:rPr lang="el-GR" sz="2400" dirty="0">
                <a:solidFill>
                  <a:srgbClr val="000000"/>
                </a:solidFill>
                <a:latin typeface="Arial" charset="0"/>
                <a:cs typeface="Arial" charset="0"/>
              </a:rPr>
              <a:t>Έλεγχος της </a:t>
            </a:r>
            <a:r>
              <a:rPr lang="el-GR" sz="2400" dirty="0" err="1">
                <a:solidFill>
                  <a:srgbClr val="000000"/>
                </a:solidFill>
                <a:latin typeface="Arial" charset="0"/>
                <a:cs typeface="Arial" charset="0"/>
              </a:rPr>
              <a:t>υπερβόσκησης</a:t>
            </a:r>
            <a:r>
              <a:rPr lang="el-GR" sz="2400" dirty="0">
                <a:solidFill>
                  <a:srgbClr val="000000"/>
                </a:solidFill>
                <a:latin typeface="Arial" charset="0"/>
                <a:cs typeface="Arial" charset="0"/>
              </a:rPr>
              <a:t> των βοσκοτόπων από τα οικόσιτα.</a:t>
            </a:r>
          </a:p>
          <a:p>
            <a:pPr lvl="0" fontAlgn="base">
              <a:spcBef>
                <a:spcPct val="0"/>
              </a:spcBef>
              <a:spcAft>
                <a:spcPct val="0"/>
              </a:spcAft>
              <a:buFont typeface="Wingdings" pitchFamily="2" charset="2"/>
              <a:buChar char="ü"/>
            </a:pPr>
            <a:r>
              <a:rPr lang="el-GR" sz="2400" dirty="0">
                <a:solidFill>
                  <a:srgbClr val="000000"/>
                </a:solidFill>
                <a:latin typeface="Arial" charset="0"/>
                <a:cs typeface="Arial" charset="0"/>
              </a:rPr>
              <a:t>Θέσπιση κινήτρων για τη δημιουργία φυτικών φραχτών από τους γεωργούς περιμετρικά των γεωργικών καλλιεργειών.</a:t>
            </a:r>
          </a:p>
          <a:p>
            <a:pPr lvl="0" fontAlgn="base">
              <a:spcBef>
                <a:spcPct val="0"/>
              </a:spcBef>
              <a:spcAft>
                <a:spcPct val="0"/>
              </a:spcAft>
              <a:buFont typeface="Wingdings" pitchFamily="2" charset="2"/>
              <a:buChar char="ü"/>
            </a:pPr>
            <a:r>
              <a:rPr lang="el-GR" sz="2400" dirty="0">
                <a:solidFill>
                  <a:srgbClr val="000000"/>
                </a:solidFill>
                <a:latin typeface="Arial" charset="0"/>
                <a:cs typeface="Arial" charset="0"/>
              </a:rPr>
              <a:t>Καθιέρωση του θεσμού του ελεγχόμενου κυνηγιού σε ειδικές περιοχές.</a:t>
            </a:r>
            <a:endParaRPr lang="en-US" sz="2400" dirty="0">
              <a:solidFill>
                <a:srgbClr val="000000"/>
              </a:solidFill>
              <a:latin typeface="Arial" charset="0"/>
              <a:cs typeface="Arial" charset="0"/>
            </a:endParaRPr>
          </a:p>
          <a:p>
            <a:endParaRPr lang="el-GR" dirty="0"/>
          </a:p>
        </p:txBody>
      </p:sp>
      <p:sp>
        <p:nvSpPr>
          <p:cNvPr id="2" name="Τίτλος 1"/>
          <p:cNvSpPr>
            <a:spLocks noGrp="1"/>
          </p:cNvSpPr>
          <p:nvPr>
            <p:ph type="title"/>
          </p:nvPr>
        </p:nvSpPr>
        <p:spPr>
          <a:xfrm>
            <a:off x="3635896" y="188640"/>
            <a:ext cx="5050904" cy="1292688"/>
          </a:xfrm>
        </p:spPr>
        <p:txBody>
          <a:bodyPr>
            <a:normAutofit fontScale="90000"/>
          </a:bodyPr>
          <a:lstStyle/>
          <a:p>
            <a:pPr lvl="0" fontAlgn="base" hangingPunct="0">
              <a:spcAft>
                <a:spcPct val="0"/>
              </a:spcAft>
            </a:pPr>
            <a:r>
              <a:rPr lang="el-GR" b="1" dirty="0">
                <a:solidFill>
                  <a:srgbClr val="000000"/>
                </a:solidFill>
                <a:latin typeface="Arial" charset="0"/>
                <a:ea typeface="+mn-ea"/>
                <a:cs typeface="Arial" charset="0"/>
              </a:rPr>
              <a:t>Εθνικό σχέδιο δράσης</a:t>
            </a:r>
            <a:r>
              <a:rPr lang="el-GR" dirty="0">
                <a:solidFill>
                  <a:srgbClr val="000000"/>
                </a:solidFill>
                <a:latin typeface="Arial" charset="0"/>
                <a:ea typeface="+mn-ea"/>
                <a:cs typeface="Arial" charset="0"/>
              </a:rPr>
              <a:t> </a:t>
            </a:r>
            <a:br>
              <a:rPr lang="el-GR"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515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fontAlgn="base">
              <a:spcBef>
                <a:spcPct val="0"/>
              </a:spcBef>
              <a:spcAft>
                <a:spcPct val="0"/>
              </a:spcAft>
              <a:buNone/>
            </a:pPr>
            <a:r>
              <a:rPr lang="el-GR" sz="2400" dirty="0">
                <a:solidFill>
                  <a:srgbClr val="000000"/>
                </a:solidFill>
                <a:latin typeface="Arial" charset="0"/>
                <a:cs typeface="Arial" charset="0"/>
              </a:rPr>
              <a:t>Στον τομέα των </a:t>
            </a:r>
            <a:r>
              <a:rPr lang="el-GR" sz="2400" b="1" dirty="0">
                <a:solidFill>
                  <a:srgbClr val="000000"/>
                </a:solidFill>
                <a:latin typeface="Arial" charset="0"/>
                <a:cs typeface="Arial" charset="0"/>
              </a:rPr>
              <a:t>Υδατικών πόρων</a:t>
            </a: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τα μέτρα αφορούν</a:t>
            </a:r>
            <a:r>
              <a:rPr lang="en-US" sz="2400" dirty="0">
                <a:solidFill>
                  <a:srgbClr val="000000"/>
                </a:solidFill>
                <a:latin typeface="Arial" charset="0"/>
                <a:cs typeface="Arial" charset="0"/>
              </a:rPr>
              <a:t>:</a:t>
            </a:r>
          </a:p>
          <a:p>
            <a:pPr lvl="0" fontAlgn="base">
              <a:spcBef>
                <a:spcPct val="0"/>
              </a:spcBef>
              <a:spcAft>
                <a:spcPct val="0"/>
              </a:spcAft>
              <a:buNone/>
            </a:pP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
            </a:pPr>
            <a:r>
              <a:rPr lang="el-GR" sz="2400" dirty="0">
                <a:solidFill>
                  <a:srgbClr val="000000"/>
                </a:solidFill>
                <a:latin typeface="Arial" charset="0"/>
                <a:cs typeface="Arial" charset="0"/>
              </a:rPr>
              <a:t>Περιορισμό της απώλειας ύδατος μέσω της βελτίωσης της αποτελεσματικότητας των αρδεύσεων. </a:t>
            </a: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
            </a:pP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
            </a:pPr>
            <a:r>
              <a:rPr lang="el-GR" sz="2400" dirty="0">
                <a:solidFill>
                  <a:srgbClr val="000000"/>
                </a:solidFill>
                <a:latin typeface="Arial" charset="0"/>
                <a:cs typeface="Arial" charset="0"/>
              </a:rPr>
              <a:t>Περιορισμός των απωλειών από τις αστικές και βιομηχανικές χρήσεις του ύδατος.</a:t>
            </a:r>
            <a:r>
              <a:rPr lang="el-GR" sz="1800" dirty="0">
                <a:solidFill>
                  <a:srgbClr val="000000"/>
                </a:solidFill>
                <a:latin typeface="Arial" charset="0"/>
                <a:cs typeface="Arial" charset="0"/>
              </a:rPr>
              <a:t> </a:t>
            </a:r>
            <a:endParaRPr lang="en-US" sz="1800" dirty="0">
              <a:solidFill>
                <a:srgbClr val="000000"/>
              </a:solidFill>
              <a:latin typeface="Arial" charset="0"/>
              <a:cs typeface="Arial" charset="0"/>
            </a:endParaRPr>
          </a:p>
          <a:p>
            <a:endParaRPr lang="el-GR" dirty="0"/>
          </a:p>
        </p:txBody>
      </p:sp>
      <p:sp>
        <p:nvSpPr>
          <p:cNvPr id="2" name="Τίτλος 1"/>
          <p:cNvSpPr>
            <a:spLocks noGrp="1"/>
          </p:cNvSpPr>
          <p:nvPr>
            <p:ph type="title"/>
          </p:nvPr>
        </p:nvSpPr>
        <p:spPr>
          <a:xfrm>
            <a:off x="3203848" y="14427"/>
            <a:ext cx="5482952" cy="1403211"/>
          </a:xfrm>
        </p:spPr>
        <p:txBody>
          <a:bodyPr>
            <a:normAutofit fontScale="90000"/>
          </a:bodyPr>
          <a:lstStyle/>
          <a:p>
            <a:pPr lvl="0" fontAlgn="base" hangingPunct="0">
              <a:spcAft>
                <a:spcPct val="0"/>
              </a:spcAft>
            </a:pPr>
            <a:r>
              <a:rPr lang="el-GR" b="1" dirty="0">
                <a:solidFill>
                  <a:srgbClr val="000000"/>
                </a:solidFill>
                <a:latin typeface="Arial" charset="0"/>
                <a:ea typeface="+mn-ea"/>
                <a:cs typeface="Arial" charset="0"/>
              </a:rPr>
              <a:t>Εθνικό σχέδιο δράσης</a:t>
            </a:r>
            <a:r>
              <a:rPr lang="el-GR" dirty="0">
                <a:solidFill>
                  <a:srgbClr val="000000"/>
                </a:solidFill>
                <a:latin typeface="Arial" charset="0"/>
                <a:ea typeface="+mn-ea"/>
                <a:cs typeface="Arial" charset="0"/>
              </a:rPr>
              <a:t> </a:t>
            </a:r>
            <a:br>
              <a:rPr lang="el-GR"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5o ΓΕΛ Πετρούπολης"/>
          <p:cNvPicPr>
            <a:picLocks noChangeAspect="1" noChangeArrowheads="1"/>
          </p:cNvPicPr>
          <p:nvPr/>
        </p:nvPicPr>
        <p:blipFill rotWithShape="1">
          <a:blip r:embed="rId3">
            <a:extLst/>
          </a:blip>
          <a:srcRect l="2941" r="73409"/>
          <a:stretch/>
        </p:blipFill>
        <p:spPr bwMode="auto">
          <a:xfrm>
            <a:off x="7164201" y="4811310"/>
            <a:ext cx="1953014" cy="19408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p:spPr>
      </p:pic>
    </p:spTree>
    <p:extLst>
      <p:ext uri="{BB962C8B-B14F-4D97-AF65-F5344CB8AC3E}">
        <p14:creationId xmlns:p14="http://schemas.microsoft.com/office/powerpoint/2010/main" val="2297870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2276872"/>
            <a:ext cx="8229600" cy="3730419"/>
          </a:xfrm>
        </p:spPr>
        <p:txBody>
          <a:bodyPr>
            <a:normAutofit/>
          </a:bodyPr>
          <a:lstStyle/>
          <a:p>
            <a:pPr algn="ctr"/>
            <a:r>
              <a:rPr lang="el-GR" sz="4000" b="1" dirty="0" smtClean="0">
                <a:solidFill>
                  <a:schemeClr val="accent5">
                    <a:lumMod val="60000"/>
                    <a:lumOff val="40000"/>
                  </a:schemeClr>
                </a:solidFill>
              </a:rPr>
              <a:t>Ευχαριστούμε για την προσοχή σας</a:t>
            </a:r>
            <a:endParaRPr lang="el-GR" sz="4000" b="1" dirty="0">
              <a:solidFill>
                <a:schemeClr val="accent5">
                  <a:lumMod val="60000"/>
                  <a:lumOff val="40000"/>
                </a:schemeClr>
              </a:solidFill>
            </a:endParaRPr>
          </a:p>
        </p:txBody>
      </p:sp>
      <p:sp>
        <p:nvSpPr>
          <p:cNvPr id="3" name="Τίτλος 2"/>
          <p:cNvSpPr>
            <a:spLocks noGrp="1"/>
          </p:cNvSpPr>
          <p:nvPr>
            <p:ph type="title"/>
          </p:nvPr>
        </p:nvSpPr>
        <p:spPr/>
        <p:txBody>
          <a:bodyPr/>
          <a:lstStyle/>
          <a:p>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5o ΓΕΛ Πετρούπολης"/>
          <p:cNvPicPr>
            <a:picLocks noChangeAspect="1" noChangeArrowheads="1"/>
          </p:cNvPicPr>
          <p:nvPr/>
        </p:nvPicPr>
        <p:blipFill rotWithShape="1">
          <a:blip r:embed="rId3">
            <a:extLst/>
          </a:blip>
          <a:srcRect l="2941" r="73409"/>
          <a:stretch/>
        </p:blipFill>
        <p:spPr bwMode="auto">
          <a:xfrm>
            <a:off x="7164201" y="4811310"/>
            <a:ext cx="1953014" cy="19408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p:spPr>
      </p:pic>
    </p:spTree>
    <p:extLst>
      <p:ext uri="{BB962C8B-B14F-4D97-AF65-F5344CB8AC3E}">
        <p14:creationId xmlns:p14="http://schemas.microsoft.com/office/powerpoint/2010/main" val="401298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Η εξαιρετική ευαισθησία των</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1" i="0" u="none" strike="noStrike" kern="0" cap="none" spc="0" normalizeH="0" baseline="0" noProof="0" dirty="0" smtClean="0">
                <a:ln>
                  <a:noFill/>
                </a:ln>
                <a:solidFill>
                  <a:srgbClr val="000000"/>
                </a:solidFill>
                <a:effectLst/>
                <a:uLnTx/>
                <a:uFillTx/>
                <a:latin typeface="Arial"/>
                <a:ea typeface="+mn-ea"/>
                <a:cs typeface="Arial"/>
              </a:rPr>
              <a:t>Ευρωπαϊκών</a:t>
            </a:r>
            <a:r>
              <a:rPr kumimoji="0" lang="en-US" sz="2400" b="1"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1" i="0" u="none" strike="noStrike" kern="0" cap="none" spc="0" normalizeH="0" baseline="0" noProof="0" dirty="0" smtClean="0">
                <a:ln>
                  <a:noFill/>
                </a:ln>
                <a:solidFill>
                  <a:srgbClr val="000000"/>
                </a:solidFill>
                <a:effectLst/>
                <a:uLnTx/>
                <a:uFillTx/>
                <a:latin typeface="Arial"/>
                <a:ea typeface="+mn-ea"/>
                <a:cs typeface="Arial"/>
              </a:rPr>
              <a:t>περιοχών της</a:t>
            </a:r>
            <a:endParaRPr kumimoji="0" lang="en-US" sz="2400" b="1"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1" i="0" u="none" strike="noStrike" kern="0" cap="none" spc="0" normalizeH="0" baseline="0" noProof="0" dirty="0" smtClean="0">
                <a:ln>
                  <a:noFill/>
                </a:ln>
                <a:solidFill>
                  <a:srgbClr val="000000"/>
                </a:solidFill>
                <a:effectLst/>
                <a:uLnTx/>
                <a:uFillTx/>
                <a:latin typeface="Arial"/>
                <a:ea typeface="+mn-ea"/>
                <a:cs typeface="Arial"/>
              </a:rPr>
              <a:t>Μεσογείου στο φαινόμενο της</a:t>
            </a:r>
            <a:endParaRPr kumimoji="0" lang="en-US" sz="2400" b="1"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1" i="0" u="none" strike="noStrike" kern="0" cap="none" spc="0" normalizeH="0" baseline="0" noProof="0" dirty="0" smtClean="0">
                <a:ln>
                  <a:noFill/>
                </a:ln>
                <a:solidFill>
                  <a:srgbClr val="000000"/>
                </a:solidFill>
                <a:effectLst/>
                <a:uLnTx/>
                <a:uFillTx/>
                <a:latin typeface="Arial"/>
                <a:ea typeface="+mn-ea"/>
                <a:cs typeface="Arial"/>
              </a:rPr>
              <a:t>ερημοποίησης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αναγνωρίστηκε</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από</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τη</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διεθνή κοινότητα με</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αποτέλεσμα</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να γίνουν</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μια σειρά</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από ενέργειες</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προκειμένου να</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μελετηθούν</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συστηματικά τα</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ιδιαίτερα</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χαρακτηριστικά που</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πυροδοτούν</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την ερημοποίηση.</a:t>
            </a:r>
            <a:endParaRPr kumimoji="0" lang="el-GR" sz="2800" b="0" i="0" u="none" strike="noStrike" kern="0" cap="none" spc="0" normalizeH="0" baseline="0" noProof="0" dirty="0" smtClean="0">
              <a:ln>
                <a:noFill/>
              </a:ln>
              <a:solidFill>
                <a:srgbClr val="000000"/>
              </a:solidFill>
              <a:effectLst/>
              <a:uLnTx/>
              <a:uFillTx/>
              <a:latin typeface="Arial"/>
              <a:ea typeface="+mn-ea"/>
              <a:cs typeface="Arial"/>
            </a:endParaRPr>
          </a:p>
          <a:p>
            <a:endParaRPr lang="el-GR" dirty="0"/>
          </a:p>
        </p:txBody>
      </p:sp>
      <p:sp>
        <p:nvSpPr>
          <p:cNvPr id="2" name="Τίτλος 1"/>
          <p:cNvSpPr>
            <a:spLocks noGrp="1"/>
          </p:cNvSpPr>
          <p:nvPr>
            <p:ph type="title"/>
          </p:nvPr>
        </p:nvSpPr>
        <p:spPr/>
        <p:txBody>
          <a:bodyPr/>
          <a:lstStyle/>
          <a:p>
            <a:r>
              <a:rPr lang="el-GR" sz="4000" kern="0" dirty="0" smtClean="0">
                <a:solidFill>
                  <a:schemeClr val="accent3">
                    <a:lumMod val="75000"/>
                  </a:schemeClr>
                </a:solidFill>
                <a:effectLst/>
                <a:latin typeface="Arial"/>
                <a:cs typeface="Arial"/>
              </a:rPr>
              <a:t>ΑΝΤΙΜΕΤΩΠΙΣΗ ΠΡΟΒΛΗΜΑΤΟΣ</a:t>
            </a:r>
            <a:endParaRPr lang="el-GR" dirty="0">
              <a:solidFill>
                <a:schemeClr val="accent3">
                  <a:lumMod val="75000"/>
                </a:schemeClr>
              </a:solidFill>
            </a:endParaRPr>
          </a:p>
        </p:txBody>
      </p:sp>
      <p:pic>
        <p:nvPicPr>
          <p:cNvPr id="4" name="Picture 25"/>
          <p:cNvPicPr>
            <a:picLocks noChangeAspect="1" noChangeArrowheads="1"/>
          </p:cNvPicPr>
          <p:nvPr/>
        </p:nvPicPr>
        <p:blipFill>
          <a:blip r:embed="rId2">
            <a:extLst>
              <a:ext uri="{28A0092B-C50C-407E-A947-70E740481C1C}">
                <a14:useLocalDpi xmlns:a14="http://schemas.microsoft.com/office/drawing/2010/main" val="0"/>
              </a:ext>
            </a:extLst>
          </a:blip>
          <a:srcRect t="7217" r="2351" b="52061"/>
          <a:stretch>
            <a:fillRect/>
          </a:stretch>
        </p:blipFill>
        <p:spPr bwMode="auto">
          <a:xfrm>
            <a:off x="5868144" y="1697036"/>
            <a:ext cx="2808288" cy="173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26"/>
          <p:cNvPicPr>
            <a:picLocks noChangeAspect="1" noChangeArrowheads="1"/>
          </p:cNvPicPr>
          <p:nvPr/>
        </p:nvPicPr>
        <p:blipFill>
          <a:blip r:embed="rId2" cstate="print">
            <a:extLst>
              <a:ext uri="{28A0092B-C50C-407E-A947-70E740481C1C}">
                <a14:useLocalDpi xmlns:a14="http://schemas.microsoft.com/office/drawing/2010/main" val="0"/>
              </a:ext>
            </a:extLst>
          </a:blip>
          <a:srcRect l="2031" t="56357" r="4521"/>
          <a:stretch>
            <a:fillRect/>
          </a:stretch>
        </p:blipFill>
        <p:spPr bwMode="auto">
          <a:xfrm>
            <a:off x="5868144" y="3789040"/>
            <a:ext cx="2808288"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609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608" y="2276872"/>
            <a:ext cx="7643192" cy="3730419"/>
          </a:xfrm>
        </p:spPr>
        <p:txBody>
          <a:bodyPr>
            <a:normAutofit/>
          </a:bodyPr>
          <a:lstStyle/>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Ένας περιορισμένος αλλά ενδεικτικός κατάλογος</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προγραμμάτων και ερευνών</a:t>
            </a:r>
            <a:r>
              <a:rPr lang="el-GR" sz="2400" kern="0" dirty="0" smtClean="0">
                <a:solidFill>
                  <a:srgbClr val="000000"/>
                </a:solidFill>
                <a:latin typeface="Arial"/>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που σχετίζονται με την</a:t>
            </a:r>
            <a:endParaRPr kumimoji="0" lang="en-US"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None/>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ερημοποίηση στις χώρες</a:t>
            </a:r>
            <a:r>
              <a:rPr lang="el-GR" sz="2400" kern="0" dirty="0" smtClean="0">
                <a:solidFill>
                  <a:srgbClr val="000000"/>
                </a:solidFill>
                <a:latin typeface="Arial"/>
                <a:cs typeface="Arial"/>
              </a:rPr>
              <a:t> </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βόρεια της Μεσογείου είναι</a:t>
            </a:r>
            <a:r>
              <a:rPr kumimoji="0" lang="en-US" sz="2400" b="0" i="0" u="none" strike="noStrike" kern="0" cap="none" spc="0" normalizeH="0" baseline="0" noProof="0" dirty="0" smtClean="0">
                <a:ln>
                  <a:noFill/>
                </a:ln>
                <a:solidFill>
                  <a:srgbClr val="000000"/>
                </a:solidFill>
                <a:effectLst/>
                <a:uLnTx/>
                <a:uFillTx/>
                <a:latin typeface="Arial"/>
                <a:ea typeface="+mn-ea"/>
                <a:cs typeface="Arial"/>
              </a:rPr>
              <a:t>:</a:t>
            </a:r>
            <a:endParaRPr lang="el-GR" sz="2800" kern="0" dirty="0">
              <a:solidFill>
                <a:srgbClr val="000000"/>
              </a:solidFill>
              <a:latin typeface="Arial"/>
              <a:cs typeface="Arial"/>
            </a:endParaRPr>
          </a:p>
          <a:p>
            <a:pPr lvl="0" fontAlgn="base">
              <a:spcAft>
                <a:spcPct val="0"/>
              </a:spcAft>
              <a:buFontTx/>
              <a:buChar char="•"/>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ASMODE</a:t>
            </a:r>
          </a:p>
          <a:p>
            <a:pPr lvl="0" fontAlgn="base">
              <a:spcAft>
                <a:spcPct val="0"/>
              </a:spcAft>
              <a:buFontTx/>
              <a:buChar char="•"/>
            </a:pPr>
            <a:r>
              <a:rPr kumimoji="0" lang="el-GR" sz="2400" b="0" i="0" u="none" strike="noStrike" kern="0" cap="none" spc="0" normalizeH="0" baseline="0" noProof="0" dirty="0" err="1" smtClean="0">
                <a:ln>
                  <a:noFill/>
                </a:ln>
                <a:solidFill>
                  <a:srgbClr val="000000"/>
                </a:solidFill>
                <a:effectLst/>
                <a:uLnTx/>
                <a:uFillTx/>
                <a:latin typeface="Arial"/>
                <a:ea typeface="+mn-ea"/>
                <a:cs typeface="Arial"/>
              </a:rPr>
              <a:t>DeMon</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 1 &amp; </a:t>
            </a:r>
            <a:r>
              <a:rPr kumimoji="0" lang="el-GR" sz="2400" b="0" i="0" u="none" strike="noStrike" kern="0" cap="none" spc="0" normalizeH="0" baseline="0" noProof="0" dirty="0" err="1" smtClean="0">
                <a:ln>
                  <a:noFill/>
                </a:ln>
                <a:solidFill>
                  <a:srgbClr val="000000"/>
                </a:solidFill>
                <a:effectLst/>
                <a:uLnTx/>
                <a:uFillTx/>
                <a:latin typeface="Arial"/>
                <a:ea typeface="+mn-ea"/>
                <a:cs typeface="Arial"/>
              </a:rPr>
              <a:t>DeMon</a:t>
            </a:r>
            <a:r>
              <a:rPr kumimoji="0" lang="el-GR" sz="2400" b="0" i="0" u="none" strike="noStrike" kern="0" cap="none" spc="0" normalizeH="0" baseline="0" noProof="0" dirty="0" smtClean="0">
                <a:ln>
                  <a:noFill/>
                </a:ln>
                <a:solidFill>
                  <a:srgbClr val="000000"/>
                </a:solidFill>
                <a:effectLst/>
                <a:uLnTx/>
                <a:uFillTx/>
                <a:latin typeface="Arial"/>
                <a:ea typeface="+mn-ea"/>
                <a:cs typeface="Arial"/>
              </a:rPr>
              <a:t> 2 </a:t>
            </a:r>
          </a:p>
          <a:p>
            <a:pPr lvl="0" fontAlgn="base">
              <a:spcAft>
                <a:spcPct val="0"/>
              </a:spcAft>
              <a:buFontTx/>
              <a:buChar char="•"/>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DESERTLINKS </a:t>
            </a:r>
          </a:p>
          <a:p>
            <a:pPr lvl="0" fontAlgn="base">
              <a:spcAft>
                <a:spcPct val="0"/>
              </a:spcAft>
              <a:buFontTx/>
              <a:buChar char="•"/>
            </a:pPr>
            <a:r>
              <a:rPr kumimoji="0" lang="el-GR" sz="2400" b="0" i="0" u="none" strike="noStrike" kern="0" cap="none" spc="0" normalizeH="0" baseline="0" noProof="0" dirty="0" err="1" smtClean="0">
                <a:ln>
                  <a:noFill/>
                </a:ln>
                <a:solidFill>
                  <a:srgbClr val="000000"/>
                </a:solidFill>
                <a:effectLst/>
                <a:uLnTx/>
                <a:uFillTx/>
                <a:latin typeface="Arial"/>
                <a:ea typeface="+mn-ea"/>
                <a:cs typeface="Arial"/>
              </a:rPr>
              <a:t>DeSurvey</a:t>
            </a:r>
            <a:endParaRPr kumimoji="0" lang="el-GR" sz="2400" b="0" i="0" u="none" strike="noStrike" kern="0" cap="none" spc="0" normalizeH="0" baseline="0" noProof="0" dirty="0" smtClean="0">
              <a:ln>
                <a:noFill/>
              </a:ln>
              <a:solidFill>
                <a:srgbClr val="000000"/>
              </a:solidFill>
              <a:effectLst/>
              <a:uLnTx/>
              <a:uFillTx/>
              <a:latin typeface="Arial"/>
              <a:ea typeface="+mn-ea"/>
              <a:cs typeface="Arial"/>
            </a:endParaRPr>
          </a:p>
          <a:p>
            <a:pPr lvl="0" fontAlgn="base">
              <a:spcAft>
                <a:spcPct val="0"/>
              </a:spcAft>
              <a:buFontTx/>
              <a:buChar char="•"/>
            </a:pPr>
            <a:r>
              <a:rPr kumimoji="0" lang="el-GR" sz="2400" b="0" i="0" u="none" strike="noStrike" kern="0" cap="none" spc="0" normalizeH="0" baseline="0" noProof="0" dirty="0" smtClean="0">
                <a:ln>
                  <a:noFill/>
                </a:ln>
                <a:solidFill>
                  <a:srgbClr val="000000"/>
                </a:solidFill>
                <a:effectLst/>
                <a:uLnTx/>
                <a:uFillTx/>
                <a:latin typeface="Arial"/>
                <a:ea typeface="+mn-ea"/>
                <a:cs typeface="Arial"/>
              </a:rPr>
              <a:t>MEDALUS</a:t>
            </a:r>
            <a:r>
              <a:rPr kumimoji="0" lang="el-GR" sz="2800" b="0" i="0" u="none" strike="noStrike" kern="0" cap="none" spc="0" normalizeH="0" baseline="0" noProof="0" dirty="0" smtClean="0">
                <a:ln>
                  <a:noFill/>
                </a:ln>
                <a:solidFill>
                  <a:srgbClr val="000000"/>
                </a:solidFill>
                <a:effectLst/>
                <a:uLnTx/>
                <a:uFillTx/>
                <a:latin typeface="Arial"/>
                <a:ea typeface="+mn-ea"/>
                <a:cs typeface="Arial"/>
              </a:rPr>
              <a:t> </a:t>
            </a:r>
          </a:p>
          <a:p>
            <a:pPr lvl="0" fontAlgn="base">
              <a:spcBef>
                <a:spcPct val="0"/>
              </a:spcBef>
              <a:spcAft>
                <a:spcPct val="0"/>
              </a:spcAft>
              <a:buNone/>
            </a:pPr>
            <a:endParaRPr kumimoji="0" lang="el-GR" sz="2800" b="0" i="0" u="none" strike="noStrike" kern="0" cap="none" spc="0" normalizeH="0" baseline="0" noProof="0" dirty="0" smtClean="0">
              <a:ln>
                <a:noFill/>
              </a:ln>
              <a:solidFill>
                <a:srgbClr val="000000"/>
              </a:solidFill>
              <a:effectLst/>
              <a:uLnTx/>
              <a:uFillTx/>
              <a:latin typeface="Arial"/>
              <a:ea typeface="+mn-ea"/>
              <a:cs typeface="Arial"/>
            </a:endParaRPr>
          </a:p>
          <a:p>
            <a:endParaRPr lang="el-GR" dirty="0"/>
          </a:p>
        </p:txBody>
      </p:sp>
      <p:sp>
        <p:nvSpPr>
          <p:cNvPr id="2" name="Τίτλος 1"/>
          <p:cNvSpPr>
            <a:spLocks noGrp="1"/>
          </p:cNvSpPr>
          <p:nvPr>
            <p:ph type="title"/>
          </p:nvPr>
        </p:nvSpPr>
        <p:spPr>
          <a:xfrm>
            <a:off x="3059832" y="274638"/>
            <a:ext cx="5626968" cy="1642194"/>
          </a:xfrm>
        </p:spPr>
        <p:txBody>
          <a:bodyPr>
            <a:normAutofit fontScale="90000"/>
          </a:bodyPr>
          <a:lstStyle/>
          <a:p>
            <a:r>
              <a:rPr kumimoji="0" lang="el-GR" sz="4000" b="1" i="0" u="none" strike="noStrike" kern="0" cap="none" spc="0" normalizeH="0" baseline="0" noProof="0" dirty="0" smtClean="0">
                <a:ln>
                  <a:noFill/>
                </a:ln>
                <a:solidFill>
                  <a:srgbClr val="000000"/>
                </a:solidFill>
                <a:effectLst/>
                <a:uLnTx/>
                <a:uFillTx/>
                <a:latin typeface="Arial"/>
                <a:ea typeface="+mj-ea"/>
                <a:cs typeface="Arial"/>
              </a:rPr>
              <a:t>Προγράμματα και έρευνες που σχετίζονται με την ερημοποίηση</a:t>
            </a: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424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276872"/>
            <a:ext cx="7787208" cy="3730419"/>
          </a:xfrm>
        </p:spPr>
        <p:txBody>
          <a:bodyPr/>
          <a:lstStyle/>
          <a:p>
            <a:pPr lvl="0" fontAlgn="base">
              <a:spcBef>
                <a:spcPct val="0"/>
              </a:spcBef>
              <a:spcAft>
                <a:spcPct val="0"/>
              </a:spcAft>
              <a:buFont typeface="Wingdings" pitchFamily="2" charset="2"/>
              <a:buChar char="q"/>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Η πλειάδα των νομοθετικών ρυθμίσεων οι οποίες είναι καταγεγραμμένες στη βιβλιογραφία και εφαρμόζονται αυτή τη στιγμή στην Ελλάδα, είναι ένας συνδυασμός, εθνικών και ευρωπαϊκών‐ διεθνών νομοθετημάτων που κινούνται σε όμορα επίπεδα κατεύθυνσης και λειτουργούν συμπληρωματικά.</a:t>
            </a:r>
            <a:endParaRPr lang="en-US" sz="2400" dirty="0">
              <a:solidFill>
                <a:srgbClr val="000000"/>
              </a:solidFill>
              <a:latin typeface="Arial" charset="0"/>
              <a:cs typeface="Arial" charset="0"/>
            </a:endParaRPr>
          </a:p>
          <a:p>
            <a:endParaRPr lang="el-GR" dirty="0"/>
          </a:p>
        </p:txBody>
      </p:sp>
      <p:sp>
        <p:nvSpPr>
          <p:cNvPr id="2" name="Τίτλος 1"/>
          <p:cNvSpPr>
            <a:spLocks noGrp="1"/>
          </p:cNvSpPr>
          <p:nvPr>
            <p:ph type="title"/>
          </p:nvPr>
        </p:nvSpPr>
        <p:spPr>
          <a:xfrm>
            <a:off x="3131840" y="404664"/>
            <a:ext cx="5554960" cy="1512168"/>
          </a:xfrm>
        </p:spPr>
        <p:txBody>
          <a:bodyPr>
            <a:normAutofit fontScale="90000"/>
          </a:bodyPr>
          <a:lstStyle/>
          <a:p>
            <a:pPr lvl="0" fontAlgn="base" hangingPunct="0">
              <a:spcAft>
                <a:spcPct val="0"/>
              </a:spcAft>
            </a:pPr>
            <a:r>
              <a:rPr lang="el-GR" sz="4000" b="1" dirty="0">
                <a:solidFill>
                  <a:srgbClr val="000000"/>
                </a:solidFill>
                <a:latin typeface="Arial" charset="0"/>
                <a:ea typeface="+mn-ea"/>
                <a:cs typeface="Arial" charset="0"/>
              </a:rPr>
              <a:t>Νομοθετικό πλαίσιο για την ερημοποίηση</a:t>
            </a:r>
            <a:r>
              <a:rPr lang="el-GR" sz="4000" dirty="0">
                <a:solidFill>
                  <a:srgbClr val="000000"/>
                </a:solidFill>
                <a:latin typeface="Arial" charset="0"/>
                <a:ea typeface="+mn-ea"/>
                <a:cs typeface="Arial" charset="0"/>
              </a:rPr>
              <a:t> </a:t>
            </a:r>
            <a:br>
              <a:rPr lang="el-GR" sz="4000"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6624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2276872"/>
            <a:ext cx="7571184" cy="3730419"/>
          </a:xfrm>
        </p:spPr>
        <p:txBody>
          <a:bodyPr/>
          <a:lstStyle/>
          <a:p>
            <a:pPr lvl="0" fontAlgn="base">
              <a:spcBef>
                <a:spcPct val="0"/>
              </a:spcBef>
              <a:spcAft>
                <a:spcPct val="0"/>
              </a:spcAft>
              <a:buFont typeface="Wingdings" pitchFamily="2" charset="2"/>
              <a:buChar char="ü"/>
            </a:pPr>
            <a:r>
              <a:rPr lang="el-GR" sz="3000" dirty="0">
                <a:solidFill>
                  <a:srgbClr val="000000"/>
                </a:solidFill>
                <a:latin typeface="Times New Roman" pitchFamily="18" charset="0"/>
                <a:cs typeface="Times New Roman" pitchFamily="18" charset="0"/>
              </a:rPr>
              <a:t>Πολιτικές Αγροτικής Ανάπτυξης</a:t>
            </a:r>
            <a:r>
              <a:rPr lang="en-US" sz="3000" dirty="0">
                <a:solidFill>
                  <a:srgbClr val="000000"/>
                </a:solidFill>
                <a:latin typeface="Times New Roman" pitchFamily="18" charset="0"/>
                <a:cs typeface="Times New Roman" pitchFamily="18" charset="0"/>
              </a:rPr>
              <a:t> (LEADER)</a:t>
            </a:r>
          </a:p>
          <a:p>
            <a:pPr lvl="0" fontAlgn="base">
              <a:spcBef>
                <a:spcPct val="0"/>
              </a:spcBef>
              <a:spcAft>
                <a:spcPct val="0"/>
              </a:spcAft>
              <a:buFont typeface="Wingdings" pitchFamily="2" charset="2"/>
              <a:buChar char="ü"/>
            </a:pPr>
            <a:endParaRPr lang="en-US" sz="30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ü"/>
            </a:pPr>
            <a:r>
              <a:rPr lang="en-US" sz="3000" dirty="0">
                <a:solidFill>
                  <a:srgbClr val="000000"/>
                </a:solidFill>
                <a:latin typeface="Times New Roman" pitchFamily="18" charset="0"/>
                <a:cs typeface="Times New Roman" pitchFamily="18" charset="0"/>
              </a:rPr>
              <a:t> </a:t>
            </a:r>
            <a:r>
              <a:rPr lang="el-GR" sz="3000" dirty="0">
                <a:solidFill>
                  <a:srgbClr val="000000"/>
                </a:solidFill>
                <a:latin typeface="Times New Roman" pitchFamily="18" charset="0"/>
                <a:cs typeface="Times New Roman" pitchFamily="18" charset="0"/>
              </a:rPr>
              <a:t>Πολιτικές Υδάτινων Πόρων</a:t>
            </a:r>
            <a:r>
              <a:rPr lang="en-US" sz="3000" dirty="0">
                <a:solidFill>
                  <a:srgbClr val="000000"/>
                </a:solidFill>
                <a:latin typeface="Times New Roman" pitchFamily="18" charset="0"/>
                <a:cs typeface="Times New Roman" pitchFamily="18" charset="0"/>
              </a:rPr>
              <a:t>(NATURA 2000)</a:t>
            </a:r>
          </a:p>
          <a:p>
            <a:pPr lvl="0" fontAlgn="base">
              <a:spcBef>
                <a:spcPct val="0"/>
              </a:spcBef>
              <a:spcAft>
                <a:spcPct val="0"/>
              </a:spcAft>
              <a:buFont typeface="Wingdings" pitchFamily="2" charset="2"/>
              <a:buChar char="ü"/>
            </a:pPr>
            <a:endParaRPr lang="en-US" sz="30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ü"/>
            </a:pPr>
            <a:r>
              <a:rPr lang="en-US" sz="3000" dirty="0">
                <a:solidFill>
                  <a:srgbClr val="000000"/>
                </a:solidFill>
                <a:latin typeface="Times New Roman" pitchFamily="18" charset="0"/>
                <a:cs typeface="Times New Roman" pitchFamily="18" charset="0"/>
              </a:rPr>
              <a:t> </a:t>
            </a:r>
            <a:r>
              <a:rPr lang="el-GR" sz="3000" dirty="0">
                <a:solidFill>
                  <a:srgbClr val="000000"/>
                </a:solidFill>
                <a:latin typeface="Times New Roman" pitchFamily="18" charset="0"/>
                <a:cs typeface="Times New Roman" pitchFamily="18" charset="0"/>
              </a:rPr>
              <a:t>Πολιτικές προστασίας της Βιοποικιλότητας</a:t>
            </a:r>
            <a:endParaRPr lang="en-US" sz="30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ü"/>
            </a:pPr>
            <a:endParaRPr lang="en-US" sz="30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ü"/>
            </a:pPr>
            <a:r>
              <a:rPr lang="el-GR" sz="3000" dirty="0">
                <a:solidFill>
                  <a:srgbClr val="000000"/>
                </a:solidFill>
                <a:latin typeface="Times New Roman" pitchFamily="18" charset="0"/>
                <a:cs typeface="Times New Roman" pitchFamily="18" charset="0"/>
              </a:rPr>
              <a:t> Οριζόντιες Περιβαλλοντικών Πολιτικών</a:t>
            </a:r>
            <a:endParaRPr lang="en-US" sz="3000" dirty="0">
              <a:solidFill>
                <a:srgbClr val="000000"/>
              </a:solidFill>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2" name="Τίτλος 1"/>
          <p:cNvSpPr>
            <a:spLocks noGrp="1"/>
          </p:cNvSpPr>
          <p:nvPr>
            <p:ph type="title"/>
          </p:nvPr>
        </p:nvSpPr>
        <p:spPr>
          <a:xfrm>
            <a:off x="3347864" y="764704"/>
            <a:ext cx="5338936" cy="652934"/>
          </a:xfrm>
        </p:spPr>
        <p:txBody>
          <a:bodyPr>
            <a:normAutofit fontScale="90000"/>
          </a:bodyPr>
          <a:lstStyle/>
          <a:p>
            <a:pPr lvl="0" fontAlgn="base" hangingPunct="0">
              <a:spcAft>
                <a:spcPct val="0"/>
              </a:spcAft>
            </a:pPr>
            <a:r>
              <a:rPr lang="el-GR" sz="4000" b="1" dirty="0">
                <a:solidFill>
                  <a:srgbClr val="000000"/>
                </a:solidFill>
                <a:latin typeface="Arial" charset="0"/>
                <a:ea typeface="+mn-ea"/>
                <a:cs typeface="Arial" charset="0"/>
              </a:rPr>
              <a:t>Ευρωπαϊκό νομοθετικό πλαίσιο για την ερημοποίηση </a:t>
            </a:r>
            <a:br>
              <a:rPr lang="el-GR" sz="4000" b="1"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1189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pPr>
              <a:buNone/>
            </a:pPr>
            <a:endParaRPr lang="el-GR" sz="2400" dirty="0">
              <a:solidFill>
                <a:srgbClr val="000000"/>
              </a:solidFill>
              <a:latin typeface="Arial" charset="0"/>
              <a:cs typeface="Arial" charset="0"/>
            </a:endParaRPr>
          </a:p>
          <a:p>
            <a:pPr>
              <a:buNone/>
            </a:pPr>
            <a:endParaRPr lang="el-GR" sz="2400" dirty="0" smtClean="0">
              <a:solidFill>
                <a:srgbClr val="000000"/>
              </a:solidFill>
              <a:latin typeface="Arial" charset="0"/>
              <a:cs typeface="Arial" charset="0"/>
            </a:endParaRPr>
          </a:p>
          <a:p>
            <a:r>
              <a:rPr lang="el-GR" sz="2400" dirty="0" smtClean="0">
                <a:solidFill>
                  <a:srgbClr val="000000"/>
                </a:solidFill>
                <a:latin typeface="Times New Roman" pitchFamily="18" charset="0"/>
                <a:cs typeface="Times New Roman" pitchFamily="18" charset="0"/>
              </a:rPr>
              <a:t>Ένα </a:t>
            </a:r>
            <a:r>
              <a:rPr lang="el-GR" sz="2400" dirty="0">
                <a:solidFill>
                  <a:srgbClr val="000000"/>
                </a:solidFill>
                <a:latin typeface="Times New Roman" pitchFamily="18" charset="0"/>
                <a:cs typeface="Times New Roman" pitchFamily="18" charset="0"/>
              </a:rPr>
              <a:t>σημαντικό αποτέλεσμα του προγράμματος MEDACTION</a:t>
            </a: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είναι το </a:t>
            </a:r>
            <a:r>
              <a:rPr lang="el-GR" sz="2400" b="1" dirty="0">
                <a:solidFill>
                  <a:srgbClr val="000000"/>
                </a:solidFill>
                <a:latin typeface="Times New Roman" pitchFamily="18" charset="0"/>
                <a:cs typeface="Times New Roman" pitchFamily="18" charset="0"/>
              </a:rPr>
              <a:t>Εγχειρίδιο Ανάλυσης της Πολιτικής για την Καταστολή της Ερημοποίησης</a:t>
            </a:r>
            <a:r>
              <a:rPr lang="en-US" sz="2400" b="1"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το οποίο τονίζει την ανάγκη να τεθεί ένα πλαίσιο υποστήριξης της πολιτικής για την Ευρωπαϊκή </a:t>
            </a:r>
            <a:r>
              <a:rPr lang="el-GR" sz="2400" dirty="0" smtClean="0">
                <a:solidFill>
                  <a:srgbClr val="000000"/>
                </a:solidFill>
                <a:latin typeface="Times New Roman" pitchFamily="18" charset="0"/>
                <a:cs typeface="Times New Roman" pitchFamily="18" charset="0"/>
              </a:rPr>
              <a:t>Ένωση</a:t>
            </a:r>
          </a:p>
          <a:p>
            <a:r>
              <a:rPr lang="el-GR" sz="2200" dirty="0" smtClean="0">
                <a:latin typeface="Times New Roman" pitchFamily="18" charset="0"/>
                <a:cs typeface="Times New Roman" pitchFamily="18" charset="0"/>
              </a:rPr>
              <a:t>Το πλαίσιο αυτό θα αποτελέσει ένα επίπεδο λήψης αποφάσεων μεταξύ του διεθνούς επιπέδου της Συνθήκης κατά της Απερήμωσης και των κρατών μελών που συνυπογράφουν τη συνθήκη και</a:t>
            </a:r>
          </a:p>
          <a:p>
            <a:pPr>
              <a:buNone/>
            </a:pPr>
            <a:r>
              <a:rPr lang="el-GR" sz="2200" dirty="0" smtClean="0">
                <a:latin typeface="Times New Roman" pitchFamily="18" charset="0"/>
                <a:cs typeface="Times New Roman" pitchFamily="18" charset="0"/>
              </a:rPr>
              <a:t>    θα προτείνει ένα ολοκληρωμένο σχέδιο για να υποστηριχθούν περιοχές επηρεασμένες από την ερημοποίηση</a:t>
            </a:r>
          </a:p>
          <a:p>
            <a:endParaRPr lang="el-GR" dirty="0"/>
          </a:p>
        </p:txBody>
      </p:sp>
      <p:sp>
        <p:nvSpPr>
          <p:cNvPr id="2" name="Τίτλος 1"/>
          <p:cNvSpPr>
            <a:spLocks noGrp="1"/>
          </p:cNvSpPr>
          <p:nvPr>
            <p:ph type="title"/>
          </p:nvPr>
        </p:nvSpPr>
        <p:spPr>
          <a:xfrm>
            <a:off x="500034" y="785794"/>
            <a:ext cx="8229600" cy="1143000"/>
          </a:xfrm>
        </p:spPr>
        <p:txBody>
          <a:bodyPr>
            <a:normAutofit fontScale="90000"/>
          </a:bodyPr>
          <a:lstStyle/>
          <a:p>
            <a:pPr lvl="0" fontAlgn="base" hangingPunct="0">
              <a:spcAft>
                <a:spcPct val="0"/>
              </a:spcAft>
            </a:pPr>
            <a:r>
              <a:rPr lang="el-GR" sz="4000" b="1" dirty="0">
                <a:solidFill>
                  <a:srgbClr val="000000"/>
                </a:solidFill>
                <a:latin typeface="Arial" charset="0"/>
                <a:ea typeface="+mn-ea"/>
                <a:cs typeface="Arial" charset="0"/>
              </a:rPr>
              <a:t>Εγχειρίδιο ανάλυσης της πολιτικής</a:t>
            </a:r>
            <a:r>
              <a:rPr lang="en-US" sz="4000" b="1" dirty="0">
                <a:solidFill>
                  <a:srgbClr val="000000"/>
                </a:solidFill>
                <a:latin typeface="Arial" charset="0"/>
                <a:ea typeface="+mn-ea"/>
                <a:cs typeface="Arial" charset="0"/>
              </a:rPr>
              <a:t/>
            </a:r>
            <a:br>
              <a:rPr lang="en-US" sz="4000" b="1" dirty="0">
                <a:solidFill>
                  <a:srgbClr val="000000"/>
                </a:solidFill>
                <a:latin typeface="Arial" charset="0"/>
                <a:ea typeface="+mn-ea"/>
                <a:cs typeface="Arial" charset="0"/>
              </a:rPr>
            </a:br>
            <a:r>
              <a:rPr lang="el-GR" sz="4000" b="1" dirty="0">
                <a:solidFill>
                  <a:srgbClr val="000000"/>
                </a:solidFill>
                <a:latin typeface="Arial" charset="0"/>
                <a:ea typeface="+mn-ea"/>
                <a:cs typeface="Arial" charset="0"/>
              </a:rPr>
              <a:t>για την καταστολή της</a:t>
            </a:r>
            <a:r>
              <a:rPr lang="en-US" sz="4000" b="1" dirty="0">
                <a:solidFill>
                  <a:srgbClr val="000000"/>
                </a:solidFill>
                <a:latin typeface="Arial" charset="0"/>
                <a:ea typeface="+mn-ea"/>
                <a:cs typeface="Arial" charset="0"/>
              </a:rPr>
              <a:t> </a:t>
            </a:r>
            <a:r>
              <a:rPr lang="el-GR" sz="4000" b="1" dirty="0">
                <a:solidFill>
                  <a:srgbClr val="000000"/>
                </a:solidFill>
                <a:latin typeface="Arial" charset="0"/>
                <a:ea typeface="+mn-ea"/>
                <a:cs typeface="Arial" charset="0"/>
              </a:rPr>
              <a:t>ερημοποίησης</a:t>
            </a:r>
            <a:endParaRPr lang="el-GR" dirty="0"/>
          </a:p>
        </p:txBody>
      </p:sp>
    </p:spTree>
    <p:extLst>
      <p:ext uri="{BB962C8B-B14F-4D97-AF65-F5344CB8AC3E}">
        <p14:creationId xmlns:p14="http://schemas.microsoft.com/office/powerpoint/2010/main" val="1197525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lvl="0" fontAlgn="base">
              <a:spcBef>
                <a:spcPct val="0"/>
              </a:spcBef>
              <a:spcAft>
                <a:spcPct val="0"/>
              </a:spcAft>
              <a:buNone/>
            </a:pPr>
            <a:r>
              <a:rPr lang="el-GR" sz="2400" dirty="0" smtClean="0">
                <a:solidFill>
                  <a:srgbClr val="000000"/>
                </a:solidFill>
                <a:latin typeface="Times New Roman" pitchFamily="18" charset="0"/>
                <a:cs typeface="Times New Roman" pitchFamily="18" charset="0"/>
              </a:rPr>
              <a:t>   Η </a:t>
            </a:r>
            <a:r>
              <a:rPr lang="el-GR" sz="2400" dirty="0">
                <a:solidFill>
                  <a:srgbClr val="000000"/>
                </a:solidFill>
                <a:latin typeface="Times New Roman" pitchFamily="18" charset="0"/>
                <a:cs typeface="Times New Roman" pitchFamily="18" charset="0"/>
              </a:rPr>
              <a:t>Ευρωπαϊκή Επιτροπή τον Σεπτέμβριο του 2006 υιοθέτησε τη Θεματική Στρατηγική για την Προστασία του Εδάφους</a:t>
            </a: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όπου</a:t>
            </a:r>
            <a:r>
              <a:rPr lang="en-US" sz="2400" dirty="0">
                <a:solidFill>
                  <a:srgbClr val="000000"/>
                </a:solidFill>
                <a:latin typeface="Times New Roman" pitchFamily="18" charset="0"/>
                <a:cs typeface="Times New Roman" pitchFamily="18" charset="0"/>
              </a:rPr>
              <a:t>:</a:t>
            </a:r>
            <a:endParaRPr lang="en-US" sz="1800" dirty="0">
              <a:solidFill>
                <a:srgbClr val="000000"/>
              </a:solidFill>
              <a:latin typeface="Times New Roman" pitchFamily="18" charset="0"/>
              <a:cs typeface="Times New Roman" pitchFamily="18" charset="0"/>
            </a:endParaRPr>
          </a:p>
          <a:p>
            <a:pPr lvl="0" fontAlgn="base">
              <a:spcBef>
                <a:spcPct val="0"/>
              </a:spcBef>
              <a:spcAft>
                <a:spcPct val="0"/>
              </a:spcAft>
              <a:buNone/>
            </a:pPr>
            <a:endParaRPr lang="en-US" sz="18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v"/>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Μια </a:t>
            </a:r>
            <a:r>
              <a:rPr lang="el-GR" sz="2400" b="1" dirty="0">
                <a:solidFill>
                  <a:srgbClr val="000000"/>
                </a:solidFill>
                <a:latin typeface="Times New Roman" pitchFamily="18" charset="0"/>
                <a:cs typeface="Times New Roman" pitchFamily="18" charset="0"/>
              </a:rPr>
              <a:t>κοινοποίηση</a:t>
            </a:r>
            <a:r>
              <a:rPr lang="el-GR" sz="2400" dirty="0">
                <a:solidFill>
                  <a:srgbClr val="000000"/>
                </a:solidFill>
                <a:latin typeface="Times New Roman" pitchFamily="18" charset="0"/>
                <a:cs typeface="Times New Roman" pitchFamily="18" charset="0"/>
              </a:rPr>
              <a:t> από την Επιτροπή προς τους άλλους Ευρωπαϊκούς Θεσμούς (COM(2006) 231) που ορίζει το πλαίσιο της Στρατηγικής</a:t>
            </a:r>
            <a:r>
              <a:rPr lang="en-US" sz="2400" dirty="0">
                <a:solidFill>
                  <a:srgbClr val="000000"/>
                </a:solidFill>
                <a:latin typeface="Times New Roman" pitchFamily="18" charset="0"/>
                <a:cs typeface="Times New Roman" pitchFamily="18" charset="0"/>
              </a:rPr>
              <a:t>.</a:t>
            </a:r>
            <a:r>
              <a:rPr lang="el-GR" sz="1800" dirty="0">
                <a:solidFill>
                  <a:srgbClr val="000000"/>
                </a:solidFill>
                <a:latin typeface="Times New Roman" pitchFamily="18" charset="0"/>
                <a:cs typeface="Times New Roman" pitchFamily="18" charset="0"/>
              </a:rPr>
              <a:t> </a:t>
            </a:r>
            <a:endParaRPr lang="en-US" sz="18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v"/>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Μια </a:t>
            </a:r>
            <a:r>
              <a:rPr lang="el-GR" sz="2400" b="1" dirty="0">
                <a:solidFill>
                  <a:srgbClr val="000000"/>
                </a:solidFill>
                <a:latin typeface="Times New Roman" pitchFamily="18" charset="0"/>
                <a:cs typeface="Times New Roman" pitchFamily="18" charset="0"/>
              </a:rPr>
              <a:t>πρόταση </a:t>
            </a:r>
            <a:r>
              <a:rPr lang="el-GR" sz="2400" dirty="0">
                <a:solidFill>
                  <a:srgbClr val="000000"/>
                </a:solidFill>
                <a:latin typeface="Times New Roman" pitchFamily="18" charset="0"/>
                <a:cs typeface="Times New Roman" pitchFamily="18" charset="0"/>
              </a:rPr>
              <a:t>για την Οδηγία Πλαίσιο (νόμος της Ευρωπαϊκής Ένωσης) (COM(2006) 232). </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v"/>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Μια </a:t>
            </a:r>
            <a:r>
              <a:rPr lang="el-GR" sz="2400" b="1" dirty="0">
                <a:solidFill>
                  <a:srgbClr val="000000"/>
                </a:solidFill>
                <a:latin typeface="Times New Roman" pitchFamily="18" charset="0"/>
                <a:cs typeface="Times New Roman" pitchFamily="18" charset="0"/>
              </a:rPr>
              <a:t>Εκτίμηση Επιπτώσεων </a:t>
            </a:r>
            <a:r>
              <a:rPr lang="el-GR" sz="2400" dirty="0">
                <a:solidFill>
                  <a:srgbClr val="000000"/>
                </a:solidFill>
                <a:latin typeface="Times New Roman" pitchFamily="18" charset="0"/>
                <a:cs typeface="Times New Roman" pitchFamily="18" charset="0"/>
              </a:rPr>
              <a:t>(SEC(2006)1165 και SEC(2006)620) που περιέχει μια ανάλυση των οικονομικών, κοινωνικών και περιβαλλοντικών επιδράσεων</a:t>
            </a:r>
            <a:r>
              <a:rPr lang="en-US" sz="2400" dirty="0">
                <a:solidFill>
                  <a:srgbClr val="000000"/>
                </a:solidFill>
                <a:latin typeface="Times New Roman" pitchFamily="18" charset="0"/>
                <a:cs typeface="Times New Roman" pitchFamily="18" charset="0"/>
              </a:rPr>
              <a:t>.</a:t>
            </a:r>
            <a:r>
              <a:rPr lang="el-GR" sz="1800" dirty="0">
                <a:solidFill>
                  <a:srgbClr val="000000"/>
                </a:solidFill>
                <a:latin typeface="Times New Roman" pitchFamily="18" charset="0"/>
                <a:cs typeface="Times New Roman" pitchFamily="18" charset="0"/>
              </a:rPr>
              <a:t> </a:t>
            </a:r>
            <a:endParaRPr lang="en-US" sz="1800" dirty="0">
              <a:solidFill>
                <a:srgbClr val="000000"/>
              </a:solidFill>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
        <p:nvSpPr>
          <p:cNvPr id="2" name="Τίτλος 1"/>
          <p:cNvSpPr>
            <a:spLocks noGrp="1"/>
          </p:cNvSpPr>
          <p:nvPr>
            <p:ph type="title"/>
          </p:nvPr>
        </p:nvSpPr>
        <p:spPr/>
        <p:txBody>
          <a:bodyPr>
            <a:normAutofit fontScale="90000"/>
          </a:bodyPr>
          <a:lstStyle/>
          <a:p>
            <a:pPr lvl="0" fontAlgn="base" hangingPunct="0">
              <a:spcAft>
                <a:spcPct val="0"/>
              </a:spcAft>
            </a:pPr>
            <a:r>
              <a:rPr lang="el-GR" sz="4000" b="1" dirty="0">
                <a:solidFill>
                  <a:srgbClr val="000000"/>
                </a:solidFill>
                <a:latin typeface="Arial" charset="0"/>
                <a:ea typeface="+mn-ea"/>
                <a:cs typeface="Arial" charset="0"/>
              </a:rPr>
              <a:t>Θεματική στρατηγική της Ε.Ε. για την προστασία του εδάφους</a:t>
            </a:r>
            <a:r>
              <a:rPr lang="el-GR" sz="4000" dirty="0">
                <a:solidFill>
                  <a:srgbClr val="000000"/>
                </a:solidFill>
                <a:latin typeface="Arial" charset="0"/>
                <a:ea typeface="+mn-ea"/>
                <a:cs typeface="Arial" charset="0"/>
              </a:rPr>
              <a:t> </a:t>
            </a:r>
            <a:br>
              <a:rPr lang="el-GR" sz="4000" dirty="0">
                <a:solidFill>
                  <a:srgbClr val="000000"/>
                </a:solidFill>
                <a:latin typeface="Arial" charset="0"/>
                <a:ea typeface="+mn-ea"/>
                <a:cs typeface="Arial" charset="0"/>
              </a:rPr>
            </a:br>
            <a:endParaRPr lang="el-GR" dirty="0"/>
          </a:p>
        </p:txBody>
      </p:sp>
    </p:spTree>
    <p:extLst>
      <p:ext uri="{BB962C8B-B14F-4D97-AF65-F5344CB8AC3E}">
        <p14:creationId xmlns:p14="http://schemas.microsoft.com/office/powerpoint/2010/main" val="1696227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4"/>
          <p:cNvSpPr>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fontAlgn="base">
              <a:spcBef>
                <a:spcPct val="0"/>
              </a:spcBef>
              <a:spcAft>
                <a:spcPct val="0"/>
              </a:spcAft>
              <a:buNone/>
            </a:pPr>
            <a:r>
              <a:rPr lang="el-GR" sz="2400" dirty="0" smtClean="0">
                <a:solidFill>
                  <a:srgbClr val="000000"/>
                </a:solidFill>
                <a:latin typeface="Arial" charset="0"/>
                <a:cs typeface="Arial" charset="0"/>
              </a:rPr>
              <a:t>   </a:t>
            </a:r>
            <a:r>
              <a:rPr lang="el-GR" sz="2400" dirty="0" smtClean="0">
                <a:solidFill>
                  <a:srgbClr val="000000"/>
                </a:solidFill>
                <a:latin typeface="Times New Roman" pitchFamily="18" charset="0"/>
                <a:cs typeface="Times New Roman" pitchFamily="18" charset="0"/>
              </a:rPr>
              <a:t>Στο </a:t>
            </a:r>
            <a:r>
              <a:rPr lang="el-GR" sz="2400" dirty="0">
                <a:solidFill>
                  <a:srgbClr val="000000"/>
                </a:solidFill>
                <a:latin typeface="Times New Roman" pitchFamily="18" charset="0"/>
                <a:cs typeface="Times New Roman" pitchFamily="18" charset="0"/>
              </a:rPr>
              <a:t>Εθνικό Σχέδιο Δράσης περιγράφονται οι παράγοντες και οι διαδικασίες ερημοποίησης στην χώρα μας και προβλέπονται γενικά μέτρα πρόληψης και αντιμετώπισης του προβλήματος καθώς και ειδικές δράσεις στους τομείς</a:t>
            </a:r>
            <a:r>
              <a:rPr lang="en-US" sz="2400" dirty="0">
                <a:solidFill>
                  <a:srgbClr val="000000"/>
                </a:solidFill>
                <a:latin typeface="Times New Roman" pitchFamily="18" charset="0"/>
                <a:cs typeface="Times New Roman" pitchFamily="18" charset="0"/>
              </a:rPr>
              <a:t>:</a:t>
            </a:r>
            <a:r>
              <a:rPr lang="el-GR" sz="2400" dirty="0">
                <a:solidFill>
                  <a:srgbClr val="000000"/>
                </a:solidFill>
                <a:latin typeface="Times New Roman" pitchFamily="18" charset="0"/>
                <a:cs typeface="Times New Roman" pitchFamily="18" charset="0"/>
              </a:rPr>
              <a:t> </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None/>
            </a:pP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Γεωργίας </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Δασών</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Κτηνοτροφίας</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Άγριας Πανίδας  </a:t>
            </a:r>
            <a:endParaRPr lang="en-US" sz="2400" dirty="0">
              <a:solidFill>
                <a:srgbClr val="000000"/>
              </a:solidFill>
              <a:latin typeface="Times New Roman" pitchFamily="18" charset="0"/>
              <a:cs typeface="Times New Roman" pitchFamily="18" charset="0"/>
            </a:endParaRPr>
          </a:p>
          <a:p>
            <a:pPr lvl="0" fontAlgn="base">
              <a:spcBef>
                <a:spcPct val="0"/>
              </a:spcBef>
              <a:spcAft>
                <a:spcPct val="0"/>
              </a:spcAft>
              <a:buFont typeface="Wingdings" pitchFamily="2" charset="2"/>
              <a:buChar char="§"/>
            </a:pPr>
            <a:r>
              <a:rPr lang="en-US" sz="2400" dirty="0">
                <a:solidFill>
                  <a:srgbClr val="000000"/>
                </a:solidFill>
                <a:latin typeface="Times New Roman" pitchFamily="18" charset="0"/>
                <a:cs typeface="Times New Roman" pitchFamily="18" charset="0"/>
              </a:rPr>
              <a:t> </a:t>
            </a:r>
            <a:r>
              <a:rPr lang="el-GR" sz="2400" dirty="0">
                <a:solidFill>
                  <a:srgbClr val="000000"/>
                </a:solidFill>
                <a:latin typeface="Times New Roman" pitchFamily="18" charset="0"/>
                <a:cs typeface="Times New Roman" pitchFamily="18" charset="0"/>
              </a:rPr>
              <a:t>Υδατικών πόρων</a:t>
            </a:r>
            <a:r>
              <a:rPr lang="el-GR" sz="1800" dirty="0">
                <a:solidFill>
                  <a:srgbClr val="000000"/>
                </a:solidFill>
                <a:latin typeface="Times New Roman" pitchFamily="18" charset="0"/>
                <a:cs typeface="Times New Roman" pitchFamily="18" charset="0"/>
              </a:rPr>
              <a:t> </a:t>
            </a:r>
            <a:endParaRPr lang="en-US" sz="1800" dirty="0">
              <a:solidFill>
                <a:srgbClr val="000000"/>
              </a:solidFill>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noProof="0" dirty="0" smtClean="0">
              <a:ln>
                <a:noFill/>
              </a:ln>
              <a:solidFill>
                <a:sysClr val="windowText" lastClr="000000"/>
              </a:solidFill>
              <a:effectLst/>
              <a:uLnTx/>
              <a:uFillTx/>
            </a:endParaRPr>
          </a:p>
        </p:txBody>
      </p:sp>
      <p:sp>
        <p:nvSpPr>
          <p:cNvPr id="2" name="Τίτλος 1"/>
          <p:cNvSpPr>
            <a:spLocks noGrp="1"/>
          </p:cNvSpPr>
          <p:nvPr>
            <p:ph type="title"/>
          </p:nvPr>
        </p:nvSpPr>
        <p:spPr>
          <a:xfrm>
            <a:off x="3419872" y="260648"/>
            <a:ext cx="5266928" cy="1156990"/>
          </a:xfrm>
        </p:spPr>
        <p:txBody>
          <a:bodyPr>
            <a:normAutofit fontScale="90000"/>
          </a:bodyPr>
          <a:lstStyle/>
          <a:p>
            <a:pPr lvl="0" fontAlgn="base" hangingPunct="0">
              <a:spcAft>
                <a:spcPct val="0"/>
              </a:spcAft>
            </a:pPr>
            <a:r>
              <a:rPr lang="el-GR" b="1" dirty="0">
                <a:solidFill>
                  <a:srgbClr val="000000"/>
                </a:solidFill>
                <a:latin typeface="Arial" charset="0"/>
                <a:ea typeface="+mn-ea"/>
                <a:cs typeface="Arial" charset="0"/>
              </a:rPr>
              <a:t>Εθνικό σχέδιο δράσης</a:t>
            </a:r>
            <a:r>
              <a:rPr lang="el-GR" dirty="0">
                <a:solidFill>
                  <a:srgbClr val="000000"/>
                </a:solidFill>
                <a:latin typeface="Arial" charset="0"/>
                <a:ea typeface="+mn-ea"/>
                <a:cs typeface="Arial" charset="0"/>
              </a:rPr>
              <a:t> </a:t>
            </a:r>
            <a:br>
              <a:rPr lang="el-GR" dirty="0">
                <a:solidFill>
                  <a:srgbClr val="000000"/>
                </a:solidFill>
                <a:latin typeface="Arial" charset="0"/>
                <a:ea typeface="+mn-ea"/>
                <a:cs typeface="Arial" charset="0"/>
              </a:rPr>
            </a:br>
            <a:endParaRPr lang="el-GR" dirty="0"/>
          </a:p>
        </p:txBody>
      </p:sp>
      <p:pic>
        <p:nvPicPr>
          <p:cNvPr id="5"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9439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fontAlgn="base">
              <a:spcBef>
                <a:spcPct val="0"/>
              </a:spcBef>
              <a:spcAft>
                <a:spcPct val="0"/>
              </a:spcAft>
              <a:buNone/>
            </a:pPr>
            <a:r>
              <a:rPr lang="el-GR" sz="2400" dirty="0">
                <a:solidFill>
                  <a:srgbClr val="000000"/>
                </a:solidFill>
                <a:latin typeface="Arial" charset="0"/>
                <a:cs typeface="Arial" charset="0"/>
              </a:rPr>
              <a:t>Ειδικότερα, στον τομέα της </a:t>
            </a:r>
            <a:r>
              <a:rPr lang="el-GR" sz="2400" b="1" dirty="0">
                <a:solidFill>
                  <a:srgbClr val="000000"/>
                </a:solidFill>
                <a:latin typeface="Arial" charset="0"/>
                <a:cs typeface="Arial" charset="0"/>
              </a:rPr>
              <a:t>Γεωργίας</a:t>
            </a:r>
            <a:r>
              <a:rPr lang="el-GR" sz="2400" dirty="0">
                <a:solidFill>
                  <a:srgbClr val="000000"/>
                </a:solidFill>
                <a:latin typeface="Arial" charset="0"/>
                <a:cs typeface="Arial" charset="0"/>
              </a:rPr>
              <a:t>, προβλέπονται: </a:t>
            </a:r>
            <a:endParaRPr lang="en-US" sz="2400" dirty="0">
              <a:solidFill>
                <a:srgbClr val="000000"/>
              </a:solidFill>
              <a:latin typeface="Arial" charset="0"/>
              <a:cs typeface="Arial" charset="0"/>
            </a:endParaRPr>
          </a:p>
          <a:p>
            <a:pPr lvl="0" fontAlgn="base">
              <a:spcBef>
                <a:spcPct val="0"/>
              </a:spcBef>
              <a:spcAft>
                <a:spcPct val="0"/>
              </a:spcAft>
              <a:buNone/>
            </a:pP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s"/>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Γενικά μέτρα που στοχεύουν στην αντιμετώπιση της διάβρωσης των εδαφών και τα οποία βασίζονται στην εφαρμογή των αρχών </a:t>
            </a:r>
            <a:r>
              <a:rPr lang="el-GR" sz="2400" dirty="0" err="1">
                <a:solidFill>
                  <a:srgbClr val="000000"/>
                </a:solidFill>
                <a:latin typeface="Arial" charset="0"/>
                <a:cs typeface="Arial" charset="0"/>
              </a:rPr>
              <a:t>αειφορίας</a:t>
            </a:r>
            <a:r>
              <a:rPr lang="el-GR" sz="2400" dirty="0">
                <a:solidFill>
                  <a:srgbClr val="000000"/>
                </a:solidFill>
                <a:latin typeface="Arial" charset="0"/>
                <a:cs typeface="Arial" charset="0"/>
              </a:rPr>
              <a:t> του Σχεδιασμού Χρήσης Γαιών. </a:t>
            </a: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s"/>
            </a:pPr>
            <a:endParaRPr lang="en-US" sz="2400" dirty="0">
              <a:solidFill>
                <a:srgbClr val="000000"/>
              </a:solidFill>
              <a:latin typeface="Arial" charset="0"/>
              <a:cs typeface="Arial" charset="0"/>
            </a:endParaRPr>
          </a:p>
          <a:p>
            <a:pPr lvl="0" fontAlgn="base">
              <a:spcBef>
                <a:spcPct val="0"/>
              </a:spcBef>
              <a:spcAft>
                <a:spcPct val="0"/>
              </a:spcAft>
              <a:buFont typeface="Wingdings" pitchFamily="2" charset="2"/>
              <a:buChar char="s"/>
            </a:pPr>
            <a:r>
              <a:rPr lang="en-US" sz="2400" dirty="0">
                <a:solidFill>
                  <a:srgbClr val="000000"/>
                </a:solidFill>
                <a:latin typeface="Arial" charset="0"/>
                <a:cs typeface="Arial" charset="0"/>
              </a:rPr>
              <a:t> </a:t>
            </a:r>
            <a:r>
              <a:rPr lang="el-GR" sz="2400" dirty="0">
                <a:solidFill>
                  <a:srgbClr val="000000"/>
                </a:solidFill>
                <a:latin typeface="Arial" charset="0"/>
                <a:cs typeface="Arial" charset="0"/>
              </a:rPr>
              <a:t>Αντιμετώπιση της ξηρασίας και συντήρηση του εδαφικού ύδατος. </a:t>
            </a:r>
            <a:endParaRPr lang="en-US" sz="2400" dirty="0">
              <a:solidFill>
                <a:srgbClr val="000000"/>
              </a:solidFill>
              <a:latin typeface="Arial" charset="0"/>
              <a:cs typeface="Arial" charset="0"/>
            </a:endParaRPr>
          </a:p>
          <a:p>
            <a:endParaRPr lang="el-GR" dirty="0"/>
          </a:p>
        </p:txBody>
      </p:sp>
      <p:sp>
        <p:nvSpPr>
          <p:cNvPr id="2" name="Τίτλος 1"/>
          <p:cNvSpPr>
            <a:spLocks noGrp="1"/>
          </p:cNvSpPr>
          <p:nvPr>
            <p:ph type="title"/>
          </p:nvPr>
        </p:nvSpPr>
        <p:spPr>
          <a:xfrm>
            <a:off x="3131840" y="260648"/>
            <a:ext cx="5554960" cy="1156990"/>
          </a:xfrm>
        </p:spPr>
        <p:txBody>
          <a:bodyPr>
            <a:normAutofit fontScale="90000"/>
          </a:bodyPr>
          <a:lstStyle/>
          <a:p>
            <a:pPr lvl="0" fontAlgn="base" hangingPunct="0">
              <a:spcAft>
                <a:spcPct val="0"/>
              </a:spcAft>
            </a:pPr>
            <a:r>
              <a:rPr lang="el-GR" b="1" dirty="0">
                <a:solidFill>
                  <a:srgbClr val="000000"/>
                </a:solidFill>
                <a:latin typeface="Arial" charset="0"/>
                <a:ea typeface="+mn-ea"/>
                <a:cs typeface="Arial" charset="0"/>
              </a:rPr>
              <a:t>Εθνικό σχέδιο δράσης</a:t>
            </a:r>
            <a:r>
              <a:rPr lang="el-GR" dirty="0">
                <a:solidFill>
                  <a:srgbClr val="000000"/>
                </a:solidFill>
                <a:latin typeface="Arial" charset="0"/>
                <a:ea typeface="+mn-ea"/>
                <a:cs typeface="Arial" charset="0"/>
              </a:rPr>
              <a:t> </a:t>
            </a:r>
            <a:br>
              <a:rPr lang="el-GR" dirty="0">
                <a:solidFill>
                  <a:srgbClr val="000000"/>
                </a:solidFill>
                <a:latin typeface="Arial" charset="0"/>
                <a:ea typeface="+mn-ea"/>
                <a:cs typeface="Arial" charset="0"/>
              </a:rPr>
            </a:br>
            <a:endParaRPr lang="el-GR" dirty="0"/>
          </a:p>
        </p:txBody>
      </p:sp>
      <p:pic>
        <p:nvPicPr>
          <p:cNvPr id="4" name="Picture 5" desc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 y="14427"/>
            <a:ext cx="2915816"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803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1204</TotalTime>
  <Words>599</Words>
  <Application>Microsoft Office PowerPoint</Application>
  <PresentationFormat>Προβολή στην οθόνη (4:3)</PresentationFormat>
  <Paragraphs>85</Paragraphs>
  <Slides>13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13</vt:i4>
      </vt:variant>
    </vt:vector>
  </HeadingPairs>
  <TitlesOfParts>
    <vt:vector size="21" baseType="lpstr">
      <vt:lpstr>Arial</vt:lpstr>
      <vt:lpstr>Lucida Sans Unicode</vt:lpstr>
      <vt:lpstr>Times New Roman</vt:lpstr>
      <vt:lpstr>Verdana</vt:lpstr>
      <vt:lpstr>Wingdings</vt:lpstr>
      <vt:lpstr>Wingdings 2</vt:lpstr>
      <vt:lpstr>Wingdings 3</vt:lpstr>
      <vt:lpstr>Συγκέντρωση</vt:lpstr>
      <vt:lpstr>Αίτια και Αντιμετώπιση της ερημοποίησης </vt:lpstr>
      <vt:lpstr>ΑΝΤΙΜΕΤΩΠΙΣΗ ΠΡΟΒΛΗΜΑΤΟΣ</vt:lpstr>
      <vt:lpstr>Προγράμματα και έρευνες που σχετίζονται με την ερημοποίηση</vt:lpstr>
      <vt:lpstr>Νομοθετικό πλαίσιο για την ερημοποίηση  </vt:lpstr>
      <vt:lpstr>Ευρωπαϊκό νομοθετικό πλαίσιο για την ερημοποίηση  </vt:lpstr>
      <vt:lpstr>Εγχειρίδιο ανάλυσης της πολιτικής για την καταστολή της ερημοποίησης</vt:lpstr>
      <vt:lpstr>Θεματική στρατηγική της Ε.Ε. για την προστασία του εδάφους  </vt:lpstr>
      <vt:lpstr>Εθνικό σχέδιο δράσης  </vt:lpstr>
      <vt:lpstr>Εθνικό σχέδιο δράσης  </vt:lpstr>
      <vt:lpstr>Εθνικό σχέδιο δράσης  </vt:lpstr>
      <vt:lpstr>Εθνικό σχέδιο δράσης  </vt:lpstr>
      <vt:lpstr>Εθνικό σχέδιο δράσης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dc:title>
  <dc:creator>user</dc:creator>
  <cp:lastModifiedBy>kostas vergos</cp:lastModifiedBy>
  <cp:revision>14</cp:revision>
  <dcterms:created xsi:type="dcterms:W3CDTF">2019-02-26T16:32:56Z</dcterms:created>
  <dcterms:modified xsi:type="dcterms:W3CDTF">2019-03-20T14:43:01Z</dcterms:modified>
</cp:coreProperties>
</file>