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5"/>
  </p:notesMasterIdLst>
  <p:handoutMasterIdLst>
    <p:handoutMasterId r:id="rId46"/>
  </p:handout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74" autoAdjust="0"/>
  </p:normalViewPr>
  <p:slideViewPr>
    <p:cSldViewPr>
      <p:cViewPr varScale="1">
        <p:scale>
          <a:sx n="114" d="100"/>
          <a:sy n="114" d="100"/>
        </p:scale>
        <p:origin x="360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1" d="100"/>
          <a:sy n="101" d="100"/>
        </p:scale>
        <p:origin x="184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6BEB48A8-E693-4727-8FE2-1FBC1BE2E48B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A850423A-8BCE-448E-A97B-03A88B2B12C1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4F789E17-5DB8-4E47-B978-E2F96967D7CE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01F2A70B-78F2-4DCF-B53B-C990D2FAFB8A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tr-TR" sz="5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grpSp>
        <p:nvGrpSpPr>
          <p:cNvPr id="256" name="çizgi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Serbest Biçi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8" name="Serbest Biçi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9" name="Serbest Biçi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0" name="Serbest Biçi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1" name="Serbest Biçi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2" name="Serbest Biçi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3" name="Serbest Biçi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4" name="Serbest Biçi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5" name="Serbest Biçi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6" name="Serbest Biçi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7" name="Serbest Biçi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8" name="Serbest Biçi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9" name="Serbest Biçi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0" name="Serbest Biçi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1" name="Serbest Biçi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2" name="Serbest Biçi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3" name="Serbest Biçi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4" name="Serbest Biçi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5" name="Serbest Biçi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6" name="Serbest Biçi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7" name="Serbest Biçi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8" name="Serbest Biçi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9" name="Serbest Biçi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0" name="Serbest Biçi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1" name="Serbest Biçi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2" name="Serbest Biçi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3" name="Serbest Biçi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4" name="Serbest Biçi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5" name="Serbest Biçi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6" name="Serbest Biçi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7" name="Serbest Biçi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8" name="Serbest Biçi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9" name="Serbest Biçi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0" name="Serbest Biçi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1" name="Serbest Biçi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2" name="Serbest Biçi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3" name="Serbest Biçi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4" name="Serbest Biçi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5" name="Serbest Biçi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6" name="Serbest Biçi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7" name="Serbest Biçi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8" name="Serbest Biçi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9" name="Serbest Biçi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0" name="Serbest Biçi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1" name="Serbest Biçi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2" name="Serbest Biçi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3" name="Serbest Biçi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4" name="Serbest Biçi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5" name="Serbest Biçi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6" name="Serbest Biçi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7" name="Serbest Biçi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8" name="Serbest Biçi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9" name="Serbest Biçi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0" name="Serbest Biçi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1" name="Serbest Biçi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2" name="Serbest Biçi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3" name="Serbest Biçi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4" name="Serbest Biçi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5" name="Serbest Biçi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6" name="Serbest Biçi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7" name="Serbest Biçi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8" name="Serbest Biçi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9" name="Serbest Biçi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0" name="Serbest Biçi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1" name="Serbest Biçi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2" name="Serbest Biçi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3" name="Serbest Biçi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4" name="Serbest Biçi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5" name="Serbest Biçi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6" name="Serbest Biçi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7" name="Serbest Biçi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8" name="Serbest Biçi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9" name="Serbest Biçi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0" name="Serbest Biçi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1" name="Serbest Biçi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2" name="Serbest Biçi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3" name="Serbest Biçi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4" name="Serbest Biçi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5" name="Serbest Biçi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6" name="Serbest Biçi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7" name="Serbest Biçi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8" name="Serbest Biçi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9" name="Serbest Biçi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0" name="Serbest Biçi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1" name="Serbest Biçi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2" name="Serbest Biçi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3" name="Serbest Biçi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4" name="Serbest Biçi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5" name="Serbest Biçi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6" name="Serbest Biçi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7" name="Serbest Biçi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8" name="Serbest Biçi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9" name="Serbest Biçi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0" name="Serbest Biçi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1" name="Serbest Biçi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2" name="Serbest Biçi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3" name="Serbest Biçi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4" name="Serbest Biçi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5" name="Serbest Biçi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6" name="Serbest Biçi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7" name="Serbest Biçi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8" name="Serbest Biçi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9" name="Serbest Biçi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0" name="Serbest Biçi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1" name="Serbest Biçi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2" name="Serbest Biçi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3" name="Serbest Biçi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4" name="Serbest Biçi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5" name="Serbest Biçi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6" name="Serbest Biçi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7" name="Serbest Biçi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8" name="Serbest Biçi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9" name="Serbest Biçi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0" name="Serbest Biçi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1" name="Serbest Biçi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2" name="Serbest Biçi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3" name="Serbest Biçi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4" name="Serbest Biçi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5" name="Serbest Biçi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6" name="Serbest Biçi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7" name="Serbest Biçi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8" name="Serbest Biçi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9" name="Serbest Biçi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çizg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Serbest Biçi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9" name="Serbest Biçi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0" name="Serbest Biçi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1" name="Serbest Biçi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2" name="Serbest Biçi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3" name="Serbest Biçi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4" name="Serbest Biçi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" name="Serbest Biçi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" name="Serbest Biçi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" name="Serbest Biçi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" name="Serbest Biçi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" name="Serbest Biçi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" name="Serbest Biçi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" name="Serbest Biçi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" name="Serbest Biçi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" name="Serbest Biçi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" name="Serbest Biçi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5" name="Serbest Biçi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6" name="Serbest Biçi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7" name="Serbest Biçi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8" name="Serbest Biçi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9" name="Serbest Biçi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0" name="Serbest Biçi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1" name="Serbest Biçi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2" name="Serbest Biçi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3" name="Serbest Biçi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4" name="Serbest Biçi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5" name="Serbest Biçi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6" name="Serbest Biçi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7" name="Serbest Biçi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8" name="Serbest Biçi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9" name="Serbest Biçi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0" name="Serbest Biçi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1" name="Serbest Biçi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2" name="Serbest Biçi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3" name="Serbest Biçi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4" name="Serbest Biçi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5" name="Serbest Biçi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6" name="Serbest Biçi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7" name="Serbest Biçi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8" name="Serbest Biçi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9" name="Serbest Biçi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0" name="Serbest Biçi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1" name="Serbest Biçi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2" name="Serbest Biçi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3" name="Serbest Biçi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4" name="Serbest Biçi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5" name="Serbest Biçi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6" name="Serbest Biçi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7" name="Serbest Biçi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8" name="Serbest Biçi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9" name="Serbest Biçi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0" name="Serbest Biçi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1" name="Serbest Biçi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2" name="Serbest Biçi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3" name="Serbest Biçi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4" name="Serbest Biçi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5" name="Serbest Biçi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6" name="Serbest Biçi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7" name="Serbest Biçi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8" name="Serbest Biçi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9" name="Serbest Biçi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0" name="Serbest Biçi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1" name="Serbest Biçi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2" name="Serbest Biçi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3" name="Serbest Biçi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4" name="Serbest Biçi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5" name="Serbest Biçi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6" name="Serbest Biçi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7" name="Serbest Biçi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8" name="Serbest Biçi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9" name="Serbest Biçi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0" name="Serbest Biçi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1" name="Serbest Biçi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tr-TR"/>
            </a:lvl5pPr>
            <a:lvl6pPr marL="1956816" latinLnBrk="0">
              <a:defRPr lang="tr-TR"/>
            </a:lvl6pPr>
            <a:lvl7pPr marL="1956816" latinLnBrk="0">
              <a:defRPr lang="tr-TR"/>
            </a:lvl7pPr>
            <a:lvl8pPr marL="1956816" latinLnBrk="0">
              <a:defRPr lang="tr-TR"/>
            </a:lvl8pPr>
            <a:lvl9pPr marL="1956816" latinLnBrk="0">
              <a:defRPr lang="tr-TR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ED59F2-41A3-4FC6-B28B-31A520BF1AE3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çizgi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Serbest Biçi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9" name="Serbest Biçi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0" name="Serbest Biçi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1" name="Serbest Biçi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2" name="Serbest Biçi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3" name="Serbest Biçi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4" name="Serbest Biçi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" name="Serbest Biçi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" name="Serbest Biçi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" name="Serbest Biçi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" name="Serbest Biçi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" name="Serbest Biçi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" name="Serbest Biçi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" name="Serbest Biçi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" name="Serbest Biçi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" name="Serbest Biçi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" name="Serbest Biçi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5" name="Serbest Biçi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6" name="Serbest Biçi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7" name="Serbest Biçi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8" name="Serbest Biçi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9" name="Serbest Biçi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0" name="Serbest Biçi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1" name="Serbest Biçi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2" name="Serbest Biçi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3" name="Serbest Biçi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4" name="Serbest Biçi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5" name="Serbest Biçi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6" name="Serbest Biçi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7" name="Serbest Biçi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8" name="Serbest Biçi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9" name="Serbest Biçi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0" name="Serbest Biçi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1" name="Serbest Biçi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2" name="Serbest Biçi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3" name="Serbest Biçi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4" name="Serbest Biçi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5" name="Serbest Biçi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6" name="Serbest Biçi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7" name="Serbest Biçi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8" name="Serbest Biçi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9" name="Serbest Biçi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0" name="Serbest Biçi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1" name="Serbest Biçi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2" name="Serbest Biçi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3" name="Serbest Biçi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4" name="Serbest Biçi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5" name="Serbest Biçi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6" name="Serbest Biçi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7" name="Serbest Biçi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8" name="Serbest Biçi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9" name="Serbest Biçi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0" name="Serbest Biçi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1" name="Serbest Biçi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2" name="Serbest Biçi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3" name="Serbest Biçi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4" name="Serbest Biçi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5" name="Serbest Biçi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6" name="Serbest Biçi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7" name="Serbest Biçi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8" name="Serbest Biçi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9" name="Serbest Biçi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0" name="Serbest Biçi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1" name="Serbest Biçi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2" name="Serbest Biçi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3" name="Serbest Biçi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4" name="Serbest Biçi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5" name="Serbest Biçi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6" name="Serbest Biçi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7" name="Serbest Biçi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8" name="Serbest Biçi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9" name="Serbest Biçi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0" name="Serbest Biçi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1" name="Serbest Biçi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tr-TR"/>
            </a:lvl5pPr>
            <a:lvl6pPr latinLnBrk="0">
              <a:defRPr lang="tr-TR"/>
            </a:lvl6pPr>
            <a:lvl7pPr latinLnBrk="0">
              <a:defRPr lang="tr-TR"/>
            </a:lvl7pPr>
            <a:lvl8pPr latinLnBrk="0">
              <a:defRPr lang="tr-TR" baseline="0"/>
            </a:lvl8pPr>
            <a:lvl9pPr latinLnBrk="0">
              <a:defRPr lang="tr-TR" baseline="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A8D436-8769-48FB-A01A-945FDB6BE38C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çizg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Serbest Biçi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Biçi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Biçi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Biçi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Biçi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Biçi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Biçi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Biçi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Biçi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Biçi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Biçi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Biçi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Biçi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Biçi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Biçi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Biçi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Biçi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Biçi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Biçi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Biçi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Biçi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Biçi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Biçi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Biçi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Biçi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Biçi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Biçi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Biçi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Biçi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Biçi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Biçi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Biçi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Biçi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Biçi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Biçi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Biçi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Biçi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Biçi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Biçi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Biçi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Biçi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Biçi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Biçi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Biçi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Biçi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Biçi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Biçi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Biçi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Biçi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Biçi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Biçi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Biçi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Biçi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Biçi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Biçi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Biçi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Biçi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Biçi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Biçi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Biçi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Biçi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Biçi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Biçi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Biçi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Biçi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3" name="Serbest Biçi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4" name="Serbest Biçi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5" name="Serbest Biçi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6" name="Serbest Biçi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7" name="Serbest Biçi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8" name="Serbest Biçi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9" name="Serbest Biçi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0" name="Serbest Biçi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1" name="Serbest Biçi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tr-TR"/>
            </a:lvl2pPr>
            <a:lvl3pPr marL="777240" latinLnBrk="0">
              <a:defRPr lang="tr-TR"/>
            </a:lvl3pPr>
            <a:lvl4pPr marL="1005840" latinLnBrk="0">
              <a:defRPr lang="tr-TR"/>
            </a:lvl4pPr>
            <a:lvl5pPr marL="1234440" latinLnBrk="0">
              <a:defRPr lang="tr-TR"/>
            </a:lvl5pPr>
            <a:lvl6pPr marL="1463040" latinLnBrk="0">
              <a:defRPr lang="tr-TR" baseline="0"/>
            </a:lvl6pPr>
            <a:lvl7pPr marL="1691640" latinLnBrk="0">
              <a:defRPr lang="tr-TR" baseline="0"/>
            </a:lvl7pPr>
            <a:lvl8pPr marL="1920240" latinLnBrk="0">
              <a:defRPr lang="tr-TR" baseline="0"/>
            </a:lvl8pPr>
            <a:lvl9pPr marL="2148840" latinLnBrk="0">
              <a:defRPr lang="tr-TR" baseline="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911D8-B6E8-4E5E-B96D-5B4B0012B439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çizgi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Serbest Biçi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7" name="Serbest Biçi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8" name="Serbest Biçi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9" name="Serbest Biçi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0" name="Serbest Biçi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1" name="Serbest Biçi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2" name="Serbest Biçi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3" name="Serbest Biçi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4" name="Serbest Biçi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5" name="Serbest Biçi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6" name="Serbest Biçi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7" name="Serbest Biçi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8" name="Serbest Biçi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9" name="Serbest Biçi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0" name="Serbest Biçi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1" name="Serbest Biçi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2" name="Serbest Biçi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3" name="Serbest Biçi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4" name="Serbest Biçi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5" name="Serbest Biçi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6" name="Serbest Biçi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7" name="Serbest Biçi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8" name="Serbest Biçi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9" name="Serbest Biçi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0" name="Serbest Biçi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1" name="Serbest Biçi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2" name="Serbest Biçi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3" name="Serbest Biçi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4" name="Serbest Biçi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5" name="Serbest Biçi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6" name="Serbest Biçi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7" name="Serbest Biçi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8" name="Serbest Biçi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9" name="Serbest Biçi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0" name="Serbest Biçi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1" name="Serbest Biçi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2" name="Serbest Biçi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3" name="Serbest Biçi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4" name="Serbest Biçi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5" name="Serbest Biçi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6" name="Serbest Biçi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7" name="Serbest Biçi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8" name="Serbest Biçi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9" name="Serbest Biçi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0" name="Serbest Biçi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1" name="Serbest Biçi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2" name="Serbest Biçi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3" name="Serbest Biçi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4" name="Serbest Biçi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5" name="Serbest Biçi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6" name="Serbest Biçi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7" name="Serbest Biçi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8" name="Serbest Biçi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9" name="Serbest Biçi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0" name="Serbest Biçi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1" name="Serbest Biçi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2" name="Serbest Biçi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3" name="Serbest Biçi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4" name="Serbest Biçi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5" name="Serbest Biçi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6" name="Serbest Biçi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7" name="Serbest Biçi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8" name="Serbest Biçi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9" name="Serbest Biçi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0" name="Serbest Biçi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1" name="Serbest Biçi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2" name="Serbest Biçi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3" name="Serbest Biçi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4" name="Serbest Biçi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5" name="Serbest Biçi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6" name="Serbest Biçi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7" name="Serbest Biçi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8" name="Serbest Biçi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9" name="Serbest Biçi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0" name="Serbest Biçi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1" name="Serbest Biçi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2" name="Serbest Biçi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3" name="Serbest Biçi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4" name="Serbest Biçi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5" name="Serbest Biçi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6" name="Serbest Biçi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7" name="Serbest Biçi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8" name="Serbest Biçi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9" name="Serbest Biçi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0" name="Serbest Biçi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1" name="Serbest Biçi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2" name="Serbest Biçi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3" name="Serbest Biçi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4" name="Serbest Biçi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5" name="Serbest Biçi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6" name="Serbest Biçi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7" name="Serbest Biçi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8" name="Serbest Biçi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9" name="Serbest Biçi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0" name="Serbest Biçi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1" name="Serbest Biçi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2" name="Serbest Biçi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3" name="Serbest Biçi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4" name="Serbest Biçi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5" name="Serbest Biçi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6" name="Serbest Biçi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7" name="Serbest Biçi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8" name="Serbest Biçi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9" name="Serbest Biçi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0" name="Serbest Biçi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1" name="Serbest Biçi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2" name="Serbest Biçi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3" name="Serbest Biçi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4" name="Serbest Biçi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5" name="Serbest Biçi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6" name="Serbest Biçi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7" name="Serbest Biçi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8" name="Serbest Biçi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9" name="Serbest Biçi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0" name="Serbest Biçi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1" name="Serbest Biçi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2" name="Serbest Biçi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3" name="Serbest Biçi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4" name="Serbest Biçi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5" name="Serbest Biçi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6" name="Serbest Biçi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7" name="Serbest Biçi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8" name="Serbest Biçi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tr-TR" sz="4400" b="0" cap="none" baseline="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r-TR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060F8-A1EC-4E96-8B5C-3FA7836EABF7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çizg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Serbest Biçi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0" name="Serbest Biçi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1" name="Serbest Biçi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Biçi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Biçi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Biçi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Biçi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Biçi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Biçi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Biçi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Biçi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Biçi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Biçi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Biçi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Biçi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Biçi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Biçi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Biçi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Biçi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Biçi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Biçi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Biçi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Biçi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Biçi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Biçi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Biçi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Biçi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Biçi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Biçi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Biçi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Biçi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Biçi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Biçi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Biçi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Biçi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Biçi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Biçi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Biçi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Biçi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Biçi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Biçi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Biçi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Biçi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Biçi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Biçi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Biçi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Biçi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Biçi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Biçi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Biçi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Biçi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Biçi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Biçi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Biçi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Biçi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Biçi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Biçi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Biçi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Biçi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Biçi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Biçi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Biçi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Biçi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Biçi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Biçi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Biçi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Biçi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Biçi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Biçi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Biçi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Biçi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Biçi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Biçi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Biçi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marL="1956816" latinLnBrk="0">
              <a:defRPr lang="tr-TR" sz="1600"/>
            </a:lvl6pPr>
            <a:lvl7pPr marL="1956816" latinLnBrk="0">
              <a:defRPr lang="tr-TR" sz="1600" baseline="0"/>
            </a:lvl7pPr>
            <a:lvl8pPr marL="1956816" latinLnBrk="0">
              <a:defRPr lang="tr-TR" sz="1600" baseline="0"/>
            </a:lvl8pPr>
            <a:lvl9pPr marL="1956816" latinLnBrk="0">
              <a:defRPr lang="tr-TR" sz="1600" baseline="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marL="1956816" latinLnBrk="0">
              <a:defRPr lang="tr-TR" sz="1600"/>
            </a:lvl6pPr>
            <a:lvl7pPr marL="1956816" latinLnBrk="0">
              <a:defRPr lang="tr-TR" sz="1600"/>
            </a:lvl7pPr>
            <a:lvl8pPr marL="1956816" latinLnBrk="0">
              <a:defRPr lang="tr-TR" sz="1600" baseline="0"/>
            </a:lvl8pPr>
            <a:lvl9pPr marL="1956816" latinLnBrk="0">
              <a:defRPr lang="tr-TR" sz="1600" baseline="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5CB81C-43FF-4981-B12C-1FC82CDC3384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çizg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Serbest Biçi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Biçi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Biçi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Biçi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Biçi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Biçi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Biçi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Biçi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Biçi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Biçi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Biçi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Biçi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Biçi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Biçi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Biçi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Biçi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Biçi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Biçi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Biçi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Biçi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Biçi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Biçi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Biçi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Biçi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Biçi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Biçi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Biçi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Biçi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Biçi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Biçi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Biçi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Biçi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Biçi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Biçi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Biçi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Biçi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Biçi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Biçi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Biçi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Biçi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Biçi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Biçi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Biçi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Biçi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Biçi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Biçi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Biçi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Biçi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Biçi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Biçi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Biçi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Biçi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Biçi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Biçi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Biçi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Biçi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Biçi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Biçi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Biçi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Biçi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Biçi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Biçi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Biçi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Biçi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Biçi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Biçi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Biçi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Biçi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Biçi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Biçi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Biçi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Biçi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3" name="Serbest Biçi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4" name="Serbest Biçi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tr-TR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tr-TR" sz="2400" b="0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marL="1956816" latinLnBrk="0">
              <a:defRPr lang="tr-TR" sz="1600"/>
            </a:lvl6pPr>
            <a:lvl7pPr marL="1956816" latinLnBrk="0">
              <a:defRPr lang="tr-TR" sz="1600" baseline="0"/>
            </a:lvl7pPr>
            <a:lvl8pPr marL="1956816" latinLnBrk="0">
              <a:defRPr lang="tr-TR" sz="1600" baseline="0"/>
            </a:lvl8pPr>
            <a:lvl9pPr marL="1956816" latinLnBrk="0">
              <a:defRPr lang="tr-TR" sz="1600" baseline="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tr-TR" sz="2400" b="0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marL="1956816" latinLnBrk="0">
              <a:defRPr lang="tr-TR" sz="1600"/>
            </a:lvl5pPr>
            <a:lvl6pPr marL="1956816" latinLnBrk="0">
              <a:defRPr lang="tr-TR" sz="1600"/>
            </a:lvl6pPr>
            <a:lvl7pPr marL="1956816" latinLnBrk="0">
              <a:defRPr lang="tr-TR" sz="1600"/>
            </a:lvl7pPr>
            <a:lvl8pPr marL="1956816" latinLnBrk="0">
              <a:defRPr lang="tr-TR" sz="1600"/>
            </a:lvl8pPr>
            <a:lvl9pPr marL="1956816" latinLnBrk="0">
              <a:defRPr lang="tr-TR" sz="16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D7374A-E224-44F7-BB81-BD264CE1BE84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çizg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Serbest Biçi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8" name="Serbest Biçi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9" name="Serbest Biçi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0" name="Serbest Biçi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1" name="Serbest Biçi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Biçi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Biçi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Biçi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Biçi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Biçi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Biçi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Biçi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Biçi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Biçi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Biçi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Biçi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Biçi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Biçi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Biçi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Biçi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Biçi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Biçi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Biçi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Biçi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Biçi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Biçi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Biçi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Biçi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Biçi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Biçi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Biçi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Biçi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Biçi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Biçi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Biçi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Biçi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Biçi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Biçi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Biçi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Biçi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Biçi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Biçi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Biçi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Biçi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Biçi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Biçi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Biçi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Biçi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Biçi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Biçi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Biçi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Biçi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Biçi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Biçi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Biçi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Biçi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Biçi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Biçi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Biçi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Biçi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Biçi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Biçi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Biçi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Biçi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Biçi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Biçi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Biçi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Biçi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Biçi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Biçi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Biçi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Biçi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Biçi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Biçi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DF5A1-8E2B-48CB-91AE-5745C3DA9B77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6A482-DE59-4F45-BDF9-C2535463D2D3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çerçev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Serbest Biçi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Serbest Biçi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Serbest Biçi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Serbest Biçi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Serbest Biçi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Serbest Biçi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Serbest Biçi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Serbest Biçi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Serbest Biçi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Serbest Biçi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Serbest Biçi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Serbest Biçi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Serbest Biçi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Serbest Biçi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Serbest Biçi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Serbest Biçi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Serbest Biçi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Serbest Biçi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Serbest Biçi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Serbest Biçi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Serbest Biçi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Serbest Biçi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Serbest Biçi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Serbest Biçi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Serbest Biçi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Serbest Biçi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Serbest Biçi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Serbest Biçi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Serbest Biçi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Serbest Biçi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Serbest Biçi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Serbest Biçi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Serbest Biçi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Serbest Biçi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Serbest Biçi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Serbest Biçi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Serbest Biçi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Serbest Biçi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Serbest Biçi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Serbest Biçi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Serbest Biçi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Serbest Biçi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Serbest Biçi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Serbest Biçi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Serbest Biçi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Serbest Biçi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Serbest Biçi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Serbest Biçi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Serbest Biçi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Serbest Biçi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Serbest Biçi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Serbest Biçi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Serbest Biçi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Serbest Biçi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Serbest Biçi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Serbest Biçi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Serbest Biçi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Serbest Biçi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Serbest Biçi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Serbest Biçi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Serbest Biçi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Serbest Biçi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Serbest Biçi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Serbest Biçi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Serbest Biçi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Serbest Biçi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Serbest Biçi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Serbest Biçi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Serbest Biçi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Serbest Biçi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Serbest Biçi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Serbest Biçi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Serbest Biçi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Serbest Biçi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Serbest Biçi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Serbest Biçi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Serbest Biçi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Serbest Biçi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Serbest Biçi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Serbest Biçi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Serbest Biçi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Serbest Biçi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Serbest Biçi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Serbest Biçi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Serbest Biçi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Serbest Biçi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Serbest Biçi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Serbest Biçi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Serbest Biçi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Serbest Biçi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Serbest Biçi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Serbest Biçi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Serbest Biçi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Serbest Biçi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Serbest Biçi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Serbest Biçi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Serbest Biçi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Serbest Biçi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Serbest Biçi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Serbest Biçi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Serbest Biçi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Serbest Biçi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Serbest Biçi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Serbest Biçi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Serbest Biçi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Serbest Biçi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Serbest Biçi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Serbest Biçi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Serbest Biçi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Serbest Biçi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Serbest Biçi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Serbest Biçi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Serbest Biçi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Serbest Biçi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Serbest Biçi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Serbest Biçi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Serbest Biçi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Serbest Biçi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Serbest Biçi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Serbest Biçi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Serbest Biçi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Serbest Biçi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Serbest Biçi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Serbest Biçi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Serbest Biçi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Serbest Biçi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Serbest Biçi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Serbest Biçi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Serbest Biçi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Serbest Biçi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Serbest Biçi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Serbest Biçi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Serbest Biçi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Serbest Biçi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Serbest Biçi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Serbest Biçi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Serbest Biçi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Serbest Biçi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Serbest Biçi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Serbest Biçi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Serbest Biçi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Serbest Biçi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Serbest Biçi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Serbest Biçi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Serbest Biçi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Serbest Biçi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Serbest Biçi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Serbest Biçi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Serbest Biçi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Serbest Biçi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Serbest Biçi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Serbest Biçi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Serbest Biçi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Serbest Biçi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Serbest Biçi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Serbest Biçi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Serbest Biçi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Serbest Biçi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Serbest Biçi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Serbest Biçi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Serbest Biçi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Serbest Biçi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Serbest Biçi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Serbest Biçi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Serbest Biçi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Serbest Biçi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Serbest Biçi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Serbest Biçi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Serbest Biçi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Serbest Biçi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Serbest Biçi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Serbest Biçi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Serbest Biçi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Serbest Biçi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Serbest Biçi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Serbest Biçi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Serbest Biçi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Serbest Biçi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Serbest Biçi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Serbest Biçi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Serbest Biçi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Serbest Biçi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Serbest Biçi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Serbest Biçi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Serbest Biçi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Serbest Biçi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Serbest Biçi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Serbest Biçi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Serbest Biçi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Serbest Biçi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Serbest Biçi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Serbest Biçi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Serbest Biçi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Serbest Biçi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Serbest Biçi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Serbest Biçi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Serbest Biçi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Serbest Biçi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Serbest Biçi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Serbest Biçi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Serbest Biçi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Serbest Biçi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Serbest Biçi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Serbest Biçi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Serbest Biçi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Serbest Biçi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Serbest Biçi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Serbest Biçi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Serbest Biçi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Serbest Biçi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Serbest Biçi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Serbest Biçi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Serbest Biçi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Serbest Biçi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Serbest Biçi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Serbest Biçi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Serbest Biçi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Serbest Biçi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Serbest Biçi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Serbest Biçi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Serbest Biçi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Serbest Biçi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Serbest Biçi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Serbest Biçi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Serbest Biçi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Serbest Biçi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Serbest Biçi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Serbest Biçi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Serbest Biçi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Serbest Biçi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Serbest Biçi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Serbest Biçi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Serbest Biçi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Serbest Biçi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Serbest Biçi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Serbest Biçi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Serbest Biçi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Serbest Biçi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Serbest Biçi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Serbest Biçi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Serbest Biçi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Serbest Biçi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Serbest Biçi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Serbest Biçi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Serbest Biçi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Serbest Biçi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Serbest Biçi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Serbest Biçi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Serbest Biçi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Serbest Biçi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Serbest Biçi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Serbest Biçi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Serbest Biçi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Serbest Biçi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Serbest Biçi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Serbest Biçi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Serbest Biçi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Serbest Biçi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Serbest Biçi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Serbest Biçi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Serbest Biçi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Serbest Biçi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Serbest Biçi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Serbest Biçi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Serbest Biçi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Serbest Biçi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Serbest Biçi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Serbest Biçi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Serbest Biçi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Serbest Biçi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Serbest Biçi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Serbest Biçi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Serbest Biçi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Serbest Biçi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Serbest Biçi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Serbest Biçi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Serbest Biçi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Serbest Biçi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Serbest Biçi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Serbest Biçi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Serbest Biçi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Serbest Biçi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Serbest Biçi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Serbest Biçi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Serbest Biçi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Serbest Biçi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Serbest Biçi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Serbest Biçi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Serbest Biçi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Serbest Biçi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Serbest Biçi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Serbest Biçi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Serbest Biçi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Serbest Biçi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Serbest Biçi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Serbest Biçi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tr-TR" sz="3200" b="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 baseline="0"/>
            </a:lvl7pPr>
            <a:lvl8pPr latinLnBrk="0">
              <a:defRPr lang="tr-TR" sz="1600" baseline="0"/>
            </a:lvl8pPr>
            <a:lvl9pPr latinLnBrk="0">
              <a:defRPr lang="tr-TR" sz="1600" baseline="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r-TR" sz="16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AC313-7B26-4164-8EC0-1CF147AC114E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çerçev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Serbest Biçi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Serbest Biçi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Serbest Biçi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Serbest Biçi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Serbest Biçi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Serbest Biçi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Serbest Biçi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Serbest Biçi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Serbest Biçi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Serbest Biçi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Serbest Biçi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Serbest Biçi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Serbest Biçi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Serbest Biçi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Serbest Biçi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Serbest Biçi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Serbest Biçi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Serbest Biçi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Serbest Biçi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Serbest Biçi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Serbest Biçi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Serbest Biçi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Serbest Biçi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Serbest Biçi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Serbest Biçi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Serbest Biçi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Serbest Biçi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Serbest Biçi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Serbest Biçi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Serbest Biçi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Serbest Biçi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Serbest Biçi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Serbest Biçi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Serbest Biçi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Serbest Biçi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Serbest Biçi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Serbest Biçi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Serbest Biçi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Serbest Biçi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Serbest Biçi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Serbest Biçi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Serbest Biçi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Serbest Biçi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Serbest Biçi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Serbest Biçi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Serbest Biçi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Serbest Biçi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Serbest Biçi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Serbest Biçi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Serbest Biçi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Serbest Biçi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Serbest Biçi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Serbest Biçi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Serbest Biçi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Serbest Biçi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Serbest Biçi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Serbest Biçi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Serbest Biçi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Serbest Biçi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Serbest Biçi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Serbest Biçi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Serbest Biçi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Serbest Biçi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Serbest Biçi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Serbest Biçi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Serbest Biçi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Serbest Biçi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Serbest Biçi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Serbest Biçi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Serbest Biçi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Serbest Biçi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Serbest Biçi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Serbest Biçi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Serbest Biçi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Serbest Biçi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Serbest Biçi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Serbest Biçi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Serbest Biçi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Serbest Biçi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Serbest Biçi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Serbest Biçi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Serbest Biçi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Serbest Biçi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Serbest Biçi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Serbest Biçi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Serbest Biçi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Serbest Biçi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Serbest Biçi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Serbest Biçi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Serbest Biçi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Serbest Biçi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Serbest Biçi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Serbest Biçi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Serbest Biçi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Serbest Biçi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Serbest Biçi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Serbest Biçi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Serbest Biçi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Serbest Biçi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Serbest Biçi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Serbest Biçi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Serbest Biçi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Serbest Biçi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Serbest Biçi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Serbest Biçi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Serbest Biçi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Serbest Biçi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Serbest Biçi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Serbest Biçi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Serbest Biçi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Serbest Biçi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Serbest Biçi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Serbest Biçi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Serbest Biçi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Serbest Biçi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Serbest Biçi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Serbest Biçi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Serbest Biçi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Serbest Biçi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Serbest Biçi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Serbest Biçi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Serbest Biçi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Serbest Biçi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Serbest Biçi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Serbest Biçi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Serbest Biçi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Serbest Biçi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Serbest Biçi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Serbest Biçi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Serbest Biçi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Serbest Biçi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Serbest Biçi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Serbest Biçi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Serbest Biçi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Serbest Biçi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Serbest Biçi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Serbest Biçi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Serbest Biçi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Serbest Biçi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Serbest Biçi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Serbest Biçi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Serbest Biçi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Serbest Biçi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Serbest Biçi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Serbest Biçi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Serbest Biçi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Serbest Biçi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Serbest Biçi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Serbest Biçi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Serbest Biçi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Serbest Biçi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Serbest Biçi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Serbest Biçi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Serbest Biçi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Serbest Biçi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Serbest Biçi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Serbest Biçi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Serbest Biçi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Serbest Biçi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Serbest Biçi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Serbest Biçi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Serbest Biçi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Serbest Biçi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Serbest Biçi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Serbest Biçi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Serbest Biçi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Serbest Biçi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Serbest Biçi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Serbest Biçi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Serbest Biçi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Serbest Biçi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Serbest Biçi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Serbest Biçi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Serbest Biçi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Serbest Biçi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Serbest Biçi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Serbest Biçi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Serbest Biçi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Serbest Biçi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Serbest Biçi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Serbest Biçi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Serbest Biçi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Serbest Biçi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Serbest Biçi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Serbest Biçi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Serbest Biçi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Serbest Biçi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Serbest Biçi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Serbest Biçi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Serbest Biçi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Serbest Biçi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Serbest Biçi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Serbest Biçi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Serbest Biçi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Serbest Biçi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Serbest Biçi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Serbest Biçi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Serbest Biçi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Serbest Biçi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Serbest Biçi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Serbest Biçi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Serbest Biçi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Serbest Biçi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Serbest Biçi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Serbest Biçi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Serbest Biçi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Serbest Biçi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Serbest Biçi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Serbest Biçi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Serbest Biçi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Serbest Biçi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Serbest Biçi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Serbest Biçi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Serbest Biçi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Serbest Biçi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Serbest Biçi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Serbest Biçi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Serbest Biçi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Serbest Biçi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Serbest Biçi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Serbest Biçi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Serbest Biçi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Serbest Biçi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Serbest Biçi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Serbest Biçi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Serbest Biçi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Serbest Biçi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Serbest Biçi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Serbest Biçi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Serbest Biçi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Serbest Biçi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Serbest Biçi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Serbest Biçi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Serbest Biçi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Serbest Biçi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Serbest Biçi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Serbest Biçi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Serbest Biçi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Serbest Biçi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Serbest Biçi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Serbest Biçi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Serbest Biçi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Serbest Biçi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Serbest Biçi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Serbest Biçi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Serbest Biçi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Serbest Biçi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Serbest Biçi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Serbest Biçi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Serbest Biçi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Serbest Biçi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Serbest Biçi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Serbest Biçi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Serbest Biçi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Serbest Biçi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Serbest Biçi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Serbest Biçi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Serbest Biçi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Serbest Biçi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Serbest Biçi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Serbest Biçi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Serbest Biçi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Serbest Biçi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Serbest Biçi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Serbest Biçi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Serbest Biçi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Serbest Biçi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Serbest Biçi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Serbest Biçi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Serbest Biçi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Serbest Biçi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Serbest Biçi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Serbest Biçi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Serbest Biçi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Serbest Biçi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Serbest Biçi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Serbest Biçi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Serbest Biçi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Serbest Biçi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Serbest Biçi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Serbest Biçi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Serbest Biçi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Serbest Biçi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Serbest Biçi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Serbest Biçi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Serbest Biçi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Serbest Biçi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Serbest Biçi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Serbest Biçi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Serbest Biçi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Serbest Biçi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Serbest Biçi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Serbest Biçi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Serbest Biçi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Serbest Biçi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Serbest Biçi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tr-TR" sz="3200" b="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tr-TR" sz="24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r-TR" sz="16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2AE158-C4A9-4B86-8EDF-33D6A1AEC111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1D7C-09B5-49B1-AEDB-EE9DBED80D9B}" type="datetime1">
              <a:rPr lang="tr-TR" smtClean="0"/>
              <a:pPr/>
              <a:t>4.01.2021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22512" y="2357430"/>
            <a:ext cx="6786610" cy="1071570"/>
          </a:xfrm>
          <a:ln>
            <a:solidFill>
              <a:srgbClr val="7030A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b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légszennyezés</a:t>
            </a:r>
            <a:endParaRPr lang="tr-T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u-HU" b="1" dirty="0">
                <a:ln/>
                <a:solidFill>
                  <a:schemeClr val="accent3"/>
                </a:solidFill>
              </a:rPr>
              <a:t>Készítette</a:t>
            </a:r>
            <a:r>
              <a:rPr b="1" dirty="0">
                <a:ln/>
                <a:solidFill>
                  <a:schemeClr val="accent3"/>
                </a:solidFill>
              </a:rPr>
              <a:t>:Okan Aslantaş</a:t>
            </a:r>
          </a:p>
          <a:p>
            <a:r>
              <a:rPr lang="hu-HU" b="1" dirty="0">
                <a:ln/>
                <a:solidFill>
                  <a:schemeClr val="accent3"/>
                </a:solidFill>
              </a:rPr>
              <a:t>Osztály</a:t>
            </a:r>
            <a:r>
              <a:rPr b="1" dirty="0">
                <a:ln/>
                <a:solidFill>
                  <a:schemeClr val="accent3"/>
                </a:solidFill>
              </a:rPr>
              <a:t>:11/C</a:t>
            </a:r>
          </a:p>
          <a:p>
            <a:r>
              <a:rPr lang="hu-HU" b="1" dirty="0">
                <a:ln/>
                <a:solidFill>
                  <a:schemeClr val="accent3"/>
                </a:solidFill>
              </a:rPr>
              <a:t>Szám</a:t>
            </a:r>
            <a:r>
              <a:rPr b="1" dirty="0">
                <a:ln/>
                <a:solidFill>
                  <a:schemeClr val="accent3"/>
                </a:solidFill>
              </a:rPr>
              <a:t>:304</a:t>
            </a:r>
            <a:endParaRPr lang="tr-TR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randomBar dir="vert"/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Légszennyező anyagok kritériumai
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Szén-monoxid (CO)</a:t>
            </a:r>
          </a:p>
          <a:p>
            <a:r>
              <a:rPr lang="hu-HU" dirty="0"/>
              <a:t>Nitrogén-dioxid</a:t>
            </a:r>
            <a:r>
              <a:rPr dirty="0"/>
              <a:t> (NO2)</a:t>
            </a:r>
          </a:p>
          <a:p>
            <a:r>
              <a:rPr lang="hu-HU" dirty="0"/>
              <a:t>Kén-</a:t>
            </a:r>
            <a:r>
              <a:rPr dirty="0"/>
              <a:t>dioxid (SO2)</a:t>
            </a:r>
          </a:p>
          <a:p>
            <a:r>
              <a:rPr lang="hu-HU" dirty="0"/>
              <a:t>Ózon</a:t>
            </a:r>
            <a:r>
              <a:rPr dirty="0"/>
              <a:t> (O3)</a:t>
            </a:r>
          </a:p>
          <a:p>
            <a:r>
              <a:rPr lang="hu-HU" dirty="0"/>
              <a:t>Szálló por</a:t>
            </a:r>
            <a:r>
              <a:rPr dirty="0"/>
              <a:t>(PM)</a:t>
            </a:r>
          </a:p>
          <a:p>
            <a:r>
              <a:rPr lang="hu-HU" dirty="0"/>
              <a:t>Ólom</a:t>
            </a:r>
            <a:r>
              <a:rPr dirty="0"/>
              <a:t> (PB)</a:t>
            </a:r>
          </a:p>
          <a:p>
            <a:r>
              <a:rPr lang="hu-HU" dirty="0"/>
              <a:t>Illékony szerves vegyületek </a:t>
            </a:r>
            <a:r>
              <a:rPr dirty="0"/>
              <a:t>(UOC)</a:t>
            </a:r>
          </a:p>
          <a:p>
            <a:r>
              <a:rPr lang="hu-HU" dirty="0"/>
              <a:t>Szénhidrogének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0411"/>
            <a:ext cx="9143998" cy="86679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Szén-monoxid (CO)
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      </a:t>
            </a:r>
            <a:br>
              <a:rPr lang="hu-HU" dirty="0"/>
            </a:br>
            <a:r>
              <a:rPr lang="hu-HU" dirty="0"/>
              <a:t>	Színtelen, szagtalan gáz, és akkor fordul elő, amikor az üzemanyagokban lévő szén nem megfelelően ég. A fő forrás a belső égésű motorok (85-95%). Az ipar, a fatüzelés és az erdőtüzek jelentik a CO-kibocsátás fő forrásait. A CO alveoláris-kapilláris könnyen diffundál a membránban a hemoglobin megkötésével </a:t>
            </a:r>
            <a:r>
              <a:rPr lang="hu-HU" dirty="0" err="1"/>
              <a:t>COHb</a:t>
            </a:r>
            <a:r>
              <a:rPr lang="hu-HU" dirty="0"/>
              <a:t> képződéshez vezet a vérben. A CO 200-szor erősebben kötődik a hemoglobinhoz, mint az O2. Ezért az O2 szövetekbe történő átvitelének megakadályozása fulladást okoz.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Nitrogén-oxidok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(NO</a:t>
            </a:r>
            <a:r>
              <a:rPr b="1" baseline="-25000" dirty="0">
                <a:solidFill>
                  <a:srgbClr val="FF0000"/>
                </a:solidFill>
              </a:rPr>
              <a:t>x</a:t>
            </a:r>
            <a:r>
              <a:rPr b="1" dirty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dirty="0"/>
              <a:t>         </a:t>
            </a:r>
            <a:r>
              <a:rPr lang="hu-HU" dirty="0"/>
              <a:t>A nitrogén-oxidok (</a:t>
            </a:r>
            <a:r>
              <a:rPr lang="hu-HU" dirty="0" err="1"/>
              <a:t>NOx</a:t>
            </a:r>
            <a:r>
              <a:rPr lang="hu-HU" dirty="0"/>
              <a:t>) rendkívül reaktív gázok, amelyek magas hőmérsékleten (1200 OC) képződnek. A nitrogén-oxidok sok típusa színtelen és szagtalan, vízben nem oldódik. Emiatt a felső légutak megszűnnek mindaddig, amíg a legszélsőbb légutakat beterítik, és ezeken a területeken negatív hatásokat mutatnak. Az égés magas hőmérsékleten nitrogén-monoxidot (NO), alacsony hőmérsékleten nitrogén-dioxidot (NO2) eredményez. NO oxidálódik, ha NO2 kerül a légkörbe. Az atmoszférában széles körben elterjedt NO2 erős oxidálószer. A részecskékkel együtt felfedezhető a városi területeken vörösesbarna rétegként. Akkor fordul elő, ha szilárd vagy folyékony üzemanyagot égetnek magas hőmérsékleten és </a:t>
            </a:r>
            <a:r>
              <a:rPr lang="hu-HU" dirty="0" err="1"/>
              <a:t>NOx-on</a:t>
            </a:r>
            <a:r>
              <a:rPr lang="hu-HU" dirty="0"/>
              <a:t>. Két jelentős forrás a gépjárművek és a hőerőművek. Egyéb </a:t>
            </a:r>
            <a:r>
              <a:rPr lang="hu-HU" dirty="0" err="1"/>
              <a:t>NOx</a:t>
            </a:r>
            <a:r>
              <a:rPr lang="hu-HU" dirty="0"/>
              <a:t>-források közé tartozik az ipari létesítmények, a kereskedelmi és háztartási fűtés üzemanyag-fogyasztása. Különösen a városi területeken a járművek számának növekedése miatt az </a:t>
            </a:r>
            <a:r>
              <a:rPr lang="hu-HU" dirty="0" err="1"/>
              <a:t>NOx</a:t>
            </a:r>
            <a:r>
              <a:rPr lang="hu-HU" dirty="0"/>
              <a:t> koncentrációja is növekszik. A fejlődő országokban a </a:t>
            </a:r>
            <a:r>
              <a:rPr lang="hu-HU" dirty="0" err="1"/>
              <a:t>dinitrogén</a:t>
            </a:r>
            <a:r>
              <a:rPr lang="hu-HU" dirty="0"/>
              <a:t>-oxid-kibocsátás nő a járművek számának növekedése és az iparosodás következtében, még akkor is, ha az SO2 és a részecskék általában csökkenést mutatnak.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00042"/>
            <a:ext cx="9143998" cy="795358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Kén-dioxid (SO2)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dirty="0"/>
              <a:t> </a:t>
            </a:r>
            <a:br>
              <a:rPr lang="hu-HU" dirty="0"/>
            </a:br>
            <a:r>
              <a:rPr lang="hu-HU" dirty="0"/>
              <a:t>Színtelen, nem gyúlékony gáz. Az évente felszabaduló kén-oxidok hozzávetőlegesen 60% -a szénégetéssel képződik. Azok a hőerőművek, ahol a szenet üzemanyagként használják, jelentik a legnagyobb SO2-kibocsátási forrást. Természetes forrásokban is megtalálható, például erdőtüzekben és vulkáni tevékenységekben. Az orr és a garat irritációja görcsökhöz vezethet a fő légutakban. Mivel ez a gáz feloldódik a vízben, nagyrészt az orrból és a garatból távozik, mielőtt elérné a légutak csúcspontjait. </a:t>
            </a:r>
            <a:r>
              <a:rPr lang="hu-HU" dirty="0" err="1"/>
              <a:t>Szulfátos</a:t>
            </a:r>
            <a:r>
              <a:rPr lang="hu-HU" dirty="0"/>
              <a:t> aeroszolokat és részecskéket képez a légkörben. Ezeket a részecskéket nagyon nagy távolságokra lehet vinni a széllel. A nedvesség, a napfény és néhány vegyszer jelenlétében kénsavat képez. A sav fontos szerepet játszik az eső kialakulásában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Ó</a:t>
            </a:r>
            <a:r>
              <a:rPr dirty="0">
                <a:solidFill>
                  <a:srgbClr val="FF0000"/>
                </a:solidFill>
              </a:rPr>
              <a:t>zon(O3)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08066" y="1928802"/>
            <a:ext cx="9572692" cy="4267200"/>
          </a:xfrm>
        </p:spPr>
        <p:txBody>
          <a:bodyPr/>
          <a:lstStyle/>
          <a:p>
            <a:pPr>
              <a:buNone/>
            </a:pPr>
            <a:r>
              <a:rPr dirty="0"/>
              <a:t>           </a:t>
            </a:r>
            <a:r>
              <a:rPr lang="hu-HU" dirty="0"/>
              <a:t>A sztratoszférában a légköri ózon természetes összetétele rendkívül reaktív gáz, amely eléri a csúcskoncentrációt a rétegben. Az ózon megmutatja a tüdő negatív hatásait azáltal, hogy eléri a légzőrendszer mélységét, mert nem oldódik fel vízben (201). A troposzféra antropogén tevékenységek eredményeként keletkezik. Fotokémiai folyamatokból áll, amelyek NO2 és napfény jelenlétében fordulnak elő városi és vidéki környezetben. Az ötvenes években kezdték észlelni a Los Angeles-i légkörben. Noha a sztratoszférából érkező transzport hozzájárul az O3 növekedéséhez az atmoszférában, amelyben élünk, nagy mértékben </a:t>
            </a:r>
            <a:r>
              <a:rPr lang="hu-HU" dirty="0" err="1"/>
              <a:t>atropogén</a:t>
            </a:r>
            <a:r>
              <a:rPr lang="hu-HU" dirty="0"/>
              <a:t> forrásokból származik.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Szálló por </a:t>
            </a:r>
            <a:r>
              <a:rPr dirty="0">
                <a:solidFill>
                  <a:srgbClr val="FF0000"/>
                </a:solidFill>
              </a:rPr>
              <a:t>(PM)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50942" y="1905000"/>
            <a:ext cx="9215472" cy="4267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/>
              <a:t>		A levegőben lévő részecskék az emberi egészséget befolyásoló egyik legfontosabb szennyező anyag. A részecskeméret alapján az egészségre gyakorolt ​​negatív hatás lineáris. Több mint 10 µM PM marad az orrban és az orrgaratban. Míg a hörgőkben 10 µm-nél kisebb mennyiség halmozódik fel, az 1-2 mikron átmérőjű </a:t>
            </a:r>
            <a:r>
              <a:rPr lang="hu-HU" dirty="0" err="1"/>
              <a:t>alveollerde</a:t>
            </a:r>
            <a:r>
              <a:rPr lang="hu-HU" dirty="0"/>
              <a:t> 0,1 mikron átmérőjű </a:t>
            </a:r>
            <a:r>
              <a:rPr lang="hu-HU" dirty="0" err="1"/>
              <a:t>alveollerde</a:t>
            </a:r>
            <a:r>
              <a:rPr lang="hu-HU" dirty="0"/>
              <a:t> </a:t>
            </a:r>
            <a:r>
              <a:rPr lang="hu-HU" dirty="0" err="1"/>
              <a:t>intrakapilláris</a:t>
            </a:r>
            <a:r>
              <a:rPr lang="hu-HU" dirty="0"/>
              <a:t> diffúz tartomány. A részecskék fizikai tulajdonságai mellett a kémiai összetétel is nagyon fontos az egészség szempontjából. Részecskék találhatók a nehézfémek testében, mint például a higany, az ólom, a kadmium és a rákkeltő vegyszerek, és jelentős veszélyt jelenthetnek az egészségre. Ezek a mérgező és rákot előállító vegyi anyagok a nedvességgel kombinálva savakat képeznek. Az ügynökség kiadványa szerint, az illékony hamu, a benzin és a dízelüzemű járművek kipufogógázai </a:t>
            </a:r>
            <a:r>
              <a:rPr lang="hu-HU" dirty="0" err="1"/>
              <a:t>benzopirén</a:t>
            </a:r>
            <a:r>
              <a:rPr lang="hu-HU" dirty="0"/>
              <a:t> rákot okozó anyagot tartalmaznak, például ezek hosszú távú légzése rákot okoz.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00042"/>
            <a:ext cx="9143998" cy="795358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Ólom</a:t>
            </a:r>
            <a:r>
              <a:rPr dirty="0">
                <a:solidFill>
                  <a:srgbClr val="FF0000"/>
                </a:solidFill>
              </a:rPr>
              <a:t> (PB)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     </a:t>
            </a:r>
            <a:r>
              <a:rPr lang="hu-HU" dirty="0"/>
              <a:t>Ez a legfontosabb fém, amely levegőszennyezéshez vezet. Autómotorokból, ipari üzemekből, rovarölő szerekből, festékekből és ólommentes benzinből származó szén és szemét elégetése okozza. Az ólom súlyosabb mérgezést okoz, különösen gyermekeknél. A vérszegénység fontos a szellemi retardáció és viselkedési problémák kiváltása szempontjából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428604"/>
            <a:ext cx="9143998" cy="866796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Illékony szerves vegyületek</a:t>
            </a:r>
            <a:r>
              <a:rPr dirty="0">
                <a:solidFill>
                  <a:srgbClr val="FF0000"/>
                </a:solidFill>
              </a:rPr>
              <a:t> (UOC)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Sok vegyi anyag van ebben az osztályban, és több mint 300 típusa létezik. Fő forrásai a gépjárművek, a kipufogógáz-kibocsátás, az ipari és a vegyi anyagokat előállító erőművek. A benzol, a toluol, az etil-benzol, a xilol az egészségkockázat leggyakoribb formái. Rövid és hosszú távú káros egészségügyi hatások. Meghatározza a fotokémiai reakciófolyamatokat az atmoszférában kibocsátás, párolgás, lerakódás és napfény koncentráció jelenlétében.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00042"/>
            <a:ext cx="9143998" cy="79535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Szénhidrogének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     </a:t>
            </a:r>
            <a:r>
              <a:rPr lang="hu-HU" dirty="0"/>
              <a:t>Hasonlítanak a CO2-hez, mivel az üzemanyag nem ég el teljesen. Szerepük van a légszennyezés fokozásában, amikor fotokémiai ködöt okoznak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65190" y="274638"/>
            <a:ext cx="10072758" cy="1020762"/>
          </a:xfrm>
        </p:spPr>
        <p:txBody>
          <a:bodyPr/>
          <a:lstStyle/>
          <a:p>
            <a:r>
              <a:rPr lang="hu-HU" dirty="0">
                <a:solidFill>
                  <a:srgbClr val="92D050"/>
                </a:solidFill>
              </a:rPr>
              <a:t>A légszennyezés hatása az emberi egészségre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dirty="0"/>
              <a:t>         </a:t>
            </a:r>
            <a:r>
              <a:rPr lang="hu-HU" dirty="0"/>
              <a:t>Az 1950-es évek óta bizonyítékok vannak a levegőszennyezés emberi egészségre gyakorolt ​​hatásairól. Az 1980-as évek végén új epidemiológiai tanulmányok mutatták ki a levegőszennyezés egészségre gyakorolt ​​hatását. Ezeket a tanulmányokat az USA-ban és az európai országokban, majd sok más országban végeztek hasonló tanulmányokat, amelyek azt mutatták, hogy az egészség negatívan érintett. Ezekben a vizsgálatokban olyan egészségügyi mutatókat kerestek, mint a halálesetek, kórházi ápolás és a levegőben lévő szennyező anyagok koncentrációja, és mindkettő növekedést vagy csökkenést mutatott. A légszennyezés hatásainak vizsgálata során megfigyelték, hogy a belső és a külső levegőszennyezés különböző hatásokat gyakorol az emberi egészségre. Ezt ketté tudjuk osztani: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Mi a környezetszennyezés?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404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dirty="0"/>
              <a:t>          </a:t>
            </a:r>
            <a:r>
              <a:rPr lang="hu-HU" dirty="0"/>
              <a:t>A légszennyezés az idegen anyagok mennyisége és sűrűsége a levegőben, amelyek hátrányos hatással vannak az élőlények egészség és anyagi károkat okoznak.</a:t>
            </a:r>
            <a:r>
              <a:rPr lang="en-US" dirty="0"/>
              <a:t> </a:t>
            </a:r>
            <a:r>
              <a:rPr lang="hu-HU" dirty="0"/>
              <a:t>Más szavakkal</a:t>
            </a:r>
            <a:r>
              <a:rPr lang="en-US" dirty="0"/>
              <a:t>, </a:t>
            </a:r>
            <a:r>
              <a:rPr lang="hu-HU" dirty="0"/>
              <a:t>a légszennyezés</a:t>
            </a:r>
            <a:r>
              <a:rPr lang="en-US" dirty="0"/>
              <a:t> </a:t>
            </a:r>
            <a:r>
              <a:rPr lang="hu-HU" dirty="0"/>
              <a:t>egy természeti katasztrófa, </a:t>
            </a:r>
            <a:r>
              <a:rPr lang="en-US" dirty="0"/>
              <a:t>a</a:t>
            </a:r>
            <a:r>
              <a:rPr lang="hu-HU" dirty="0"/>
              <a:t> légkör </a:t>
            </a:r>
            <a:r>
              <a:rPr lang="en-US" dirty="0"/>
              <a:t>t</a:t>
            </a:r>
            <a:r>
              <a:rPr lang="hu-HU" dirty="0"/>
              <a:t>ú</a:t>
            </a:r>
            <a:r>
              <a:rPr lang="en-US" dirty="0"/>
              <a:t>l</a:t>
            </a:r>
            <a:r>
              <a:rPr lang="hu-HU" dirty="0" err="1"/>
              <a:t>zott</a:t>
            </a:r>
            <a:r>
              <a:rPr lang="en-US" dirty="0"/>
              <a:t> g</a:t>
            </a:r>
            <a:r>
              <a:rPr lang="hu-HU" dirty="0"/>
              <a:t>á</a:t>
            </a:r>
            <a:r>
              <a:rPr lang="en-US" dirty="0" err="1"/>
              <a:t>zok</a:t>
            </a:r>
            <a:r>
              <a:rPr lang="en-US" dirty="0"/>
              <a:t>, </a:t>
            </a:r>
            <a:r>
              <a:rPr lang="en-US" dirty="0" err="1"/>
              <a:t>például</a:t>
            </a:r>
            <a:r>
              <a:rPr lang="en-US" dirty="0"/>
              <a:t> </a:t>
            </a:r>
            <a:r>
              <a:rPr lang="en-US" dirty="0" err="1"/>
              <a:t>szén-dioxid</a:t>
            </a:r>
            <a:r>
              <a:rPr lang="en-US" dirty="0"/>
              <a:t>, </a:t>
            </a:r>
            <a:r>
              <a:rPr lang="en-US" dirty="0" err="1"/>
              <a:t>szén</a:t>
            </a:r>
            <a:r>
              <a:rPr lang="en-US" dirty="0"/>
              <a:t>-mon</a:t>
            </a:r>
            <a:r>
              <a:rPr lang="hu-HU" dirty="0"/>
              <a:t>o</a:t>
            </a:r>
            <a:r>
              <a:rPr lang="en-US" dirty="0" err="1"/>
              <a:t>xid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hu-HU" dirty="0"/>
              <a:t>kén</a:t>
            </a:r>
            <a:r>
              <a:rPr lang="en-US" dirty="0"/>
              <a:t> </a:t>
            </a:r>
            <a:r>
              <a:rPr lang="en-US" dirty="0" err="1"/>
              <a:t>okozta</a:t>
            </a:r>
            <a:r>
              <a:rPr lang="en-US" dirty="0"/>
              <a:t> ..</a:t>
            </a:r>
            <a:endParaRPr dirty="0"/>
          </a:p>
          <a:p>
            <a:pPr>
              <a:buNone/>
            </a:pPr>
            <a:r>
              <a:rPr dirty="0"/>
              <a:t>     </a:t>
            </a:r>
            <a:r>
              <a:rPr lang="hu-HU" dirty="0"/>
              <a:t>Más szavakkal</a:t>
            </a:r>
            <a:r>
              <a:rPr lang="en-US" dirty="0"/>
              <a:t>, </a:t>
            </a:r>
            <a:r>
              <a:rPr lang="hu-HU" dirty="0"/>
              <a:t>a légszennyezés szilárd, folyékony és gáznemű anyagok jelenléte a levegőben olyan mennyiségben, sűrűségben és időben, amely károsíthatja az emberi egészséget, az életet és az ökológiai egyensúlyt. </a:t>
            </a:r>
            <a:br>
              <a:rPr lang="hu-HU" dirty="0"/>
            </a:br>
            <a:r>
              <a:rPr lang="hu-HU" dirty="0"/>
              <a:t>Az emberek különféle tevékenységei következtében bekövetkező termelési és fogyasztási tevékenységek során a légréteg szennyeződik, és ez hátrányosan befolyásolja a föld élő életét.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Külső légszennyezés: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501220" cy="4404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dirty="0"/>
              <a:t>          </a:t>
            </a:r>
            <a:r>
              <a:rPr lang="hu-HU" dirty="0"/>
              <a:t>Az orron kívüli légszennyezés, </a:t>
            </a:r>
            <a:r>
              <a:rPr lang="hu-HU" dirty="0" err="1"/>
              <a:t>váladékozást</a:t>
            </a:r>
            <a:r>
              <a:rPr lang="hu-HU" dirty="0"/>
              <a:t>, köhögést, tüsszögést, arcüreggyulladást, légzési nehézségeket, krónikus köhögést, hangproblémákat (különösen krónikus rekedtséget és gégegyulladást) és fejfájást okoznak. Az asztmás betegek különösen veszélyeztetettek. Ez a szennyezés savas esőnek is nevezhető esemény, amely megszünteti a tavak és folyók életét, tönkreteszi az erdőket és tönkreteszi a magokat. A külső légszennyezést leginkább olaj, gáz, szén elégetése okozza. Több mint 50%-át az autó kipufogója termeli. Ez az arány továbbra is érvényes annak ellenére, hogy a járműveken megakadályozzák a szennyezést és az ólommentes benzint. A szennyezés növekszik. Mert évente átlagosan 19 millió új járművel kereskednek. A gépjárművekből származó fő füstvegyületek az ózon és a szén-monoxid.</a:t>
            </a:r>
            <a:r>
              <a:rPr dirty="0"/>
              <a:t>  </a:t>
            </a:r>
            <a:endParaRPr lang="hu-HU" dirty="0"/>
          </a:p>
          <a:p>
            <a:pPr>
              <a:buNone/>
            </a:pPr>
            <a:r>
              <a:rPr dirty="0"/>
              <a:t>         </a:t>
            </a:r>
            <a:r>
              <a:rPr lang="hu-HU" dirty="0"/>
              <a:t>1986-ban az Amerikai Környezetvédelmi Alapítvány által végzett ózonbiztonsági mérések során több mint 96 lakóterületet találtak veszélyesnek. 41 régióban túllépték a szén-monoxid normát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Belső légszennyezés: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    </a:t>
            </a:r>
            <a:r>
              <a:rPr lang="hu-HU" dirty="0"/>
              <a:t>Az amerikaiak többsége idejének 80% -át bent tölti. Ez az idő nő az időseknél és a gyermekeknél. Gáz, kőolaj, szén, fatüzelésű kályhák, kandallók, azbeszt, </a:t>
            </a:r>
            <a:r>
              <a:rPr lang="hu-HU" dirty="0" err="1"/>
              <a:t>daron</a:t>
            </a:r>
            <a:r>
              <a:rPr lang="hu-HU" dirty="0"/>
              <a:t>, formaldehid, ólom, dohány ezek mind olyan anyagok, amelyek szennyezik a levegőt.</a:t>
            </a:r>
          </a:p>
          <a:p>
            <a:pPr>
              <a:buNone/>
            </a:pPr>
            <a:r>
              <a:rPr dirty="0"/>
              <a:t> </a:t>
            </a:r>
            <a:br>
              <a:rPr lang="hu-HU" dirty="0"/>
            </a:br>
            <a:r>
              <a:rPr lang="hu-HU" dirty="0"/>
              <a:t>Az évek óta tartó rendszeres dohányzás növeli a rák kockázatát a. Sőt, a dohányzás megzavarja a véráramlást, növeli a szívroham kockázatát. Olyan betegségekhez is vezet, mint a hörghurut, a tüdőgyulladás, a tüdőtágulás. Gyermekek és a passzív dohányosok tüdőrákban, az </a:t>
            </a:r>
            <a:r>
              <a:rPr lang="hu-HU" dirty="0" err="1"/>
              <a:t>otitis</a:t>
            </a:r>
            <a:r>
              <a:rPr lang="hu-HU" dirty="0"/>
              <a:t> </a:t>
            </a:r>
            <a:r>
              <a:rPr lang="hu-HU" dirty="0" err="1"/>
              <a:t>media</a:t>
            </a:r>
            <a:r>
              <a:rPr lang="hu-HU" dirty="0"/>
              <a:t> és a légúti fertőzések közötti kapcsolat </a:t>
            </a:r>
            <a:r>
              <a:rPr lang="hu-HU" dirty="0" err="1"/>
              <a:t>orvosilag</a:t>
            </a:r>
            <a:r>
              <a:rPr lang="hu-HU" dirty="0"/>
              <a:t> bizonyított. Javasolták a dohányzás tilalmát repülőgépeken, nyilvános helyeken, munkahelyeken. Mi vagyunk a legnagyobb felelősek a nemdohányzó környezetben élő minden emberért. Emellett nemzeti kampányokat kell szervezni az emberek oktatása érdekében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10380692" y="6215082"/>
            <a:ext cx="1407036" cy="4846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folytatás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00042"/>
            <a:ext cx="9143998" cy="79535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Belső légszennyezés: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dirty="0"/>
              <a:t>         </a:t>
            </a:r>
            <a:r>
              <a:rPr lang="en-US" dirty="0"/>
              <a:t>A </a:t>
            </a:r>
            <a:r>
              <a:rPr lang="hu-HU" dirty="0"/>
              <a:t>körülöttünk lévő vegyszerek és hulladékok károsíthatják ízünket és illatunkat. A szag és az íz csökkenése csökkenti az étvágyat, megakadályozza, hogy érezzük a virágok és az ételek illatát. Megakadályozhatja, hogy élvezhessük a levegőt és megszabaduljunk a méreganyagoktól</a:t>
            </a:r>
            <a:r>
              <a:rPr lang="en-US" dirty="0"/>
              <a:t>.</a:t>
            </a:r>
            <a:endParaRPr dirty="0"/>
          </a:p>
          <a:p>
            <a:pPr>
              <a:buNone/>
            </a:pPr>
            <a:r>
              <a:rPr dirty="0"/>
              <a:t>         </a:t>
            </a:r>
            <a:r>
              <a:rPr lang="hu-HU" dirty="0"/>
              <a:t>A légszennyező anyagok napi növekedése különféle akut egészségügyi problémákat okoz. Például a szennyező anyag koncentrációjának növekedése az asztmás rohamok megnövekedéséhez</a:t>
            </a:r>
            <a:r>
              <a:rPr lang="en-US" dirty="0"/>
              <a:t> </a:t>
            </a:r>
            <a:r>
              <a:rPr lang="hu-HU" dirty="0"/>
              <a:t>vezet. Hosszú távú szennyező kitettség és krónikus egészségügyi hatások jelentkeznek. Az USA-ban és Hollandiában végzett vizsgálatokban a légszennyezett régiókban élő emberek élete 1-2 évvel rövidebb, mint </a:t>
            </a:r>
            <a:r>
              <a:rPr lang="hu-HU" dirty="0" err="1"/>
              <a:t>azoké</a:t>
            </a:r>
            <a:r>
              <a:rPr lang="hu-HU" dirty="0"/>
              <a:t>, akik szennyezés nélküli régiókban élnek. Becslések szerint csak a fejlődő országokban évente 500 000 ember hal meg a levegőben lévő részecskék és kén-dioxid miatt.</a:t>
            </a:r>
          </a:p>
        </p:txBody>
      </p:sp>
      <p:sp>
        <p:nvSpPr>
          <p:cNvPr id="4" name="3 Sağ Ok"/>
          <p:cNvSpPr/>
          <p:nvPr/>
        </p:nvSpPr>
        <p:spPr>
          <a:xfrm>
            <a:off x="10452130" y="6143644"/>
            <a:ext cx="1407036" cy="4846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folytatás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Belső légszennyezés: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		A levegőszennyezés emberi egészségre gyakorolt ​​hatását nagy mennyiségű káros anyag belélegzése okozza. Ahhoz, hogy az emberek egészségesen élhessenek, a levegőnek tisztának kell lennie. Más szavakkal, a szennyezett levegő belégzése, különösen a tüdőben, pusztító és végzetes lehet. A levegő belélegzésén keresztül a részecskék és a levegőben lévő füst a légzés eljutnak a tüdőbe. Ez mély légúti fertőzéseket okoz.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A légszennyezés megelőzésére irányuló intézkedések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Biztosítani kell az ipari létesítmények szűrőbeépítését, valamint az megfelelő és szabályos elhelyezését.</a:t>
            </a:r>
          </a:p>
          <a:p>
            <a:r>
              <a:rPr lang="hu-HU" dirty="0"/>
              <a:t>Magas </a:t>
            </a:r>
            <a:r>
              <a:rPr lang="hu-HU" dirty="0" err="1"/>
              <a:t>kalóriatartalmú</a:t>
            </a:r>
            <a:r>
              <a:rPr lang="hu-HU" dirty="0"/>
              <a:t> szenet kell használni a lakások fűtésére és a kéményeket, kályha csöveket minden évben meg kell tisztítani</a:t>
            </a:r>
            <a:r>
              <a:rPr lang="en-US" dirty="0"/>
              <a:t>.</a:t>
            </a:r>
            <a:endParaRPr dirty="0"/>
          </a:p>
          <a:p>
            <a:r>
              <a:rPr lang="hu-HU" dirty="0"/>
              <a:t>Figyelmet kell fordítani az ablakok, ajtók és tetők szigetelésére</a:t>
            </a:r>
            <a:r>
              <a:rPr lang="en-US" dirty="0"/>
              <a:t>..</a:t>
            </a:r>
            <a:endParaRPr dirty="0"/>
          </a:p>
          <a:p>
            <a:r>
              <a:rPr lang="hu-HU" dirty="0"/>
              <a:t>A kályháknak TSE tanúsítvánnyal kell rendelkeznie</a:t>
            </a:r>
            <a:r>
              <a:rPr lang="en-US" dirty="0"/>
              <a:t>.</a:t>
            </a:r>
          </a:p>
          <a:p>
            <a:r>
              <a:rPr lang="hu-HU" dirty="0"/>
              <a:t>Bővíteni és ösztönözni kell a földgáz felhasználását</a:t>
            </a:r>
            <a:r>
              <a:rPr lang="en-US" dirty="0"/>
              <a:t>.</a:t>
            </a:r>
            <a:endParaRPr dirty="0"/>
          </a:p>
          <a:p>
            <a:r>
              <a:rPr lang="hu-HU" dirty="0"/>
              <a:t>Kerülni kell az illegális szén felhasználását, amely alacsony </a:t>
            </a:r>
            <a:r>
              <a:rPr lang="hu-HU" dirty="0" err="1"/>
              <a:t>kalóriatartalmú</a:t>
            </a:r>
            <a:r>
              <a:rPr lang="hu-HU" dirty="0"/>
              <a:t> és szennyezőbb</a:t>
            </a:r>
            <a:r>
              <a:rPr lang="en-US" dirty="0"/>
              <a:t> </a:t>
            </a:r>
            <a:r>
              <a:rPr lang="hu-HU" dirty="0"/>
              <a:t>a </a:t>
            </a:r>
            <a:r>
              <a:rPr lang="hu-HU" dirty="0" err="1"/>
              <a:t>leveg</a:t>
            </a:r>
            <a:r>
              <a:rPr lang="en-US" dirty="0"/>
              <a:t>ő</a:t>
            </a:r>
            <a:r>
              <a:rPr lang="hu-HU" dirty="0"/>
              <a:t>re</a:t>
            </a:r>
            <a:r>
              <a:rPr lang="en-US" dirty="0"/>
              <a:t> </a:t>
            </a:r>
            <a:r>
              <a:rPr lang="hu-HU" dirty="0"/>
              <a:t>tekintve</a:t>
            </a:r>
            <a:r>
              <a:rPr lang="en-US" dirty="0"/>
              <a:t>..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10452130" y="6143644"/>
            <a:ext cx="1407036" cy="4846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>
                <a:solidFill>
                  <a:srgbClr val="FF0000"/>
                </a:solidFill>
              </a:rPr>
              <a:t>folyatatás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00042"/>
            <a:ext cx="9143998" cy="79535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A légszennyezés megelőzésére irányuló intézkedések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267200"/>
          </a:xfrm>
        </p:spPr>
        <p:txBody>
          <a:bodyPr>
            <a:normAutofit fontScale="92500"/>
          </a:bodyPr>
          <a:lstStyle/>
          <a:p>
            <a:r>
              <a:rPr lang="hu-HU" dirty="0"/>
              <a:t>A fűtés és földgázkazánokat rendszeresen karban kell tartani</a:t>
            </a:r>
            <a:r>
              <a:rPr lang="en-US" dirty="0"/>
              <a:t>.</a:t>
            </a:r>
            <a:endParaRPr lang="hu-HU" dirty="0"/>
          </a:p>
          <a:p>
            <a:r>
              <a:rPr lang="hu-HU" dirty="0"/>
              <a:t>Lehetővé kell tenni, hogy a kalóriák szerepeljenek a tűzoltó tanfolyamokon</a:t>
            </a:r>
            <a:r>
              <a:rPr lang="en-US" dirty="0"/>
              <a:t>.</a:t>
            </a:r>
            <a:endParaRPr lang="hu-HU" dirty="0"/>
          </a:p>
          <a:p>
            <a:r>
              <a:rPr lang="hu-HU" dirty="0"/>
              <a:t>Központi fűtési rendszereket kell használni az új lakóövezetekben</a:t>
            </a:r>
            <a:r>
              <a:rPr lang="en-US" dirty="0"/>
              <a:t>.</a:t>
            </a:r>
            <a:endParaRPr lang="hu-HU" dirty="0"/>
          </a:p>
          <a:p>
            <a:r>
              <a:rPr lang="hu-HU" dirty="0"/>
              <a:t>Növelni kell a zöld területeket, végre kell hajtani a fejlesztési tervekben szereplő levegőszennyezés csökkentésére irányuló intézkedéseket.</a:t>
            </a:r>
            <a:endParaRPr lang="en-US" dirty="0"/>
          </a:p>
          <a:p>
            <a:r>
              <a:rPr lang="hu-HU" dirty="0"/>
              <a:t>Bővíteni</a:t>
            </a:r>
            <a:r>
              <a:rPr lang="en-US" dirty="0"/>
              <a:t> </a:t>
            </a:r>
            <a:r>
              <a:rPr lang="hu-HU" dirty="0"/>
              <a:t>kell</a:t>
            </a:r>
            <a:r>
              <a:rPr lang="en-US" dirty="0"/>
              <a:t> a </a:t>
            </a:r>
            <a:r>
              <a:rPr lang="hu-HU" dirty="0"/>
              <a:t>tömegközlekedést</a:t>
            </a:r>
          </a:p>
          <a:p>
            <a:r>
              <a:rPr lang="hu-HU" dirty="0"/>
              <a:t>Elsősorban a légszennyezés megelőzése érdekében a fosszilis tüzelőanyagok </a:t>
            </a:r>
            <a:r>
              <a:rPr lang="hu-HU" dirty="0" err="1"/>
              <a:t>energiaforrá</a:t>
            </a:r>
            <a:r>
              <a:rPr lang="en-US" dirty="0" err="1"/>
              <a:t>sként</a:t>
            </a:r>
            <a:r>
              <a:rPr lang="en-US" dirty="0"/>
              <a:t> </a:t>
            </a:r>
            <a:r>
              <a:rPr lang="hu-HU" dirty="0"/>
              <a:t>való használatát</a:t>
            </a:r>
            <a:r>
              <a:rPr lang="en-US" dirty="0"/>
              <a:t>, a </a:t>
            </a:r>
            <a:r>
              <a:rPr lang="hu-HU" dirty="0"/>
              <a:t>napenergiát</a:t>
            </a:r>
            <a:r>
              <a:rPr lang="en-US" dirty="0"/>
              <a:t>, a </a:t>
            </a:r>
            <a:r>
              <a:rPr lang="hu-HU" dirty="0"/>
              <a:t>szélenergiát és a geotermikus energiaforrásokat kell megadni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10452130" y="6143644"/>
            <a:ext cx="1407036" cy="4846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folytatás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00042"/>
            <a:ext cx="9143998" cy="79535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A légszennyezés megelőzésére irányuló intézkedések</a:t>
            </a:r>
            <a:endParaRPr lang="hu-HU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26720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Ipari üzemek létesítése során növelni kell a zöldterületeket, meg kell akadályozni hogy a tervezett ipari hulladék </a:t>
            </a:r>
            <a:r>
              <a:rPr lang="hu-HU" dirty="0" err="1"/>
              <a:t>beszűrődjön</a:t>
            </a:r>
            <a:r>
              <a:rPr lang="hu-HU" dirty="0"/>
              <a:t> a levegőbe.</a:t>
            </a:r>
            <a:endParaRPr dirty="0"/>
          </a:p>
          <a:p>
            <a:r>
              <a:rPr lang="hu-HU" dirty="0"/>
              <a:t> Intézkedéseket kell hozni az autók kipufogógázai által okozott szennyezés csökkentésére a városokban. Mivel ezek a szennyezők télen ózonképződést okoznak, megnehezíti az élőlények lélegzését</a:t>
            </a:r>
          </a:p>
          <a:p>
            <a:r>
              <a:rPr lang="hu-HU" dirty="0"/>
              <a:t>Az embereket ösztönözni kell a tömegközlekedésre, a tömegközlekedési járművek üzemanyagaként felhasznált földgáznak elterjedtnek kell lennie.</a:t>
            </a:r>
          </a:p>
          <a:p>
            <a:r>
              <a:rPr lang="hu-HU" dirty="0"/>
              <a:t>Kerülni kell az erdőpusztulást.</a:t>
            </a:r>
          </a:p>
          <a:p>
            <a:r>
              <a:rPr lang="hu-HU" dirty="0"/>
              <a:t>Az ózonréteget károsítják olyan anyagok, mint a klór-fluorozott szénhidrogének. Meg kell vizsgálni azokat a vegyszereket, amelyek ezen anyagok helyett használhatók.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10452130" y="6143644"/>
            <a:ext cx="1407036" cy="4846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folytatás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A </a:t>
            </a:r>
            <a:r>
              <a:rPr lang="hu-HU" dirty="0">
                <a:solidFill>
                  <a:srgbClr val="92D050"/>
                </a:solidFill>
              </a:rPr>
              <a:t>légszennyezés megelőzésére irányuló intézkedések</a:t>
            </a:r>
            <a:endParaRPr lang="hu-HU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Azokat az embereket, akik mindig érzékenyek a különféle plakátokra, és más érzékeny embereket is ösztönözni és segíteni kell arra, hogy megoldást találjanak</a:t>
            </a:r>
            <a:r>
              <a:rPr lang="en-US" dirty="0"/>
              <a:t> </a:t>
            </a:r>
            <a:r>
              <a:rPr lang="hu-HU" dirty="0"/>
              <a:t>erre és sok más problémára</a:t>
            </a:r>
          </a:p>
          <a:p>
            <a:r>
              <a:rPr lang="hu-HU" dirty="0"/>
              <a:t>Mindezen tényezők mellett a nem megfelelő létesítményekben történő hulladék égetést meg kell akadályozni. Az ipari telephelyeket úgy kell létrehozni, hogy figyelembe kell venni az uralkodó szelet, a területrendezési tervekben meg kell ezt akadályozni és a járművek kipufogógáz-kibocsátásának mérését rendszeresen el kell végezni, de az alternatív energiát használó motorokat is meg kell vizsgálni.</a:t>
            </a: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Legtisztább 10 ország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dirty="0"/>
              <a:t>Kenya</a:t>
            </a:r>
          </a:p>
          <a:p>
            <a:pPr marL="457200" indent="-457200">
              <a:buAutoNum type="arabicPeriod"/>
            </a:pPr>
            <a:r>
              <a:rPr lang="hu-HU" dirty="0"/>
              <a:t>Tanzánia
Etiópia
Mozambik
Kamerun
</a:t>
            </a:r>
            <a:r>
              <a:rPr dirty="0"/>
              <a:t>Zambia</a:t>
            </a:r>
          </a:p>
          <a:p>
            <a:pPr marL="457200" indent="-457200">
              <a:buAutoNum type="arabicPeriod"/>
            </a:pPr>
            <a:r>
              <a:rPr lang="hu-HU" dirty="0"/>
              <a:t>Indonézia
Zimbabwe
Brazília
</a:t>
            </a:r>
            <a:r>
              <a:rPr lang="en-US" dirty="0" err="1"/>
              <a:t>Kongói</a:t>
            </a:r>
            <a:r>
              <a:rPr lang="en-US" dirty="0"/>
              <a:t> </a:t>
            </a:r>
            <a:r>
              <a:rPr lang="en-US" dirty="0" err="1"/>
              <a:t>Demokratikus</a:t>
            </a:r>
            <a:r>
              <a:rPr lang="en-US" dirty="0"/>
              <a:t> </a:t>
            </a:r>
            <a:r>
              <a:rPr lang="en-US" dirty="0" err="1"/>
              <a:t>Köztársaság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solidFill>
                  <a:srgbClr val="92D050"/>
                </a:solidFill>
              </a:rPr>
              <a:t>Legszennyezettebb</a:t>
            </a:r>
            <a:r>
              <a:rPr lang="hu-HU" dirty="0">
                <a:solidFill>
                  <a:srgbClr val="92D050"/>
                </a:solidFill>
              </a:rPr>
              <a:t> 20 ország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hu-HU" dirty="0"/>
              <a:t>Szaúd-Arábia
Kuvait
Bahrein
Katar
Egyesült Arab Emírségek</a:t>
            </a:r>
            <a:endParaRPr dirty="0"/>
          </a:p>
          <a:p>
            <a:pPr marL="457200" indent="-457200">
              <a:buAutoNum type="arabicPeriod"/>
            </a:pPr>
            <a:r>
              <a:rPr lang="hu-HU" dirty="0"/>
              <a:t>Omán
Türkmenisztán
Líbia
Kazahsztán
Trinidad és Tobago</a:t>
            </a:r>
            <a:endParaRPr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3345" y="1905000"/>
            <a:ext cx="4419598" cy="42672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 startAt="11"/>
            </a:pPr>
            <a:r>
              <a:rPr lang="hu-HU" dirty="0"/>
              <a:t>Irán
Luxemburg
Bulgária
Bosznia-Hercegovina</a:t>
            </a:r>
            <a:endParaRPr dirty="0"/>
          </a:p>
          <a:p>
            <a:pPr marL="457200" indent="-457200">
              <a:buAutoNum type="arabicPeriod" startAt="11"/>
            </a:pPr>
            <a:r>
              <a:rPr lang="hu-HU" dirty="0"/>
              <a:t>Mongólia
Észak-Korea
Macedónia
Szingapúr
Irak
Kína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Légszennyezés okai</a:t>
            </a:r>
            <a:r>
              <a:rPr dirty="0">
                <a:solidFill>
                  <a:srgbClr val="92D050"/>
                </a:solidFill>
              </a:rPr>
              <a:t>: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2413" y="1714488"/>
            <a:ext cx="9286907" cy="2071702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Rossz minőségű üzemanyagok használata</a:t>
            </a:r>
            <a:r>
              <a:rPr lang="en-US" dirty="0"/>
              <a:t>.</a:t>
            </a:r>
            <a:endParaRPr dirty="0"/>
          </a:p>
          <a:p>
            <a:r>
              <a:rPr lang="hu-HU" dirty="0"/>
              <a:t>Kipufogógázok</a:t>
            </a:r>
            <a:r>
              <a:rPr dirty="0"/>
              <a:t>.</a:t>
            </a:r>
          </a:p>
          <a:p>
            <a:r>
              <a:rPr lang="hu-HU" dirty="0"/>
              <a:t>Városok elhelyezkedése</a:t>
            </a:r>
            <a:r>
              <a:rPr lang="en-US" dirty="0"/>
              <a:t>.</a:t>
            </a:r>
            <a:endParaRPr dirty="0"/>
          </a:p>
          <a:p>
            <a:r>
              <a:rPr lang="hu-HU" dirty="0"/>
              <a:t>A kályha és a fűtés nem megfelelő használata.</a:t>
            </a:r>
          </a:p>
          <a:p>
            <a:r>
              <a:rPr lang="hu-HU" dirty="0"/>
              <a:t>Kedvezőtlen időjárási viszonyok</a:t>
            </a:r>
            <a:r>
              <a:rPr dirty="0"/>
              <a:t>.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808000" y="4000504"/>
            <a:ext cx="11072890" cy="2428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2600" dirty="0"/>
              <a:t>	Kiváló minőségű üzemanyagok és megfelelő kályha, fűtés használatával a légszennyezés csökkenthető.</a:t>
            </a:r>
            <a:br>
              <a:rPr lang="hu-HU" sz="2600" dirty="0"/>
            </a:br>
            <a:r>
              <a:rPr lang="en-US" sz="2600" dirty="0"/>
              <a:t>A </a:t>
            </a:r>
            <a:r>
              <a:rPr lang="hu-HU" sz="2600" dirty="0"/>
              <a:t>gépkocsik </a:t>
            </a:r>
            <a:r>
              <a:rPr lang="en-US" sz="2600" dirty="0"/>
              <a:t> </a:t>
            </a:r>
            <a:r>
              <a:rPr lang="hu-HU" sz="2600" dirty="0"/>
              <a:t>kipufogógázai</a:t>
            </a:r>
            <a:r>
              <a:rPr lang="en-US" sz="2600" dirty="0"/>
              <a:t> </a:t>
            </a:r>
            <a:r>
              <a:rPr lang="hu-HU" sz="2600" dirty="0"/>
              <a:t>levegőszennyezést is okoznak</a:t>
            </a:r>
            <a:r>
              <a:rPr lang="en-US" sz="2600" dirty="0"/>
              <a:t>.</a:t>
            </a:r>
            <a:r>
              <a:rPr lang="hu-HU" sz="2600" dirty="0"/>
              <a:t> Városaink gödörbe történő települése szintén növeli a légszennyezést</a:t>
            </a:r>
            <a:r>
              <a:rPr lang="en-US" sz="2600" dirty="0"/>
              <a:t>. </a:t>
            </a:r>
            <a:r>
              <a:rPr lang="hu-HU" sz="2600" dirty="0"/>
              <a:t>A szélsebesség</a:t>
            </a:r>
            <a:r>
              <a:rPr lang="en-US" sz="2600" dirty="0"/>
              <a:t> </a:t>
            </a:r>
            <a:r>
              <a:rPr lang="hu-HU" sz="2600" dirty="0"/>
              <a:t>lassul</a:t>
            </a:r>
            <a:r>
              <a:rPr lang="en-US" sz="2600" dirty="0"/>
              <a:t> a</a:t>
            </a:r>
            <a:r>
              <a:rPr lang="hu-HU" sz="2600" dirty="0"/>
              <a:t> hegyekkel körülvett</a:t>
            </a:r>
            <a:r>
              <a:rPr lang="en-US" sz="2600" dirty="0"/>
              <a:t> </a:t>
            </a:r>
            <a:r>
              <a:rPr lang="hu-HU" sz="2600" dirty="0"/>
              <a:t>városokban</a:t>
            </a:r>
            <a:r>
              <a:rPr lang="en-US" sz="2600" dirty="0"/>
              <a:t>.</a:t>
            </a:r>
            <a:r>
              <a:rPr lang="hu-HU" sz="2600" dirty="0"/>
              <a:t> Ezért a levegőben lévő káros gázokat a szél nem tudja mozgatni</a:t>
            </a:r>
            <a:r>
              <a:rPr lang="en-US" sz="2600" dirty="0"/>
              <a:t>. </a:t>
            </a:r>
            <a:r>
              <a:rPr lang="hu-HU" sz="2600" dirty="0"/>
              <a:t>Ez növeli a levegő szennyezettségét</a:t>
            </a:r>
            <a:r>
              <a:rPr lang="en-US" sz="2600" dirty="0"/>
              <a:t>.</a:t>
            </a:r>
            <a:r>
              <a:rPr sz="2600" dirty="0"/>
              <a:t> </a:t>
            </a:r>
            <a:br>
              <a:rPr lang="hu-HU" sz="2600" dirty="0"/>
            </a:br>
            <a:r>
              <a:rPr lang="en-US" sz="2600" dirty="0"/>
              <a:t>M</a:t>
            </a:r>
            <a:r>
              <a:rPr lang="hu-HU" sz="2600" dirty="0"/>
              <a:t>ég</a:t>
            </a:r>
            <a:r>
              <a:rPr lang="en-US" sz="2600" dirty="0"/>
              <a:t> ha a </a:t>
            </a:r>
            <a:r>
              <a:rPr lang="hu-HU" sz="2600" dirty="0"/>
              <a:t>városok elhelyezkedése </a:t>
            </a:r>
            <a:r>
              <a:rPr lang="en-US" sz="2600" dirty="0"/>
              <a:t> is </a:t>
            </a:r>
            <a:r>
              <a:rPr lang="hu-HU" sz="2600" dirty="0"/>
              <a:t>megfelelő</a:t>
            </a:r>
            <a:r>
              <a:rPr lang="en-US" sz="2600" dirty="0"/>
              <a:t>, a k</a:t>
            </a:r>
            <a:r>
              <a:rPr lang="hu-HU" sz="2600" dirty="0"/>
              <a:t>kedvezőtlen</a:t>
            </a:r>
            <a:r>
              <a:rPr lang="en-US" sz="2600" dirty="0"/>
              <a:t> </a:t>
            </a:r>
            <a:r>
              <a:rPr lang="hu-HU" sz="2600" dirty="0"/>
              <a:t>időjárási viszonyok és a szél fújása fokozott légszennyezést okozhat</a:t>
            </a:r>
            <a:r>
              <a:rPr lang="en-US" sz="2600" dirty="0"/>
              <a:t>.</a:t>
            </a:r>
            <a:r>
              <a:rPr lang="hu-HU" sz="2600" dirty="0"/>
              <a:t> A légszennyezés természetesen szennyezés amely inkább mesterséges forrásokból ered. </a:t>
            </a:r>
            <a:r>
              <a:rPr lang="en-US" sz="2600" dirty="0"/>
              <a:t> </a:t>
            </a:r>
            <a:r>
              <a:rPr lang="hu-HU" sz="2600" dirty="0"/>
              <a:t>Manapság az embereket leginkább a légszennyezés érdekli</a:t>
            </a:r>
            <a:r>
              <a:rPr lang="en-US" sz="2600" dirty="0"/>
              <a:t>,</a:t>
            </a:r>
            <a:r>
              <a:rPr lang="hu-HU" sz="2600" dirty="0"/>
              <a:t> különösen nagy lakóövezetekben és ipari területeken</a:t>
            </a:r>
            <a:r>
              <a:rPr lang="en-US" sz="2600" dirty="0"/>
              <a:t>.</a:t>
            </a:r>
            <a:r>
              <a:rPr lang="hu-HU" sz="2600" dirty="0"/>
              <a:t> Ebben a szennyezésben több ember vesz részt az emberi tevékenységek révén</a:t>
            </a:r>
            <a:r>
              <a:rPr lang="en-US" sz="2600" dirty="0"/>
              <a:t>.</a:t>
            </a:r>
            <a:endParaRPr lang="tr-TR" sz="2600" dirty="0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Törökország </a:t>
            </a:r>
            <a:r>
              <a:rPr lang="en-US" dirty="0" err="1">
                <a:solidFill>
                  <a:srgbClr val="92D050"/>
                </a:solidFill>
              </a:rPr>
              <a:t>legtisztább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és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legszennyezettebb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tartomány</a:t>
            </a:r>
            <a:r>
              <a:rPr lang="hu-HU" dirty="0" err="1">
                <a:solidFill>
                  <a:srgbClr val="92D050"/>
                </a:solidFill>
              </a:rPr>
              <a:t>ai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u="sng" dirty="0">
                <a:solidFill>
                  <a:srgbClr val="FF0000"/>
                </a:solidFill>
              </a:rPr>
              <a:t>Legtisztább tartományok</a:t>
            </a:r>
          </a:p>
          <a:p>
            <a:pPr>
              <a:buFont typeface="Wingdings" pitchFamily="2" charset="2"/>
              <a:buChar char="v"/>
            </a:pPr>
            <a:r>
              <a:rPr lang="hu-HU" dirty="0" err="1"/>
              <a:t>Artvin</a:t>
            </a:r>
            <a:endParaRPr lang="hu-HU" dirty="0"/>
          </a:p>
          <a:p>
            <a:pPr>
              <a:buFont typeface="Wingdings" pitchFamily="2" charset="2"/>
              <a:buChar char="v"/>
            </a:pPr>
            <a:r>
              <a:rPr lang="hu-HU" dirty="0" err="1"/>
              <a:t>Bitlis</a:t>
            </a:r>
            <a:endParaRPr lang="hu-HU" dirty="0"/>
          </a:p>
          <a:p>
            <a:pPr>
              <a:buFont typeface="Wingdings" pitchFamily="2" charset="2"/>
              <a:buChar char="v"/>
            </a:pPr>
            <a:r>
              <a:rPr lang="hu-HU" dirty="0" err="1"/>
              <a:t>Eskişehir</a:t>
            </a:r>
            <a:endParaRPr dirty="0"/>
          </a:p>
          <a:p>
            <a:pPr>
              <a:buFont typeface="Wingdings" pitchFamily="2" charset="2"/>
              <a:buChar char="v"/>
            </a:pPr>
            <a:r>
              <a:rPr dirty="0"/>
              <a:t>Yozgat</a:t>
            </a:r>
          </a:p>
          <a:p>
            <a:pPr>
              <a:buFont typeface="Wingdings" pitchFamily="2" charset="2"/>
              <a:buChar char="v"/>
            </a:pPr>
            <a:r>
              <a:rPr dirty="0"/>
              <a:t>Kırşehir</a:t>
            </a:r>
          </a:p>
          <a:p>
            <a:pPr>
              <a:buFont typeface="Wingdings" pitchFamily="2" charset="2"/>
              <a:buChar char="v"/>
            </a:pPr>
            <a:r>
              <a:rPr dirty="0"/>
              <a:t>Kırıkkale</a:t>
            </a:r>
            <a:endParaRPr lang="tr-TR" u="sng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246814" y="1905000"/>
            <a:ext cx="4744141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>
                <a:solidFill>
                  <a:srgbClr val="FF0000"/>
                </a:solidFill>
              </a:rPr>
              <a:t>A </a:t>
            </a:r>
            <a:r>
              <a:rPr lang="hu-HU" u="sng" dirty="0" err="1">
                <a:solidFill>
                  <a:srgbClr val="FF0000"/>
                </a:solidFill>
              </a:rPr>
              <a:t>legszennyezettebb</a:t>
            </a:r>
            <a:r>
              <a:rPr lang="hu-HU" u="sng" dirty="0">
                <a:solidFill>
                  <a:srgbClr val="FF0000"/>
                </a:solidFill>
              </a:rPr>
              <a:t> tartományok</a:t>
            </a:r>
          </a:p>
          <a:p>
            <a:pPr>
              <a:buFont typeface="Wingdings" pitchFamily="2" charset="2"/>
              <a:buChar char="v"/>
            </a:pPr>
            <a:r>
              <a:rPr lang="sv-SE" dirty="0"/>
              <a:t>Isztambul 
Ankara</a:t>
            </a:r>
            <a:endParaRPr lang="hu-HU" dirty="0"/>
          </a:p>
          <a:p>
            <a:pPr>
              <a:buFont typeface="Wingdings" pitchFamily="2" charset="2"/>
              <a:buChar char="v"/>
            </a:pPr>
            <a:r>
              <a:rPr lang="hu-HU" dirty="0" err="1"/>
              <a:t>Adana</a:t>
            </a:r>
            <a:endParaRPr lang="sv-SE" dirty="0"/>
          </a:p>
          <a:p>
            <a:pPr>
              <a:buFont typeface="Wingdings" pitchFamily="2" charset="2"/>
              <a:buChar char="v"/>
            </a:pPr>
            <a:r>
              <a:rPr lang="sv-SE" dirty="0"/>
              <a:t>Amasya</a:t>
            </a:r>
          </a:p>
          <a:p>
            <a:pPr>
              <a:buFont typeface="Wingdings" pitchFamily="2" charset="2"/>
              <a:buChar char="v"/>
            </a:pPr>
            <a:r>
              <a:rPr lang="sv-SE" dirty="0"/>
              <a:t>Manisa</a:t>
            </a:r>
          </a:p>
          <a:p>
            <a:pPr>
              <a:buFont typeface="Wingdings" pitchFamily="2" charset="2"/>
              <a:buChar char="v"/>
            </a:pPr>
            <a:r>
              <a:rPr lang="sv-SE" dirty="0"/>
              <a:t>Bursa</a:t>
            </a: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O</a:t>
            </a:r>
            <a:r>
              <a:rPr lang="tr-TR" dirty="0">
                <a:solidFill>
                  <a:srgbClr val="92D050"/>
                </a:solidFill>
              </a:rPr>
              <a:t>rszágok, ahol a légszennyezés miatt a leggyakoribb halálesetek vannak</a:t>
            </a:r>
          </a:p>
        </p:txBody>
      </p:sp>
      <p:pic>
        <p:nvPicPr>
          <p:cNvPr id="6" name="6 İçerik Yer Tutucusu" descr="1129564_d11675968f8aadaa351e70c3528795a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1008" y="1905000"/>
            <a:ext cx="8786873" cy="4267200"/>
          </a:xfrm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571480"/>
            <a:ext cx="9143998" cy="723920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Légszennyezés Törökországban(2017))</a:t>
            </a:r>
            <a:endParaRPr lang="tr-TR" dirty="0">
              <a:solidFill>
                <a:srgbClr val="92D05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3686" y="1571612"/>
            <a:ext cx="1093001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2414" y="642918"/>
            <a:ext cx="9143998" cy="652482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Kérdések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</a:t>
            </a:r>
            <a:r>
              <a:rPr dirty="0">
                <a:solidFill>
                  <a:srgbClr val="00B050"/>
                </a:solidFill>
              </a:rPr>
              <a:t>1.</a:t>
            </a:r>
            <a:r>
              <a:rPr lang="hu-HU" dirty="0">
                <a:solidFill>
                  <a:srgbClr val="00B050"/>
                </a:solidFill>
              </a:rPr>
              <a:t>Mi a környezetszennyezés</a:t>
            </a:r>
            <a:r>
              <a:rPr dirty="0">
                <a:solidFill>
                  <a:srgbClr val="00B050"/>
                </a:solidFill>
              </a:rPr>
              <a:t>?</a:t>
            </a:r>
            <a:endParaRPr lang="hu-H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dirty="0">
                <a:solidFill>
                  <a:srgbClr val="00B050"/>
                </a:solidFill>
              </a:rPr>
              <a:t>	</a:t>
            </a:r>
            <a:r>
              <a:rPr lang="hu-HU" dirty="0"/>
              <a:t>Tevékenység eredménye.</a:t>
            </a:r>
            <a:r>
              <a:rPr lang="en-US" dirty="0"/>
              <a:t> </a:t>
            </a:r>
            <a:r>
              <a:rPr lang="hu-HU" dirty="0"/>
              <a:t>A gáz olyan szennyezés, amely a hulladék közvetlenül  légkörbe kerülésével történik, és amely megzavarja a</a:t>
            </a:r>
            <a:r>
              <a:rPr lang="en-US" dirty="0"/>
              <a:t> </a:t>
            </a:r>
            <a:r>
              <a:rPr lang="hu-HU" dirty="0"/>
              <a:t>légkör</a:t>
            </a:r>
            <a:r>
              <a:rPr lang="en-US" dirty="0"/>
              <a:t> </a:t>
            </a:r>
            <a:r>
              <a:rPr lang="hu-HU" dirty="0"/>
              <a:t>tulajdonságait.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</a:t>
            </a:r>
            <a:r>
              <a:rPr dirty="0">
                <a:solidFill>
                  <a:srgbClr val="00B050"/>
                </a:solidFill>
              </a:rPr>
              <a:t>2. </a:t>
            </a:r>
            <a:r>
              <a:rPr lang="hu-HU" dirty="0">
                <a:solidFill>
                  <a:srgbClr val="00B050"/>
                </a:solidFill>
              </a:rPr>
              <a:t>Hogyan történik a légszennyezés</a:t>
            </a:r>
            <a:r>
              <a:rPr dirty="0">
                <a:solidFill>
                  <a:srgbClr val="00B050"/>
                </a:solidFill>
              </a:rPr>
              <a:t> ?</a:t>
            </a:r>
          </a:p>
          <a:p>
            <a:pPr>
              <a:buNone/>
            </a:pPr>
            <a:r>
              <a:rPr dirty="0"/>
              <a:t>    </a:t>
            </a:r>
            <a:r>
              <a:rPr lang="hu-HU" dirty="0"/>
              <a:t>A légszennyezés</a:t>
            </a:r>
            <a:r>
              <a:rPr lang="en-US" dirty="0"/>
              <a:t> </a:t>
            </a:r>
            <a:r>
              <a:rPr lang="hu-HU" dirty="0"/>
              <a:t>különösen</a:t>
            </a:r>
            <a:r>
              <a:rPr lang="en-US" dirty="0"/>
              <a:t> </a:t>
            </a:r>
            <a:r>
              <a:rPr lang="hu-HU" dirty="0"/>
              <a:t>ipari termelés vagy fosszilis tüzelőanyagok elégetése után jön létre</a:t>
            </a:r>
            <a:r>
              <a:rPr lang="en-US" dirty="0"/>
              <a:t>, </a:t>
            </a:r>
            <a:r>
              <a:rPr lang="hu-HU" dirty="0"/>
              <a:t>amelyet a füstgázok atmoszférába keveredése okoz..</a:t>
            </a: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 </a:t>
            </a:r>
            <a:r>
              <a:rPr dirty="0">
                <a:solidFill>
                  <a:srgbClr val="00B050"/>
                </a:solidFill>
              </a:rPr>
              <a:t>3.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hu-HU" dirty="0">
                <a:solidFill>
                  <a:srgbClr val="00B050"/>
                </a:solidFill>
              </a:rPr>
              <a:t>Mik a légszennyezés okai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dirty="0">
              <a:solidFill>
                <a:srgbClr val="00B050"/>
              </a:solidFill>
            </a:endParaRPr>
          </a:p>
          <a:p>
            <a:pPr>
              <a:buNone/>
            </a:pPr>
            <a:r>
              <a:rPr dirty="0"/>
              <a:t>     </a:t>
            </a:r>
            <a:r>
              <a:rPr lang="hu-HU" dirty="0"/>
              <a:t>A légszennyezés az üvegházhatást okozó gázok kibocsátásának növekedése következtében lép fel mérgező gázhulladékok légkörbe keveredésével, különösen a fosszilis üzemanyagok elégetésével. A felelőtlen és szabálytalan termelés következtében képtelenség a gázhulladékok ártalmatlanítása.</a:t>
            </a: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</a:t>
            </a:r>
            <a:r>
              <a:rPr dirty="0">
                <a:solidFill>
                  <a:srgbClr val="00B050"/>
                </a:solidFill>
              </a:rPr>
              <a:t>4.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hu-HU" dirty="0">
                <a:solidFill>
                  <a:srgbClr val="00B050"/>
                </a:solidFill>
              </a:rPr>
              <a:t>Milyen következményekkel jár a légszennyezés</a:t>
            </a:r>
            <a:r>
              <a:rPr lang="en-US" dirty="0">
                <a:solidFill>
                  <a:srgbClr val="00B050"/>
                </a:solidFill>
              </a:rPr>
              <a:t>?</a:t>
            </a:r>
            <a:br>
              <a:rPr lang="hu-HU" dirty="0">
                <a:solidFill>
                  <a:srgbClr val="00B050"/>
                </a:solidFill>
              </a:rPr>
            </a:br>
            <a:br>
              <a:rPr lang="hu-HU" dirty="0"/>
            </a:br>
            <a:r>
              <a:rPr lang="hu-HU" dirty="0"/>
              <a:t>A légszennyezés következtében az életerős tevékenységeket hátrányosan befolyásolja az élő generáció kihalásához vezethet. A globális felmelegedés a légszennyezés, az éghajlatváltozás és a szezonális átmenet zavara miatt következik be.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 </a:t>
            </a:r>
            <a:r>
              <a:rPr dirty="0">
                <a:solidFill>
                  <a:srgbClr val="00B050"/>
                </a:solidFill>
              </a:rPr>
              <a:t>5.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hu-HU" dirty="0">
                <a:solidFill>
                  <a:srgbClr val="00B050"/>
                </a:solidFill>
              </a:rPr>
              <a:t>Mit lehet tenni a légszennyezés megelőzése érdekében</a:t>
            </a:r>
            <a:r>
              <a:rPr lang="en-US" dirty="0">
                <a:solidFill>
                  <a:srgbClr val="00B050"/>
                </a:solidFill>
              </a:rPr>
              <a:t>??</a:t>
            </a:r>
            <a:endParaRPr dirty="0">
              <a:solidFill>
                <a:srgbClr val="00B050"/>
              </a:solidFill>
            </a:endParaRPr>
          </a:p>
          <a:p>
            <a:pPr>
              <a:buNone/>
            </a:pPr>
            <a:r>
              <a:rPr dirty="0"/>
              <a:t> </a:t>
            </a:r>
            <a:r>
              <a:rPr lang="hu-HU" dirty="0"/>
              <a:t>A mérgező és a füstgázkibocsátás kordában tartása, a szűrőrendszerek használata az ipari gyártásban és a szűrő technikák fejlesztése a gépjárművekben.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381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dirty="0">
                <a:solidFill>
                  <a:srgbClr val="00B050"/>
                </a:solidFill>
              </a:rPr>
              <a:t>      </a:t>
            </a:r>
            <a:r>
              <a:rPr lang="en-US" dirty="0">
                <a:solidFill>
                  <a:srgbClr val="00B050"/>
                </a:solidFill>
              </a:rPr>
              <a:t>6. </a:t>
            </a:r>
            <a:r>
              <a:rPr lang="hu-HU" dirty="0">
                <a:solidFill>
                  <a:srgbClr val="00B050"/>
                </a:solidFill>
              </a:rPr>
              <a:t>Az alábbiak közül melyik nem valamilyen légszennyezés 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dirty="0">
              <a:solidFill>
                <a:srgbClr val="00B050"/>
              </a:solidFill>
            </a:endParaRPr>
          </a:p>
          <a:p>
            <a:pPr>
              <a:buNone/>
            </a:pPr>
            <a:r>
              <a:rPr dirty="0"/>
              <a:t>      </a:t>
            </a:r>
            <a:r>
              <a:rPr lang="en-US" dirty="0"/>
              <a:t>A) </a:t>
            </a:r>
            <a:r>
              <a:rPr lang="hu-HU" dirty="0"/>
              <a:t>A fűtés által okozott légszennyezés </a:t>
            </a:r>
            <a:endParaRPr dirty="0"/>
          </a:p>
          <a:p>
            <a:pPr>
              <a:buNone/>
            </a:pPr>
            <a:r>
              <a:rPr dirty="0"/>
              <a:t>      </a:t>
            </a:r>
            <a:r>
              <a:rPr lang="en-US" dirty="0"/>
              <a:t>B) </a:t>
            </a:r>
            <a:r>
              <a:rPr lang="hu-HU" dirty="0"/>
              <a:t>Gépjárművek által okozott légszennyezés </a:t>
            </a:r>
            <a:endParaRPr dirty="0"/>
          </a:p>
          <a:p>
            <a:pPr>
              <a:buNone/>
            </a:pPr>
            <a:r>
              <a:rPr lang="en-US" dirty="0"/>
              <a:t> </a:t>
            </a:r>
            <a:r>
              <a:rPr dirty="0"/>
              <a:t>     </a:t>
            </a:r>
            <a:r>
              <a:rPr lang="en-US" dirty="0"/>
              <a:t>C) </a:t>
            </a:r>
            <a:r>
              <a:rPr lang="hu-HU" dirty="0"/>
              <a:t>Az ipar által okozott légszennyezés </a:t>
            </a:r>
            <a:endParaRPr dirty="0"/>
          </a:p>
          <a:p>
            <a:pPr>
              <a:buNone/>
            </a:pPr>
            <a:r>
              <a:rPr lang="en-US" dirty="0"/>
              <a:t> </a:t>
            </a:r>
            <a:r>
              <a:rPr dirty="0"/>
              <a:t>     </a:t>
            </a:r>
            <a:r>
              <a:rPr lang="en-US" dirty="0"/>
              <a:t>D) </a:t>
            </a:r>
            <a:r>
              <a:rPr lang="hu-HU" dirty="0"/>
              <a:t>Az állatok által okozott légszennyezés</a:t>
            </a: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dirty="0"/>
              <a:t>                                                                                                                             </a:t>
            </a:r>
            <a:r>
              <a:rPr lang="hu-HU" dirty="0"/>
              <a:t>Válasz</a:t>
            </a:r>
            <a:r>
              <a:rPr dirty="0"/>
              <a:t>:D     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972598" cy="4524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dirty="0"/>
              <a:t>       </a:t>
            </a:r>
            <a:r>
              <a:rPr lang="en-US" dirty="0">
                <a:solidFill>
                  <a:srgbClr val="00B050"/>
                </a:solidFill>
              </a:rPr>
              <a:t>7.</a:t>
            </a:r>
            <a:r>
              <a:rPr lang="hu-HU" dirty="0">
                <a:solidFill>
                  <a:srgbClr val="00B050"/>
                </a:solidFill>
              </a:rPr>
              <a:t>Az alábbiakban hány kritérium vonatkozik a légszennyező anyagokra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dirty="0">
              <a:solidFill>
                <a:srgbClr val="00B050"/>
              </a:solidFill>
            </a:endParaRPr>
          </a:p>
          <a:p>
            <a:pPr>
              <a:buNone/>
            </a:pPr>
            <a:r>
              <a:rPr dirty="0">
                <a:solidFill>
                  <a:srgbClr val="00B050"/>
                </a:solidFill>
              </a:rPr>
              <a:t>       </a:t>
            </a:r>
            <a:r>
              <a:rPr dirty="0"/>
              <a:t>I</a:t>
            </a:r>
            <a:r>
              <a:rPr lang="hu-HU" dirty="0"/>
              <a:t>.  Szén-monoxid(co) </a:t>
            </a:r>
            <a:endParaRPr dirty="0"/>
          </a:p>
          <a:p>
            <a:pPr>
              <a:buNone/>
            </a:pPr>
            <a:r>
              <a:rPr dirty="0"/>
              <a:t>      II. </a:t>
            </a:r>
            <a:r>
              <a:rPr lang="hu-HU" dirty="0"/>
              <a:t>Nitrogén-dioxid (No2)) </a:t>
            </a:r>
            <a:endParaRPr dirty="0"/>
          </a:p>
          <a:p>
            <a:pPr>
              <a:buNone/>
            </a:pPr>
            <a:r>
              <a:rPr dirty="0"/>
              <a:t>     III. </a:t>
            </a:r>
            <a:r>
              <a:rPr lang="hu-HU" dirty="0"/>
              <a:t>Kén-dioxid (SO2)) </a:t>
            </a:r>
            <a:endParaRPr dirty="0"/>
          </a:p>
          <a:p>
            <a:pPr>
              <a:buNone/>
            </a:pPr>
            <a:r>
              <a:rPr dirty="0">
                <a:solidFill>
                  <a:srgbClr val="00B050"/>
                </a:solidFill>
              </a:rPr>
              <a:t>     </a:t>
            </a:r>
            <a:r>
              <a:rPr dirty="0"/>
              <a:t>IV. </a:t>
            </a:r>
            <a:r>
              <a:rPr lang="hu-HU" dirty="0"/>
              <a:t>Ózon (O3)) </a:t>
            </a:r>
            <a:endParaRPr dirty="0"/>
          </a:p>
          <a:p>
            <a:pPr>
              <a:buNone/>
            </a:pPr>
            <a:r>
              <a:rPr dirty="0">
                <a:solidFill>
                  <a:srgbClr val="00B050"/>
                </a:solidFill>
              </a:rPr>
              <a:t>     </a:t>
            </a:r>
            <a:r>
              <a:rPr dirty="0"/>
              <a:t> V. </a:t>
            </a:r>
            <a:r>
              <a:rPr lang="hu-HU" dirty="0"/>
              <a:t>Oxigén (O2))</a:t>
            </a:r>
            <a:endParaRPr dirty="0"/>
          </a:p>
          <a:p>
            <a:pPr>
              <a:buNone/>
            </a:pPr>
            <a:r>
              <a:rPr dirty="0"/>
              <a:t>       </a:t>
            </a:r>
            <a:r>
              <a:rPr lang="pt-BR" dirty="0"/>
              <a:t>A)1            B)2           C)3            D)4            E)5</a:t>
            </a:r>
            <a:endParaRPr dirty="0"/>
          </a:p>
          <a:p>
            <a:pPr>
              <a:buNone/>
            </a:pPr>
            <a:r>
              <a:rPr dirty="0"/>
              <a:t>                                                                                                                         </a:t>
            </a:r>
            <a:r>
              <a:rPr lang="hu-HU" dirty="0"/>
              <a:t>Válasz</a:t>
            </a:r>
            <a:r>
              <a:rPr dirty="0"/>
              <a:t>:D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A légszennyezés típusai</a:t>
            </a:r>
            <a:r>
              <a:rPr dirty="0">
                <a:solidFill>
                  <a:srgbClr val="92D050"/>
                </a:solidFill>
              </a:rPr>
              <a:t>: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8143899" cy="738182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FF0000"/>
                </a:solidFill>
              </a:rPr>
              <a:t>A </a:t>
            </a:r>
            <a:r>
              <a:rPr lang="hu-HU" u="sng" dirty="0">
                <a:solidFill>
                  <a:srgbClr val="FF0000"/>
                </a:solidFill>
              </a:rPr>
              <a:t>légszennyezési forrásokat három típusra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hu-HU" u="sng" dirty="0">
                <a:solidFill>
                  <a:srgbClr val="FF0000"/>
                </a:solidFill>
              </a:rPr>
              <a:t>oszthatjuk:</a:t>
            </a:r>
            <a:endParaRPr u="sng" dirty="0">
              <a:solidFill>
                <a:srgbClr val="FF0000"/>
              </a:solidFill>
            </a:endParaRPr>
          </a:p>
          <a:p>
            <a:pPr>
              <a:buNone/>
            </a:pPr>
            <a:endParaRPr u="sng" dirty="0">
              <a:solidFill>
                <a:srgbClr val="FF0000"/>
              </a:solidFill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1593817" y="2714620"/>
            <a:ext cx="8858313" cy="3457580"/>
          </a:xfrm>
        </p:spPr>
        <p:txBody>
          <a:bodyPr/>
          <a:lstStyle/>
          <a:p>
            <a:pPr>
              <a:buNone/>
            </a:pPr>
            <a:r>
              <a:rPr dirty="0">
                <a:solidFill>
                  <a:srgbClr val="FF0000"/>
                </a:solidFill>
              </a:rPr>
              <a:t>1.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</a:t>
            </a:r>
            <a:r>
              <a:rPr lang="hu-HU" dirty="0"/>
              <a:t>felmelegedés</a:t>
            </a:r>
            <a:r>
              <a:rPr lang="en-US" dirty="0"/>
              <a:t> </a:t>
            </a:r>
            <a:r>
              <a:rPr lang="hu-HU" dirty="0"/>
              <a:t>által okozott légszennyezés</a:t>
            </a:r>
          </a:p>
          <a:p>
            <a:pPr>
              <a:buNone/>
            </a:pPr>
            <a:r>
              <a:rPr dirty="0">
                <a:solidFill>
                  <a:srgbClr val="FF0000"/>
                </a:solidFill>
              </a:rPr>
              <a:t>2.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hu-HU" dirty="0"/>
              <a:t>Gépjárművek által okozott légszennyezés</a:t>
            </a:r>
            <a:endParaRPr dirty="0"/>
          </a:p>
          <a:p>
            <a:pPr>
              <a:buNone/>
            </a:pPr>
            <a:r>
              <a:rPr dirty="0">
                <a:solidFill>
                  <a:srgbClr val="FF0000"/>
                </a:solidFill>
              </a:rPr>
              <a:t>3.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hu-HU" dirty="0"/>
              <a:t>Az ipar által okozott légszennyezés</a:t>
            </a:r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381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dirty="0">
                <a:solidFill>
                  <a:srgbClr val="00B050"/>
                </a:solidFill>
              </a:rPr>
              <a:t>      </a:t>
            </a:r>
            <a:r>
              <a:rPr lang="en-US" dirty="0">
                <a:solidFill>
                  <a:srgbClr val="00B050"/>
                </a:solidFill>
              </a:rPr>
              <a:t>8. </a:t>
            </a:r>
            <a:r>
              <a:rPr lang="hu-HU" dirty="0">
                <a:solidFill>
                  <a:srgbClr val="00B050"/>
                </a:solidFill>
              </a:rPr>
              <a:t>Az alábbiak közül melyik tartozik a legtisztább országok közé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dirty="0">
              <a:solidFill>
                <a:srgbClr val="00B050"/>
              </a:solidFill>
            </a:endParaRPr>
          </a:p>
          <a:p>
            <a:pPr marL="457200" indent="-457200">
              <a:buNone/>
            </a:pPr>
            <a:r>
              <a:rPr dirty="0"/>
              <a:t>      A)</a:t>
            </a:r>
            <a:r>
              <a:rPr lang="it-IT" dirty="0"/>
              <a:t>Kenya   </a:t>
            </a:r>
            <a:endParaRPr dirty="0"/>
          </a:p>
          <a:p>
            <a:pPr marL="457200" indent="-457200">
              <a:buNone/>
            </a:pPr>
            <a:r>
              <a:rPr lang="it-IT" dirty="0"/>
              <a:t> </a:t>
            </a:r>
            <a:r>
              <a:rPr dirty="0"/>
              <a:t>     B)</a:t>
            </a:r>
            <a:r>
              <a:rPr lang="hu-HU" dirty="0"/>
              <a:t>K</a:t>
            </a:r>
            <a:r>
              <a:rPr lang="it-IT" dirty="0"/>
              <a:t>atar   </a:t>
            </a:r>
            <a:endParaRPr dirty="0"/>
          </a:p>
          <a:p>
            <a:pPr marL="457200" indent="-457200">
              <a:buNone/>
            </a:pPr>
            <a:r>
              <a:rPr dirty="0"/>
              <a:t>      </a:t>
            </a:r>
            <a:r>
              <a:rPr lang="it-IT" dirty="0"/>
              <a:t>C) </a:t>
            </a:r>
            <a:r>
              <a:rPr lang="hu-HU" dirty="0" err="1"/>
              <a:t>Kí</a:t>
            </a:r>
            <a:r>
              <a:rPr lang="it-IT" dirty="0"/>
              <a:t>na  </a:t>
            </a:r>
            <a:endParaRPr dirty="0"/>
          </a:p>
          <a:p>
            <a:pPr marL="457200" indent="-457200">
              <a:buNone/>
            </a:pPr>
            <a:r>
              <a:rPr dirty="0"/>
              <a:t>      </a:t>
            </a:r>
            <a:r>
              <a:rPr lang="it-IT" dirty="0"/>
              <a:t>D) Szaúd-Arábia </a:t>
            </a:r>
            <a:endParaRPr dirty="0"/>
          </a:p>
          <a:p>
            <a:pPr marL="457200" indent="-457200">
              <a:buNone/>
            </a:pPr>
            <a:r>
              <a:rPr dirty="0"/>
              <a:t>     </a:t>
            </a:r>
            <a:r>
              <a:rPr lang="it-IT" dirty="0"/>
              <a:t> E) Szingapúr
</a:t>
            </a:r>
            <a:r>
              <a:rPr dirty="0"/>
              <a:t>      </a:t>
            </a:r>
          </a:p>
          <a:p>
            <a:pPr>
              <a:buNone/>
            </a:pPr>
            <a:r>
              <a:rPr dirty="0"/>
              <a:t>                                                                                                                               </a:t>
            </a:r>
            <a:r>
              <a:rPr lang="hu-HU" dirty="0"/>
              <a:t>Válasz</a:t>
            </a:r>
            <a:r>
              <a:rPr dirty="0"/>
              <a:t>:A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12558" cy="1282154"/>
          </a:xfrm>
        </p:spPr>
        <p:txBody>
          <a:bodyPr>
            <a:normAutofit fontScale="90000"/>
          </a:bodyPr>
          <a:lstStyle/>
          <a:p>
            <a:pPr algn="ctr"/>
            <a:br>
              <a:rPr lang="hu-HU" dirty="0">
                <a:solidFill>
                  <a:srgbClr val="92D050"/>
                </a:solidFill>
              </a:rPr>
            </a:br>
            <a:br>
              <a:rPr lang="hu-HU" dirty="0">
                <a:solidFill>
                  <a:srgbClr val="92D050"/>
                </a:solidFill>
              </a:rPr>
            </a:br>
            <a:br>
              <a:rPr lang="hu-HU" dirty="0">
                <a:solidFill>
                  <a:srgbClr val="92D050"/>
                </a:solidFill>
              </a:rPr>
            </a:br>
            <a:r>
              <a:rPr lang="hu-HU" dirty="0">
                <a:solidFill>
                  <a:srgbClr val="92D050"/>
                </a:solidFill>
              </a:rPr>
              <a:t>A felmelegedés által okozott légszennyezés</a:t>
            </a:r>
            <a:r>
              <a:rPr lang="en-US" dirty="0">
                <a:solidFill>
                  <a:srgbClr val="92D050"/>
                </a:solidFill>
              </a:rPr>
              <a:t>
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1452562"/>
          </a:xfrm>
        </p:spPr>
        <p:txBody>
          <a:bodyPr/>
          <a:lstStyle/>
          <a:p>
            <a:pPr>
              <a:buNone/>
            </a:pPr>
            <a:r>
              <a:rPr dirty="0"/>
              <a:t> </a:t>
            </a:r>
            <a:r>
              <a:rPr lang="hu-HU" dirty="0"/>
              <a:t>		Fűtési célokra az alacsony </a:t>
            </a:r>
            <a:r>
              <a:rPr lang="hu-HU" dirty="0" err="1"/>
              <a:t>kalóriatartalmú</a:t>
            </a:r>
            <a:r>
              <a:rPr lang="hu-HU" dirty="0"/>
              <a:t> és a magas kéntartalmú szén gyakori használata és a helytelen égetési technikák alkalmazása levegőszennyezést eredményez.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Gépjárművek által okozott légszennyezés
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1952628"/>
          </a:xfrm>
        </p:spPr>
        <p:txBody>
          <a:bodyPr/>
          <a:lstStyle/>
          <a:p>
            <a:pPr>
              <a:buNone/>
            </a:pPr>
            <a:r>
              <a:rPr dirty="0"/>
              <a:t>         </a:t>
            </a:r>
            <a:r>
              <a:rPr lang="hu-HU" dirty="0"/>
              <a:t>A népesség növekedésével és a jövedelemszint emelkedésével párhuzamosan a gyorsan növekvő gépjárművek kipufogógázai fontos tényezőt jelentenek a levegőszennyezésben. Ennek megakadályozása érdekében a kipufogószűrőt gyakran ellenőrizni kell.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Az ipar által okozott légszennyezés</a:t>
            </a:r>
            <a:r>
              <a:rPr lang="en-US" dirty="0">
                <a:solidFill>
                  <a:srgbClr val="92D050"/>
                </a:solidFill>
              </a:rPr>
              <a:t>
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2667008"/>
          </a:xfrm>
        </p:spPr>
        <p:txBody>
          <a:bodyPr/>
          <a:lstStyle/>
          <a:p>
            <a:pPr>
              <a:buNone/>
            </a:pPr>
            <a:r>
              <a:rPr lang="hu-HU" dirty="0"/>
              <a:t>		A levegőszennyezést okozó egyik tényező a helytelen elhelyezés kiválasztása az ipari létesítmények létesítésére. A szükséges óvintézkedések meghozatala nélkül (kéményszűrő, tisztítóberendezés nélkül stb.) , a nem megfelelő technológiák alkalmazása, a képzetlen és magas kéntartalmú tüzelőanyagok használata, az energiát termelő tüzelőberendezésekben termelődő gázok szintén szennyezik a levegőt . 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A légszennyezés hatásai
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25955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br>
              <a:rPr lang="hu-HU" dirty="0"/>
            </a:br>
            <a:r>
              <a:rPr lang="hu-HU" dirty="0"/>
              <a:t>	A szennyezett levegő növeli az emberek légúti megbetegedéseit. Különösen a tüdőből származó füst az alveoláris negatív hatásba kerül. Megállapították, hogy az atmoszférában a szén-dioxid mennyisége 5% -kal nőtt az erdők és a föld pusztításának eredményeként  az ipari és fűtési célokra használt fosszilis tüzelőanyagok segítségével. Ez várhatóan globális felmelegedést okoz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10595006" y="6072206"/>
            <a:ext cx="1407036" cy="4846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folytatás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A légszennyezés hatásai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dirty="0"/>
              <a:t>         </a:t>
            </a:r>
            <a:r>
              <a:rPr lang="hu-HU" dirty="0"/>
              <a:t>Az EPA  (Egyesült Államok Környezetvédelmi Ügynökségének osztályozása) a szennyező anyagok egészségre gyakorolt ​​hatásai alapján (198) készült. A légszennyező anyagok kritériumai a szennyező anyagok meghatározott koncentrációi, amelyek különbséget tesznek az elfogadható levegőminőség és az egészségtelen vagy rossz levegőminőség között. Ezek a határértékek azok a szennyező anyagok koncentrációi, amelyek a külső környezetben jelen lehetnek, figyelembe véve az emberi egészséget és / vagy a környezeti hatásokat bizonyos időközönként. Ezeknek a szennyező anyagoknak a határértékei különböző értékeket vehetnek fel különböző országokban és környezetvédelmi szervezeteknél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zı Tahtası 16x9">
  <a:themeElements>
    <a:clrScheme name="Yazı Tahtası 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lang="tr-TR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tr-TR"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BelgeKitaplığıFormu</Display>
  <Edit>BelgeKitaplığıFormu</Edit>
  <New>BelgeKitaplığıFormu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F4CB80-51E5-47C8-B45D-3834AA25DD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2860</Words>
  <Application>Microsoft Office PowerPoint</Application>
  <PresentationFormat>Egyéni</PresentationFormat>
  <Paragraphs>154</Paragraphs>
  <Slides>40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5" baseType="lpstr">
      <vt:lpstr>Arial</vt:lpstr>
      <vt:lpstr>Consolas</vt:lpstr>
      <vt:lpstr>Corbel</vt:lpstr>
      <vt:lpstr>Wingdings</vt:lpstr>
      <vt:lpstr>Yazı Tahtası 16x9</vt:lpstr>
      <vt:lpstr> légszennyezés</vt:lpstr>
      <vt:lpstr>Mi a környezetszennyezés?</vt:lpstr>
      <vt:lpstr>Légszennyezés okai:</vt:lpstr>
      <vt:lpstr>A légszennyezés típusai:</vt:lpstr>
      <vt:lpstr>   A felmelegedés által okozott légszennyezés
</vt:lpstr>
      <vt:lpstr>Gépjárművek által okozott légszennyezés
</vt:lpstr>
      <vt:lpstr>Az ipar által okozott légszennyezés
</vt:lpstr>
      <vt:lpstr>A légszennyezés hatásai
</vt:lpstr>
      <vt:lpstr>A légszennyezés hatásai</vt:lpstr>
      <vt:lpstr>Légszennyező anyagok kritériumai
</vt:lpstr>
      <vt:lpstr>Szén-monoxid (CO)
</vt:lpstr>
      <vt:lpstr>Nitrogén-oxidok (NOx)</vt:lpstr>
      <vt:lpstr>Kén-dioxid (SO2)</vt:lpstr>
      <vt:lpstr>Ózon(O3)</vt:lpstr>
      <vt:lpstr>Szálló por (PM)</vt:lpstr>
      <vt:lpstr>Ólom (PB)</vt:lpstr>
      <vt:lpstr>Illékony szerves vegyületek (UOC)</vt:lpstr>
      <vt:lpstr>Szénhidrogének</vt:lpstr>
      <vt:lpstr>A légszennyezés hatása az emberi egészségre</vt:lpstr>
      <vt:lpstr>Külső légszennyezés:</vt:lpstr>
      <vt:lpstr>Belső légszennyezés:</vt:lpstr>
      <vt:lpstr>Belső légszennyezés:</vt:lpstr>
      <vt:lpstr>Belső légszennyezés:</vt:lpstr>
      <vt:lpstr>A légszennyezés megelőzésére irányuló intézkedések</vt:lpstr>
      <vt:lpstr>A légszennyezés megelőzésére irányuló intézkedések</vt:lpstr>
      <vt:lpstr>A légszennyezés megelőzésére irányuló intézkedések</vt:lpstr>
      <vt:lpstr>A légszennyezés megelőzésére irányuló intézkedések</vt:lpstr>
      <vt:lpstr>Legtisztább 10 ország</vt:lpstr>
      <vt:lpstr>Legszennyezettebb 20 ország</vt:lpstr>
      <vt:lpstr>Törökország legtisztább és legszennyezettebb tartományai</vt:lpstr>
      <vt:lpstr>Országok, ahol a légszennyezés miatt a leggyakoribb halálesetek vannak</vt:lpstr>
      <vt:lpstr>Légszennyezés Törökországban(2017))</vt:lpstr>
      <vt:lpstr>Kérdések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Başlık Düzeni</dc:title>
  <cp:lastModifiedBy>Áron</cp:lastModifiedBy>
  <cp:revision>90</cp:revision>
  <dcterms:created xsi:type="dcterms:W3CDTF">2013-04-05T19:59:21Z</dcterms:created>
  <dcterms:modified xsi:type="dcterms:W3CDTF">2021-01-04T12:54:48Z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