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mc:AlternateContent>
    <mc:Choice Requires="p14">
      <p:transition spd="slow" p14:dur="14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4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jpg"/><Relationship Id="rId4" Type="http://schemas.openxmlformats.org/officeDocument/2006/relationships/image" Target="../media/image10.jpg"/><Relationship Id="rId11" Type="http://schemas.openxmlformats.org/officeDocument/2006/relationships/image" Target="../media/image8.png"/><Relationship Id="rId10" Type="http://schemas.openxmlformats.org/officeDocument/2006/relationships/image" Target="../media/image17.png"/><Relationship Id="rId12"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12.jpg"/><Relationship Id="rId6" Type="http://schemas.openxmlformats.org/officeDocument/2006/relationships/image" Target="../media/image18.jpg"/><Relationship Id="rId7" Type="http://schemas.openxmlformats.org/officeDocument/2006/relationships/image" Target="../media/image24.png"/><Relationship Id="rId8"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4.jp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0.jpg"/><Relationship Id="rId5" Type="http://schemas.openxmlformats.org/officeDocument/2006/relationships/image" Target="../media/image15.jpg"/><Relationship Id="rId6" Type="http://schemas.openxmlformats.org/officeDocument/2006/relationships/image" Target="../media/image32.jpg"/><Relationship Id="rId7" Type="http://schemas.openxmlformats.org/officeDocument/2006/relationships/image" Target="../media/image22.jpg"/><Relationship Id="rId8"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25.jpg"/><Relationship Id="rId5" Type="http://schemas.openxmlformats.org/officeDocument/2006/relationships/image" Target="../media/image34.jpg"/><Relationship Id="rId6"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2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gif"/><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3000"/>
          </a:blip>
          <a:stretch>
            <a:fillRect/>
          </a:stretch>
        </a:blip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7326490" y="130628"/>
            <a:ext cx="4801870" cy="398981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hu-HU" u="sng">
                <a:latin typeface="Federo"/>
                <a:ea typeface="Federo"/>
                <a:cs typeface="Federo"/>
                <a:sym typeface="Federo"/>
              </a:rPr>
              <a:t>Global</a:t>
            </a:r>
            <a:endParaRPr b="1" u="sng">
              <a:latin typeface="Federo"/>
              <a:ea typeface="Federo"/>
              <a:cs typeface="Federo"/>
              <a:sym typeface="Federo"/>
            </a:endParaRPr>
          </a:p>
          <a:p>
            <a:pPr indent="0" lvl="0" marL="0" rtl="0" algn="ctr">
              <a:lnSpc>
                <a:spcPct val="90000"/>
              </a:lnSpc>
              <a:spcBef>
                <a:spcPts val="0"/>
              </a:spcBef>
              <a:spcAft>
                <a:spcPts val="0"/>
              </a:spcAft>
              <a:buClr>
                <a:schemeClr val="dk1"/>
              </a:buClr>
              <a:buSzPts val="1100"/>
              <a:buFont typeface="Arial"/>
              <a:buNone/>
            </a:pPr>
            <a:r>
              <a:rPr b="1" lang="hu-HU" u="sng">
                <a:latin typeface="Federo"/>
                <a:ea typeface="Federo"/>
                <a:cs typeface="Federo"/>
                <a:sym typeface="Federo"/>
              </a:rPr>
              <a:t>problems- the destruction of rainforests</a:t>
            </a:r>
            <a:endParaRPr b="1" u="sng">
              <a:latin typeface="Federo"/>
              <a:ea typeface="Federo"/>
              <a:cs typeface="Federo"/>
              <a:sym typeface="Federo"/>
            </a:endParaRPr>
          </a:p>
        </p:txBody>
      </p:sp>
      <p:pic>
        <p:nvPicPr>
          <p:cNvPr id="85" name="Google Shape;85;p13"/>
          <p:cNvPicPr preferRelativeResize="0"/>
          <p:nvPr/>
        </p:nvPicPr>
        <p:blipFill rotWithShape="1">
          <a:blip r:embed="rId4">
            <a:alphaModFix/>
          </a:blip>
          <a:srcRect b="0" l="0" r="0" t="0"/>
          <a:stretch/>
        </p:blipFill>
        <p:spPr>
          <a:xfrm rot="-480000">
            <a:off x="585277" y="745507"/>
            <a:ext cx="5058443" cy="2845374"/>
          </a:xfrm>
          <a:prstGeom prst="rect">
            <a:avLst/>
          </a:prstGeom>
          <a:noFill/>
          <a:ln cap="sq" cmpd="thickThin" w="228600">
            <a:solidFill>
              <a:srgbClr val="000000"/>
            </a:solidFill>
            <a:prstDash val="solid"/>
            <a:miter lim="800000"/>
            <a:headEnd len="sm" w="sm" type="none"/>
            <a:tailEnd len="sm" w="sm" type="none"/>
          </a:ln>
        </p:spPr>
      </p:pic>
      <p:pic>
        <p:nvPicPr>
          <p:cNvPr descr="A képen játék, baba látható&#10;&#10;Ez egy automatikusan létrehozott leírás." id="86" name="Google Shape;86;p13"/>
          <p:cNvPicPr preferRelativeResize="0"/>
          <p:nvPr/>
        </p:nvPicPr>
        <p:blipFill rotWithShape="1">
          <a:blip r:embed="rId5">
            <a:alphaModFix/>
          </a:blip>
          <a:srcRect b="0" l="0" r="0" t="0"/>
          <a:stretch/>
        </p:blipFill>
        <p:spPr>
          <a:xfrm rot="-420000">
            <a:off x="3495735" y="1486909"/>
            <a:ext cx="2233152" cy="1914131"/>
          </a:xfrm>
          <a:prstGeom prst="rect">
            <a:avLst/>
          </a:prstGeom>
          <a:noFill/>
          <a:ln>
            <a:noFill/>
          </a:ln>
        </p:spPr>
      </p:pic>
      <p:pic>
        <p:nvPicPr>
          <p:cNvPr descr="A képen növény, fű, fa, kültéri látható&#10;&#10;Ez egy automatikusan létrehozott leírás." id="87" name="Google Shape;87;p13"/>
          <p:cNvPicPr preferRelativeResize="0"/>
          <p:nvPr/>
        </p:nvPicPr>
        <p:blipFill rotWithShape="1">
          <a:blip r:embed="rId6">
            <a:alphaModFix/>
          </a:blip>
          <a:srcRect b="0" l="0" r="0" t="0"/>
          <a:stretch/>
        </p:blipFill>
        <p:spPr>
          <a:xfrm rot="409474">
            <a:off x="807430" y="3750766"/>
            <a:ext cx="4913665" cy="2456833"/>
          </a:xfrm>
          <a:prstGeom prst="rect">
            <a:avLst/>
          </a:prstGeom>
          <a:noFill/>
          <a:ln cap="sq" cmpd="thickThin" w="228600">
            <a:solidFill>
              <a:srgbClr val="000000"/>
            </a:solidFill>
            <a:prstDash val="solid"/>
            <a:miter lim="800000"/>
            <a:headEnd len="sm" w="sm" type="none"/>
            <a:tailEnd len="sm" w="sm" type="none"/>
          </a:ln>
        </p:spPr>
      </p:pic>
      <p:pic>
        <p:nvPicPr>
          <p:cNvPr descr="A képen objektum látható&#10;&#10;Ez egy automatikusan létrehozott leírás." id="88" name="Google Shape;88;p13"/>
          <p:cNvPicPr preferRelativeResize="0"/>
          <p:nvPr/>
        </p:nvPicPr>
        <p:blipFill rotWithShape="1">
          <a:blip r:embed="rId7">
            <a:alphaModFix/>
          </a:blip>
          <a:srcRect b="0" l="0" r="0" t="0"/>
          <a:stretch/>
        </p:blipFill>
        <p:spPr>
          <a:xfrm>
            <a:off x="208208" y="4829582"/>
            <a:ext cx="2243590" cy="1818394"/>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p:tgtEl>
                                          <p:spTgt spid="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8BB12"/>
            </a:gs>
            <a:gs pos="100000">
              <a:srgbClr val="15670F"/>
            </a:gs>
          </a:gsLst>
          <a:lin ang="5400000" scaled="0"/>
        </a:gradFill>
      </p:bgPr>
    </p:bg>
    <p:spTree>
      <p:nvGrpSpPr>
        <p:cNvPr id="92" name="Shape 92"/>
        <p:cNvGrpSpPr/>
        <p:nvPr/>
      </p:nvGrpSpPr>
      <p:grpSpPr>
        <a:xfrm>
          <a:off x="0" y="0"/>
          <a:ext cx="0" cy="0"/>
          <a:chOff x="0" y="0"/>
          <a:chExt cx="0" cy="0"/>
        </a:xfrm>
      </p:grpSpPr>
      <p:sp>
        <p:nvSpPr>
          <p:cNvPr id="93" name="Google Shape;93;p14"/>
          <p:cNvSpPr txBox="1"/>
          <p:nvPr/>
        </p:nvSpPr>
        <p:spPr>
          <a:xfrm>
            <a:off x="706332" y="3023933"/>
            <a:ext cx="10153031" cy="11541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hu-HU" sz="2300">
                <a:solidFill>
                  <a:schemeClr val="lt1"/>
                </a:solidFill>
                <a:latin typeface="Calibri"/>
                <a:ea typeface="Calibri"/>
                <a:cs typeface="Calibri"/>
                <a:sym typeface="Calibri"/>
              </a:rPr>
              <a:t>The tropical rainforest is one of the oldest and richest natural habitats in the world. It covers only about 6 percent of the Earth’s surface, yet is home to more than half of the animal and plant species.</a:t>
            </a:r>
            <a:endParaRPr b="1" i="0" sz="2300" u="none" cap="none" strike="noStrike">
              <a:solidFill>
                <a:schemeClr val="lt1"/>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b="0" l="0" r="0" t="0"/>
          <a:stretch/>
        </p:blipFill>
        <p:spPr>
          <a:xfrm rot="-316786">
            <a:off x="850669" y="462206"/>
            <a:ext cx="3546764" cy="221672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95" name="Google Shape;95;p14"/>
          <p:cNvPicPr preferRelativeResize="0"/>
          <p:nvPr/>
        </p:nvPicPr>
        <p:blipFill rotWithShape="1">
          <a:blip r:embed="rId4">
            <a:alphaModFix/>
          </a:blip>
          <a:srcRect b="0" l="0" r="0" t="0"/>
          <a:stretch/>
        </p:blipFill>
        <p:spPr>
          <a:xfrm rot="326843">
            <a:off x="7107126" y="469338"/>
            <a:ext cx="3791253" cy="220246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96" name="Google Shape;96;p14"/>
          <p:cNvPicPr preferRelativeResize="0"/>
          <p:nvPr/>
        </p:nvPicPr>
        <p:blipFill rotWithShape="1">
          <a:blip r:embed="rId5">
            <a:alphaModFix/>
          </a:blip>
          <a:srcRect b="0" l="0" r="0" t="0"/>
          <a:stretch/>
        </p:blipFill>
        <p:spPr>
          <a:xfrm rot="379370">
            <a:off x="813897" y="4246922"/>
            <a:ext cx="3428430" cy="214277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97" name="Google Shape;97;p14"/>
          <p:cNvPicPr preferRelativeResize="0"/>
          <p:nvPr/>
        </p:nvPicPr>
        <p:blipFill rotWithShape="1">
          <a:blip r:embed="rId6">
            <a:alphaModFix/>
          </a:blip>
          <a:srcRect b="0" l="0" r="0" t="0"/>
          <a:stretch/>
        </p:blipFill>
        <p:spPr>
          <a:xfrm rot="-346704">
            <a:off x="7105474" y="4316537"/>
            <a:ext cx="3659560" cy="205850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98" name="Google Shape;98;p14"/>
          <p:cNvPicPr preferRelativeResize="0"/>
          <p:nvPr/>
        </p:nvPicPr>
        <p:blipFill rotWithShape="1">
          <a:blip r:embed="rId7">
            <a:alphaModFix/>
          </a:blip>
          <a:srcRect b="0" l="0" r="0" t="0"/>
          <a:stretch/>
        </p:blipFill>
        <p:spPr>
          <a:xfrm>
            <a:off x="6234953" y="1955739"/>
            <a:ext cx="1295400" cy="989686"/>
          </a:xfrm>
          <a:prstGeom prst="rect">
            <a:avLst/>
          </a:prstGeom>
          <a:noFill/>
          <a:ln>
            <a:noFill/>
          </a:ln>
        </p:spPr>
      </p:pic>
      <p:pic>
        <p:nvPicPr>
          <p:cNvPr id="99" name="Google Shape;99;p14"/>
          <p:cNvPicPr preferRelativeResize="0"/>
          <p:nvPr/>
        </p:nvPicPr>
        <p:blipFill rotWithShape="1">
          <a:blip r:embed="rId8">
            <a:alphaModFix/>
          </a:blip>
          <a:srcRect b="0" l="0" r="0" t="0"/>
          <a:stretch/>
        </p:blipFill>
        <p:spPr>
          <a:xfrm>
            <a:off x="3572524" y="294356"/>
            <a:ext cx="1838751" cy="1340014"/>
          </a:xfrm>
          <a:prstGeom prst="rect">
            <a:avLst/>
          </a:prstGeom>
          <a:noFill/>
          <a:ln>
            <a:noFill/>
          </a:ln>
        </p:spPr>
      </p:pic>
      <p:pic>
        <p:nvPicPr>
          <p:cNvPr id="100" name="Google Shape;100;p14"/>
          <p:cNvPicPr preferRelativeResize="0"/>
          <p:nvPr/>
        </p:nvPicPr>
        <p:blipFill rotWithShape="1">
          <a:blip r:embed="rId9">
            <a:alphaModFix/>
          </a:blip>
          <a:srcRect b="0" l="0" r="0" t="0"/>
          <a:stretch/>
        </p:blipFill>
        <p:spPr>
          <a:xfrm rot="591800">
            <a:off x="10081761" y="3725168"/>
            <a:ext cx="1555203" cy="1224263"/>
          </a:xfrm>
          <a:prstGeom prst="rect">
            <a:avLst/>
          </a:prstGeom>
          <a:noFill/>
          <a:ln>
            <a:noFill/>
          </a:ln>
        </p:spPr>
      </p:pic>
      <p:pic>
        <p:nvPicPr>
          <p:cNvPr id="101" name="Google Shape;101;p14"/>
          <p:cNvPicPr preferRelativeResize="0"/>
          <p:nvPr/>
        </p:nvPicPr>
        <p:blipFill rotWithShape="1">
          <a:blip r:embed="rId10">
            <a:alphaModFix/>
          </a:blip>
          <a:srcRect b="0" l="0" r="0" t="0"/>
          <a:stretch/>
        </p:blipFill>
        <p:spPr>
          <a:xfrm>
            <a:off x="3636075" y="5204708"/>
            <a:ext cx="1210535" cy="1458695"/>
          </a:xfrm>
          <a:prstGeom prst="rect">
            <a:avLst/>
          </a:prstGeom>
          <a:noFill/>
          <a:ln>
            <a:noFill/>
          </a:ln>
        </p:spPr>
      </p:pic>
      <p:pic>
        <p:nvPicPr>
          <p:cNvPr id="102" name="Google Shape;102;p14"/>
          <p:cNvPicPr preferRelativeResize="0"/>
          <p:nvPr/>
        </p:nvPicPr>
        <p:blipFill rotWithShape="1">
          <a:blip r:embed="rId11">
            <a:alphaModFix/>
          </a:blip>
          <a:srcRect b="0" l="0" r="0" t="0"/>
          <a:stretch/>
        </p:blipFill>
        <p:spPr>
          <a:xfrm>
            <a:off x="6153038" y="5053945"/>
            <a:ext cx="1459230" cy="1760220"/>
          </a:xfrm>
          <a:prstGeom prst="rect">
            <a:avLst/>
          </a:prstGeom>
          <a:noFill/>
          <a:ln>
            <a:noFill/>
          </a:ln>
        </p:spPr>
      </p:pic>
      <p:pic>
        <p:nvPicPr>
          <p:cNvPr id="103" name="Google Shape;103;p14"/>
          <p:cNvPicPr preferRelativeResize="0"/>
          <p:nvPr/>
        </p:nvPicPr>
        <p:blipFill rotWithShape="1">
          <a:blip r:embed="rId12">
            <a:alphaModFix/>
          </a:blip>
          <a:srcRect b="0" l="0" r="0" t="0"/>
          <a:stretch/>
        </p:blipFill>
        <p:spPr>
          <a:xfrm>
            <a:off x="563880" y="3675663"/>
            <a:ext cx="951270" cy="1004863"/>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8BB12"/>
            </a:gs>
            <a:gs pos="100000">
              <a:srgbClr val="15670F"/>
            </a:gs>
          </a:gsLst>
          <a:lin ang="5400000" scaled="0"/>
        </a:gradFill>
      </p:bgPr>
    </p:bg>
    <p:spTree>
      <p:nvGrpSpPr>
        <p:cNvPr id="107" name="Shape 107"/>
        <p:cNvGrpSpPr/>
        <p:nvPr/>
      </p:nvGrpSpPr>
      <p:grpSpPr>
        <a:xfrm>
          <a:off x="0" y="0"/>
          <a:ext cx="0" cy="0"/>
          <a:chOff x="0" y="0"/>
          <a:chExt cx="0" cy="0"/>
        </a:xfrm>
      </p:grpSpPr>
      <p:sp>
        <p:nvSpPr>
          <p:cNvPr id="108" name="Google Shape;108;p15"/>
          <p:cNvSpPr txBox="1"/>
          <p:nvPr>
            <p:ph type="title"/>
          </p:nvPr>
        </p:nvSpPr>
        <p:spPr>
          <a:xfrm>
            <a:off x="3845300" y="436000"/>
            <a:ext cx="9381900" cy="70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7200"/>
              <a:buFont typeface="Calibri"/>
              <a:buNone/>
            </a:pPr>
            <a:r>
              <a:rPr b="1" lang="hu-HU" sz="6100" u="sng"/>
              <a:t>Destruction of rainforests</a:t>
            </a:r>
            <a:endParaRPr sz="3300"/>
          </a:p>
        </p:txBody>
      </p:sp>
      <p:grpSp>
        <p:nvGrpSpPr>
          <p:cNvPr id="109" name="Google Shape;109;p15"/>
          <p:cNvGrpSpPr/>
          <p:nvPr/>
        </p:nvGrpSpPr>
        <p:grpSpPr>
          <a:xfrm>
            <a:off x="389477" y="330026"/>
            <a:ext cx="3860749" cy="3923627"/>
            <a:chOff x="389477" y="330026"/>
            <a:chExt cx="3860749" cy="3923627"/>
          </a:xfrm>
        </p:grpSpPr>
        <p:pic>
          <p:nvPicPr>
            <p:cNvPr id="110" name="Google Shape;110;p15"/>
            <p:cNvPicPr preferRelativeResize="0"/>
            <p:nvPr/>
          </p:nvPicPr>
          <p:blipFill rotWithShape="1">
            <a:blip r:embed="rId3">
              <a:alphaModFix/>
            </a:blip>
            <a:srcRect b="0" l="0" r="0" t="0"/>
            <a:stretch/>
          </p:blipFill>
          <p:spPr>
            <a:xfrm rot="-481999">
              <a:off x="1591510" y="2422172"/>
              <a:ext cx="2555185" cy="166108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11" name="Google Shape;111;p15"/>
            <p:cNvPicPr preferRelativeResize="0"/>
            <p:nvPr/>
          </p:nvPicPr>
          <p:blipFill rotWithShape="1">
            <a:blip r:embed="rId4">
              <a:alphaModFix/>
            </a:blip>
            <a:srcRect b="0" l="0" r="0" t="0"/>
            <a:stretch/>
          </p:blipFill>
          <p:spPr>
            <a:xfrm>
              <a:off x="389477" y="330026"/>
              <a:ext cx="3420254" cy="228017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grpSp>
      <p:pic>
        <p:nvPicPr>
          <p:cNvPr id="112" name="Google Shape;112;p15"/>
          <p:cNvPicPr preferRelativeResize="0"/>
          <p:nvPr/>
        </p:nvPicPr>
        <p:blipFill rotWithShape="1">
          <a:blip r:embed="rId5">
            <a:alphaModFix/>
          </a:blip>
          <a:srcRect b="0" l="0" r="0" t="0"/>
          <a:stretch/>
        </p:blipFill>
        <p:spPr>
          <a:xfrm>
            <a:off x="8794864" y="4472586"/>
            <a:ext cx="3090915" cy="193484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13" name="Google Shape;113;p15"/>
          <p:cNvPicPr preferRelativeResize="0"/>
          <p:nvPr/>
        </p:nvPicPr>
        <p:blipFill rotWithShape="1">
          <a:blip r:embed="rId6">
            <a:alphaModFix/>
          </a:blip>
          <a:srcRect b="0" l="0" r="0" t="0"/>
          <a:stretch/>
        </p:blipFill>
        <p:spPr>
          <a:xfrm>
            <a:off x="241070" y="2734151"/>
            <a:ext cx="1554480" cy="1037130"/>
          </a:xfrm>
          <a:prstGeom prst="ellipse">
            <a:avLst/>
          </a:prstGeom>
          <a:noFill/>
          <a:ln cap="rnd" cmpd="sng" w="63500">
            <a:solidFill>
              <a:schemeClr val="dk1"/>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114" name="Google Shape;114;p15"/>
          <p:cNvSpPr txBox="1"/>
          <p:nvPr/>
        </p:nvSpPr>
        <p:spPr>
          <a:xfrm>
            <a:off x="4250226" y="1575984"/>
            <a:ext cx="7429200" cy="2677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1100"/>
              <a:buFont typeface="Arial"/>
              <a:buNone/>
            </a:pPr>
            <a:r>
              <a:rPr lang="hu-HU" sz="2800">
                <a:solidFill>
                  <a:srgbClr val="003300"/>
                </a:solidFill>
                <a:latin typeface="Calibri"/>
                <a:ea typeface="Calibri"/>
                <a:cs typeface="Calibri"/>
                <a:sym typeface="Calibri"/>
              </a:rPr>
              <a:t>A few thousand years ago, until humanity began to transform the landscape,</a:t>
            </a:r>
            <a:endParaRPr sz="2800">
              <a:solidFill>
                <a:srgbClr val="003300"/>
              </a:solidFill>
              <a:latin typeface="Calibri"/>
              <a:ea typeface="Calibri"/>
              <a:cs typeface="Calibri"/>
              <a:sym typeface="Calibri"/>
            </a:endParaRPr>
          </a:p>
          <a:p>
            <a:pPr indent="0" lvl="0" marL="0" marR="0" rtl="0" algn="just">
              <a:spcBef>
                <a:spcPts val="0"/>
              </a:spcBef>
              <a:spcAft>
                <a:spcPts val="0"/>
              </a:spcAft>
              <a:buSzPts val="1100"/>
              <a:buNone/>
            </a:pPr>
            <a:r>
              <a:rPr lang="hu-HU" sz="2800">
                <a:solidFill>
                  <a:srgbClr val="003300"/>
                </a:solidFill>
                <a:latin typeface="Calibri"/>
                <a:ea typeface="Calibri"/>
                <a:cs typeface="Calibri"/>
                <a:sym typeface="Calibri"/>
              </a:rPr>
              <a:t>40% of the Earth’s land area was forested, green, which has halved to date</a:t>
            </a:r>
            <a:endParaRPr sz="2800">
              <a:solidFill>
                <a:srgbClr val="003300"/>
              </a:solidFill>
              <a:latin typeface="Calibri"/>
              <a:ea typeface="Calibri"/>
              <a:cs typeface="Calibri"/>
              <a:sym typeface="Calibri"/>
            </a:endParaRPr>
          </a:p>
        </p:txBody>
      </p:sp>
      <p:sp>
        <p:nvSpPr>
          <p:cNvPr id="115" name="Google Shape;115;p15"/>
          <p:cNvSpPr txBox="1"/>
          <p:nvPr/>
        </p:nvSpPr>
        <p:spPr>
          <a:xfrm>
            <a:off x="389477" y="4547400"/>
            <a:ext cx="8205883" cy="163121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hu-HU" sz="2000">
                <a:solidFill>
                  <a:schemeClr val="lt1"/>
                </a:solidFill>
                <a:latin typeface="Calibri"/>
                <a:ea typeface="Calibri"/>
                <a:cs typeface="Calibri"/>
                <a:sym typeface="Calibri"/>
              </a:rPr>
              <a:t>Tropical rainforests once covered more than twice the size of the present. Their destruction has accelerated and become alarming, especially over the last 40 years. In 1976, experts estimated the size of the rainforest that disappears each year at 57,000 km2. By 1990, this process had become such that the annual depletion already reached 142,000 km2.</a:t>
            </a:r>
            <a:endParaRPr b="1" i="0" sz="20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8BB12"/>
            </a:gs>
            <a:gs pos="100000">
              <a:srgbClr val="15670F"/>
            </a:gs>
          </a:gsLst>
          <a:lin ang="5400000" scaled="0"/>
        </a:gradFill>
      </p:bgPr>
    </p:bg>
    <p:spTree>
      <p:nvGrpSpPr>
        <p:cNvPr id="119" name="Shape 119"/>
        <p:cNvGrpSpPr/>
        <p:nvPr/>
      </p:nvGrpSpPr>
      <p:grpSpPr>
        <a:xfrm>
          <a:off x="0" y="0"/>
          <a:ext cx="0" cy="0"/>
          <a:chOff x="0" y="0"/>
          <a:chExt cx="0" cy="0"/>
        </a:xfrm>
      </p:grpSpPr>
      <p:sp>
        <p:nvSpPr>
          <p:cNvPr id="120" name="Google Shape;120;p16"/>
          <p:cNvSpPr txBox="1"/>
          <p:nvPr/>
        </p:nvSpPr>
        <p:spPr>
          <a:xfrm>
            <a:off x="71120" y="121920"/>
            <a:ext cx="951992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u-HU" sz="5400" u="sng">
                <a:solidFill>
                  <a:schemeClr val="dk1"/>
                </a:solidFill>
                <a:latin typeface="Calibri"/>
                <a:ea typeface="Calibri"/>
                <a:cs typeface="Calibri"/>
                <a:sym typeface="Calibri"/>
              </a:rPr>
              <a:t>Causes of rainforest destruction:</a:t>
            </a:r>
            <a:endParaRPr b="1" sz="5400" u="sng">
              <a:solidFill>
                <a:schemeClr val="dk1"/>
              </a:solidFill>
              <a:latin typeface="Calibri"/>
              <a:ea typeface="Calibri"/>
              <a:cs typeface="Calibri"/>
              <a:sym typeface="Calibri"/>
            </a:endParaRPr>
          </a:p>
        </p:txBody>
      </p:sp>
      <p:sp>
        <p:nvSpPr>
          <p:cNvPr id="121" name="Google Shape;121;p16"/>
          <p:cNvSpPr txBox="1"/>
          <p:nvPr/>
        </p:nvSpPr>
        <p:spPr>
          <a:xfrm>
            <a:off x="2722879" y="1085890"/>
            <a:ext cx="7246151" cy="3323987"/>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lt1"/>
              </a:buClr>
              <a:buSzPts val="2800"/>
              <a:buFont typeface="Noto Sans Symbols"/>
              <a:buChar char="▪"/>
            </a:pPr>
            <a:r>
              <a:rPr b="1" lang="hu-HU" sz="2800">
                <a:solidFill>
                  <a:schemeClr val="lt1"/>
                </a:solidFill>
                <a:latin typeface="Calibri"/>
                <a:ea typeface="Calibri"/>
                <a:cs typeface="Calibri"/>
                <a:sym typeface="Calibri"/>
              </a:rPr>
              <a:t>Large-scale logging (mahogany, teak)</a:t>
            </a:r>
            <a:endParaRPr b="1" sz="2800">
              <a:solidFill>
                <a:schemeClr val="lt1"/>
              </a:solidFill>
              <a:latin typeface="Calibri"/>
              <a:ea typeface="Calibri"/>
              <a:cs typeface="Calibri"/>
              <a:sym typeface="Calibri"/>
            </a:endParaRPr>
          </a:p>
          <a:p>
            <a:pPr indent="-457200" lvl="0" marL="457200" marR="0" rtl="0" algn="l">
              <a:lnSpc>
                <a:spcPct val="150000"/>
              </a:lnSpc>
              <a:spcBef>
                <a:spcPts val="0"/>
              </a:spcBef>
              <a:spcAft>
                <a:spcPts val="0"/>
              </a:spcAft>
              <a:buClr>
                <a:schemeClr val="lt1"/>
              </a:buClr>
              <a:buSzPts val="2800"/>
              <a:buFont typeface="Noto Sans Symbols"/>
              <a:buChar char="▪"/>
            </a:pPr>
            <a:r>
              <a:rPr b="1" lang="hu-HU" sz="2800">
                <a:solidFill>
                  <a:schemeClr val="lt1"/>
                </a:solidFill>
                <a:latin typeface="Calibri"/>
                <a:ea typeface="Calibri"/>
                <a:cs typeface="Calibri"/>
                <a:sym typeface="Calibri"/>
              </a:rPr>
              <a:t>Burning of forest areas</a:t>
            </a:r>
            <a:endParaRPr b="1" sz="2800">
              <a:solidFill>
                <a:schemeClr val="lt1"/>
              </a:solidFill>
              <a:latin typeface="Calibri"/>
              <a:ea typeface="Calibri"/>
              <a:cs typeface="Calibri"/>
              <a:sym typeface="Calibri"/>
            </a:endParaRPr>
          </a:p>
          <a:p>
            <a:pPr indent="-457200" lvl="0" marL="457200" marR="0" rtl="0" algn="l">
              <a:lnSpc>
                <a:spcPct val="150000"/>
              </a:lnSpc>
              <a:spcBef>
                <a:spcPts val="0"/>
              </a:spcBef>
              <a:spcAft>
                <a:spcPts val="0"/>
              </a:spcAft>
              <a:buClr>
                <a:schemeClr val="lt1"/>
              </a:buClr>
              <a:buSzPts val="2800"/>
              <a:buFont typeface="Noto Sans Symbols"/>
              <a:buChar char="▪"/>
            </a:pPr>
            <a:r>
              <a:rPr b="1" lang="hu-HU" sz="2800">
                <a:solidFill>
                  <a:schemeClr val="lt1"/>
                </a:solidFill>
                <a:latin typeface="Calibri"/>
                <a:ea typeface="Calibri"/>
                <a:cs typeface="Calibri"/>
                <a:sym typeface="Calibri"/>
              </a:rPr>
              <a:t>Open-cast mining</a:t>
            </a:r>
            <a:endParaRPr b="1" sz="2800">
              <a:solidFill>
                <a:schemeClr val="lt1"/>
              </a:solidFill>
              <a:latin typeface="Calibri"/>
              <a:ea typeface="Calibri"/>
              <a:cs typeface="Calibri"/>
              <a:sym typeface="Calibri"/>
            </a:endParaRPr>
          </a:p>
          <a:p>
            <a:pPr indent="-457200" lvl="0" marL="457200" marR="0" rtl="0" algn="l">
              <a:lnSpc>
                <a:spcPct val="150000"/>
              </a:lnSpc>
              <a:spcBef>
                <a:spcPts val="0"/>
              </a:spcBef>
              <a:spcAft>
                <a:spcPts val="0"/>
              </a:spcAft>
              <a:buClr>
                <a:schemeClr val="lt1"/>
              </a:buClr>
              <a:buSzPts val="2800"/>
              <a:buFont typeface="Noto Sans Symbols"/>
              <a:buChar char="▪"/>
            </a:pPr>
            <a:r>
              <a:rPr b="1" lang="hu-HU" sz="2800">
                <a:solidFill>
                  <a:schemeClr val="lt1"/>
                </a:solidFill>
                <a:latin typeface="Calibri"/>
                <a:ea typeface="Calibri"/>
                <a:cs typeface="Calibri"/>
                <a:sym typeface="Calibri"/>
              </a:rPr>
              <a:t>Construction of dams, reservoirs</a:t>
            </a:r>
            <a:endParaRPr b="1" sz="2800">
              <a:solidFill>
                <a:schemeClr val="lt1"/>
              </a:solidFill>
              <a:latin typeface="Calibri"/>
              <a:ea typeface="Calibri"/>
              <a:cs typeface="Calibri"/>
              <a:sym typeface="Calibri"/>
            </a:endParaRPr>
          </a:p>
          <a:p>
            <a:pPr indent="-457200" lvl="0" marL="457200" marR="0" rtl="0" algn="l">
              <a:lnSpc>
                <a:spcPct val="150000"/>
              </a:lnSpc>
              <a:spcBef>
                <a:spcPts val="0"/>
              </a:spcBef>
              <a:spcAft>
                <a:spcPts val="0"/>
              </a:spcAft>
              <a:buClr>
                <a:schemeClr val="lt1"/>
              </a:buClr>
              <a:buSzPts val="2800"/>
              <a:buFont typeface="Noto Sans Symbols"/>
              <a:buChar char="▪"/>
            </a:pPr>
            <a:r>
              <a:rPr b="1" lang="hu-HU" sz="2800">
                <a:solidFill>
                  <a:schemeClr val="lt1"/>
                </a:solidFill>
                <a:latin typeface="Calibri"/>
                <a:ea typeface="Calibri"/>
                <a:cs typeface="Calibri"/>
                <a:sym typeface="Calibri"/>
              </a:rPr>
              <a:t>Areas for grazing</a:t>
            </a:r>
            <a:endParaRPr b="1" sz="2800">
              <a:solidFill>
                <a:schemeClr val="lt1"/>
              </a:solidFill>
              <a:latin typeface="Calibri"/>
              <a:ea typeface="Calibri"/>
              <a:cs typeface="Calibri"/>
              <a:sym typeface="Calibri"/>
            </a:endParaRPr>
          </a:p>
          <a:p>
            <a:pPr indent="-457200" lvl="0" marL="457200" marR="0" rtl="0" algn="l">
              <a:lnSpc>
                <a:spcPct val="150000"/>
              </a:lnSpc>
              <a:spcBef>
                <a:spcPts val="0"/>
              </a:spcBef>
              <a:spcAft>
                <a:spcPts val="0"/>
              </a:spcAft>
              <a:buClr>
                <a:schemeClr val="lt1"/>
              </a:buClr>
              <a:buSzPts val="2800"/>
              <a:buFont typeface="Calibri"/>
              <a:buChar char="▪"/>
            </a:pPr>
            <a:r>
              <a:t/>
            </a:r>
            <a:endParaRPr b="1" sz="2800">
              <a:solidFill>
                <a:schemeClr val="lt1"/>
              </a:solidFill>
              <a:latin typeface="Calibri"/>
              <a:ea typeface="Calibri"/>
              <a:cs typeface="Calibri"/>
              <a:sym typeface="Calibri"/>
            </a:endParaRPr>
          </a:p>
        </p:txBody>
      </p:sp>
      <p:pic>
        <p:nvPicPr>
          <p:cNvPr id="122" name="Google Shape;122;p16"/>
          <p:cNvPicPr preferRelativeResize="0"/>
          <p:nvPr/>
        </p:nvPicPr>
        <p:blipFill rotWithShape="1">
          <a:blip r:embed="rId3">
            <a:alphaModFix/>
          </a:blip>
          <a:srcRect b="0" l="0" r="0" t="0"/>
          <a:stretch/>
        </p:blipFill>
        <p:spPr>
          <a:xfrm>
            <a:off x="325120" y="4521200"/>
            <a:ext cx="3277062" cy="204816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23" name="Google Shape;123;p16"/>
          <p:cNvPicPr preferRelativeResize="0"/>
          <p:nvPr/>
        </p:nvPicPr>
        <p:blipFill rotWithShape="1">
          <a:blip r:embed="rId4">
            <a:alphaModFix/>
          </a:blip>
          <a:srcRect b="9315" l="19141" r="21919" t="10313"/>
          <a:stretch/>
        </p:blipFill>
        <p:spPr>
          <a:xfrm>
            <a:off x="2722879" y="4450517"/>
            <a:ext cx="2063673" cy="1582894"/>
          </a:xfrm>
          <a:prstGeom prst="ellipse">
            <a:avLst/>
          </a:prstGeom>
          <a:noFill/>
          <a:ln cap="rnd" cmpd="sng" w="28575">
            <a:solidFill>
              <a:schemeClr val="dk1"/>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id="124" name="Google Shape;124;p16"/>
          <p:cNvPicPr preferRelativeResize="0"/>
          <p:nvPr/>
        </p:nvPicPr>
        <p:blipFill rotWithShape="1">
          <a:blip r:embed="rId5">
            <a:alphaModFix/>
          </a:blip>
          <a:srcRect b="0" l="0" r="0" t="0"/>
          <a:stretch/>
        </p:blipFill>
        <p:spPr>
          <a:xfrm>
            <a:off x="690999" y="1329730"/>
            <a:ext cx="1828681" cy="243528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25" name="Google Shape;125;p16"/>
          <p:cNvPicPr preferRelativeResize="0"/>
          <p:nvPr/>
        </p:nvPicPr>
        <p:blipFill rotWithShape="1">
          <a:blip r:embed="rId6">
            <a:alphaModFix/>
          </a:blip>
          <a:srcRect b="0" l="0" r="0" t="0"/>
          <a:stretch/>
        </p:blipFill>
        <p:spPr>
          <a:xfrm>
            <a:off x="7965440" y="4387547"/>
            <a:ext cx="3850640" cy="216598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26" name="Google Shape;126;p16"/>
          <p:cNvPicPr preferRelativeResize="0"/>
          <p:nvPr/>
        </p:nvPicPr>
        <p:blipFill rotWithShape="1">
          <a:blip r:embed="rId7">
            <a:alphaModFix/>
          </a:blip>
          <a:srcRect b="0" l="0" r="0" t="0"/>
          <a:stretch/>
        </p:blipFill>
        <p:spPr>
          <a:xfrm>
            <a:off x="6579564" y="4894215"/>
            <a:ext cx="1883716" cy="141547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27" name="Google Shape;127;p16"/>
          <p:cNvPicPr preferRelativeResize="0"/>
          <p:nvPr/>
        </p:nvPicPr>
        <p:blipFill rotWithShape="1">
          <a:blip r:embed="rId8">
            <a:alphaModFix/>
          </a:blip>
          <a:srcRect b="0" l="0" r="0" t="0"/>
          <a:stretch/>
        </p:blipFill>
        <p:spPr>
          <a:xfrm>
            <a:off x="7965440" y="1945655"/>
            <a:ext cx="2445510" cy="1612639"/>
          </a:xfrm>
          <a:prstGeom prst="ellipse">
            <a:avLst/>
          </a:prstGeom>
          <a:noFill/>
          <a:ln cap="rnd" cmpd="sng" w="63500">
            <a:solidFill>
              <a:schemeClr val="dk1"/>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p:tgtEl>
                                          <p:spTgt spid="12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8BB12"/>
            </a:gs>
            <a:gs pos="100000">
              <a:srgbClr val="15670F"/>
            </a:gs>
          </a:gsLst>
          <a:lin ang="5400000" scaled="0"/>
        </a:gradFill>
      </p:bgPr>
    </p:bg>
    <p:spTree>
      <p:nvGrpSpPr>
        <p:cNvPr id="131" name="Shape 131"/>
        <p:cNvGrpSpPr/>
        <p:nvPr/>
      </p:nvGrpSpPr>
      <p:grpSpPr>
        <a:xfrm>
          <a:off x="0" y="0"/>
          <a:ext cx="0" cy="0"/>
          <a:chOff x="0" y="0"/>
          <a:chExt cx="0" cy="0"/>
        </a:xfrm>
      </p:grpSpPr>
      <p:sp>
        <p:nvSpPr>
          <p:cNvPr id="132" name="Google Shape;132;p17"/>
          <p:cNvSpPr txBox="1"/>
          <p:nvPr/>
        </p:nvSpPr>
        <p:spPr>
          <a:xfrm>
            <a:off x="152399" y="142240"/>
            <a:ext cx="1176668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u-HU" sz="4400" u="sng">
                <a:solidFill>
                  <a:schemeClr val="dk1"/>
                </a:solidFill>
                <a:latin typeface="Calibri"/>
                <a:ea typeface="Calibri"/>
                <a:cs typeface="Calibri"/>
                <a:sym typeface="Calibri"/>
              </a:rPr>
              <a:t>Evolutionary effects of rainforest deforestation:</a:t>
            </a:r>
            <a:endParaRPr b="1" sz="4100" u="sng">
              <a:solidFill>
                <a:schemeClr val="dk1"/>
              </a:solidFill>
              <a:latin typeface="Calibri"/>
              <a:ea typeface="Calibri"/>
              <a:cs typeface="Calibri"/>
              <a:sym typeface="Calibri"/>
            </a:endParaRPr>
          </a:p>
        </p:txBody>
      </p:sp>
      <p:pic>
        <p:nvPicPr>
          <p:cNvPr id="133" name="Google Shape;133;p17"/>
          <p:cNvPicPr preferRelativeResize="0"/>
          <p:nvPr/>
        </p:nvPicPr>
        <p:blipFill rotWithShape="1">
          <a:blip r:embed="rId3">
            <a:alphaModFix/>
          </a:blip>
          <a:srcRect b="0" l="0" r="0" t="0"/>
          <a:stretch/>
        </p:blipFill>
        <p:spPr>
          <a:xfrm>
            <a:off x="7104468" y="3429000"/>
            <a:ext cx="4814614" cy="306324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34" name="Google Shape;134;p17"/>
          <p:cNvSpPr txBox="1"/>
          <p:nvPr/>
        </p:nvSpPr>
        <p:spPr>
          <a:xfrm>
            <a:off x="7104468" y="1246287"/>
            <a:ext cx="4735962" cy="203132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hu-HU" sz="1800">
                <a:solidFill>
                  <a:schemeClr val="lt1"/>
                </a:solidFill>
                <a:latin typeface="Calibri"/>
                <a:ea typeface="Calibri"/>
                <a:cs typeface="Calibri"/>
                <a:sym typeface="Calibri"/>
              </a:rPr>
              <a:t>As a result of deforestation of 15 million hectares per year, about 6-14% of the species living in closed tropical forests will disappear by 2015 and 17-35% by 2040. If deforestation were reduced to 10 million hectares per year, 9-19% of species living in rainforests would disappear by 2040.</a:t>
            </a:r>
            <a:endParaRPr b="1" sz="1800">
              <a:solidFill>
                <a:schemeClr val="lt1"/>
              </a:solidFill>
              <a:latin typeface="Calibri"/>
              <a:ea typeface="Calibri"/>
              <a:cs typeface="Calibri"/>
              <a:sym typeface="Calibri"/>
            </a:endParaRPr>
          </a:p>
        </p:txBody>
      </p:sp>
      <p:pic>
        <p:nvPicPr>
          <p:cNvPr id="135" name="Google Shape;135;p17"/>
          <p:cNvPicPr preferRelativeResize="0"/>
          <p:nvPr/>
        </p:nvPicPr>
        <p:blipFill rotWithShape="1">
          <a:blip r:embed="rId4">
            <a:alphaModFix/>
          </a:blip>
          <a:srcRect b="0" l="0" r="0" t="0"/>
          <a:stretch/>
        </p:blipFill>
        <p:spPr>
          <a:xfrm rot="-449412">
            <a:off x="316370" y="1259967"/>
            <a:ext cx="2280428" cy="176294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36" name="Google Shape;136;p17"/>
          <p:cNvPicPr preferRelativeResize="0"/>
          <p:nvPr/>
        </p:nvPicPr>
        <p:blipFill rotWithShape="1">
          <a:blip r:embed="rId5">
            <a:alphaModFix/>
          </a:blip>
          <a:srcRect b="0" l="0" r="0" t="0"/>
          <a:stretch/>
        </p:blipFill>
        <p:spPr>
          <a:xfrm rot="266123">
            <a:off x="3828136" y="1210139"/>
            <a:ext cx="2813678" cy="175854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37" name="Google Shape;137;p17"/>
          <p:cNvPicPr preferRelativeResize="0"/>
          <p:nvPr/>
        </p:nvPicPr>
        <p:blipFill rotWithShape="1">
          <a:blip r:embed="rId6">
            <a:alphaModFix/>
          </a:blip>
          <a:srcRect b="0" l="0" r="0" t="0"/>
          <a:stretch/>
        </p:blipFill>
        <p:spPr>
          <a:xfrm rot="-243081">
            <a:off x="2681586" y="1988230"/>
            <a:ext cx="1516075" cy="227981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38" name="Google Shape;138;p17"/>
          <p:cNvSpPr txBox="1"/>
          <p:nvPr/>
        </p:nvSpPr>
        <p:spPr>
          <a:xfrm>
            <a:off x="284479" y="4513580"/>
            <a:ext cx="6421120" cy="175432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hu-HU" sz="1800">
                <a:solidFill>
                  <a:schemeClr val="lt1"/>
                </a:solidFill>
                <a:latin typeface="Calibri"/>
                <a:ea typeface="Calibri"/>
                <a:cs typeface="Calibri"/>
                <a:sym typeface="Calibri"/>
              </a:rPr>
              <a:t>There has been a decline in the number of large birds in the forests that feed on the fruits of the trees and help the seeds to disperse. Fruit-eating toucans and kotings played a major role in this process. But as the area of ​​the rainforest decreased, these birds also disappeared and remained only as small as the thrushes.</a:t>
            </a:r>
            <a:endParaRPr b="1"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8BB12"/>
            </a:gs>
            <a:gs pos="100000">
              <a:srgbClr val="15670F"/>
            </a:gs>
          </a:gsLst>
          <a:lin ang="5400000" scaled="0"/>
        </a:gradFill>
      </p:bgPr>
    </p:bg>
    <p:spTree>
      <p:nvGrpSpPr>
        <p:cNvPr id="142" name="Shape 142"/>
        <p:cNvGrpSpPr/>
        <p:nvPr/>
      </p:nvGrpSpPr>
      <p:grpSpPr>
        <a:xfrm>
          <a:off x="0" y="0"/>
          <a:ext cx="0" cy="0"/>
          <a:chOff x="0" y="0"/>
          <a:chExt cx="0" cy="0"/>
        </a:xfrm>
      </p:grpSpPr>
      <p:sp>
        <p:nvSpPr>
          <p:cNvPr id="143" name="Google Shape;143;p18"/>
          <p:cNvSpPr txBox="1"/>
          <p:nvPr/>
        </p:nvSpPr>
        <p:spPr>
          <a:xfrm>
            <a:off x="182880" y="91440"/>
            <a:ext cx="995680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u-HU" sz="4400" u="sng">
                <a:solidFill>
                  <a:schemeClr val="dk1"/>
                </a:solidFill>
                <a:latin typeface="Calibri"/>
                <a:ea typeface="Calibri"/>
                <a:cs typeface="Calibri"/>
                <a:sym typeface="Calibri"/>
              </a:rPr>
              <a:t>Consequences of deforestation:</a:t>
            </a:r>
            <a:endParaRPr b="1" sz="4400" u="sng">
              <a:solidFill>
                <a:schemeClr val="dk1"/>
              </a:solidFill>
              <a:latin typeface="Calibri"/>
              <a:ea typeface="Calibri"/>
              <a:cs typeface="Calibri"/>
              <a:sym typeface="Calibri"/>
            </a:endParaRPr>
          </a:p>
        </p:txBody>
      </p:sp>
      <p:sp>
        <p:nvSpPr>
          <p:cNvPr id="144" name="Google Shape;144;p18"/>
          <p:cNvSpPr txBox="1"/>
          <p:nvPr/>
        </p:nvSpPr>
        <p:spPr>
          <a:xfrm>
            <a:off x="182880" y="802640"/>
            <a:ext cx="7995920" cy="10618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hu-HU" sz="2000">
                <a:solidFill>
                  <a:schemeClr val="lt1"/>
                </a:solidFill>
                <a:latin typeface="Calibri"/>
                <a:ea typeface="Calibri"/>
                <a:cs typeface="Calibri"/>
                <a:sym typeface="Calibri"/>
              </a:rPr>
              <a:t>As the forest is an extremely complex ecological system, many animal and plant species become extinct with its extinction. Excessive, irresponsible rainforest clearing has several serious consequences.</a:t>
            </a:r>
            <a:endParaRPr sz="1300"/>
          </a:p>
        </p:txBody>
      </p:sp>
      <p:sp>
        <p:nvSpPr>
          <p:cNvPr id="145" name="Google Shape;145;p18"/>
          <p:cNvSpPr txBox="1"/>
          <p:nvPr/>
        </p:nvSpPr>
        <p:spPr>
          <a:xfrm>
            <a:off x="6197600" y="4563705"/>
            <a:ext cx="5902960" cy="263149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hu-HU" sz="2100">
                <a:solidFill>
                  <a:schemeClr val="lt1"/>
                </a:solidFill>
                <a:latin typeface="Calibri"/>
                <a:ea typeface="Calibri"/>
                <a:cs typeface="Calibri"/>
                <a:sym typeface="Calibri"/>
              </a:rPr>
              <a:t>Heavy rain washes away nutrients from the soil left uncovered after removing the natural vegetation cover, making it soon infertile. Heavy rainfall also causes severe soil erosion. Rainwater, which is no longer absorbed by plants, floods the surface, causing floods and landslides.</a:t>
            </a:r>
            <a:endParaRPr sz="1800">
              <a:solidFill>
                <a:schemeClr val="dk1"/>
              </a:solidFill>
              <a:latin typeface="Calibri"/>
              <a:ea typeface="Calibri"/>
              <a:cs typeface="Calibri"/>
              <a:sym typeface="Calibri"/>
            </a:endParaRPr>
          </a:p>
        </p:txBody>
      </p:sp>
      <p:pic>
        <p:nvPicPr>
          <p:cNvPr id="146" name="Google Shape;146;p18"/>
          <p:cNvPicPr preferRelativeResize="0"/>
          <p:nvPr/>
        </p:nvPicPr>
        <p:blipFill rotWithShape="1">
          <a:blip r:embed="rId3">
            <a:alphaModFix/>
          </a:blip>
          <a:srcRect b="0" l="0" r="0" t="0"/>
          <a:stretch/>
        </p:blipFill>
        <p:spPr>
          <a:xfrm>
            <a:off x="274320" y="1890693"/>
            <a:ext cx="3159760" cy="236982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7" name="Google Shape;147;p18"/>
          <p:cNvPicPr preferRelativeResize="0"/>
          <p:nvPr/>
        </p:nvPicPr>
        <p:blipFill rotWithShape="1">
          <a:blip r:embed="rId4">
            <a:alphaModFix/>
          </a:blip>
          <a:srcRect b="0" l="0" r="0" t="0"/>
          <a:stretch/>
        </p:blipFill>
        <p:spPr>
          <a:xfrm>
            <a:off x="6309360" y="1544320"/>
            <a:ext cx="5689601" cy="30092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8" name="Google Shape;148;p18"/>
          <p:cNvPicPr preferRelativeResize="0"/>
          <p:nvPr/>
        </p:nvPicPr>
        <p:blipFill rotWithShape="1">
          <a:blip r:embed="rId5">
            <a:alphaModFix/>
          </a:blip>
          <a:srcRect b="0" l="0" r="0" t="0"/>
          <a:stretch/>
        </p:blipFill>
        <p:spPr>
          <a:xfrm>
            <a:off x="3180701" y="2892256"/>
            <a:ext cx="2000277" cy="150020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www.nyf.hu/others/html/kornyezettud/global/Image64.gif" id="149" name="Google Shape;149;p18"/>
          <p:cNvPicPr preferRelativeResize="0"/>
          <p:nvPr/>
        </p:nvPicPr>
        <p:blipFill rotWithShape="1">
          <a:blip r:embed="rId6">
            <a:alphaModFix/>
          </a:blip>
          <a:srcRect b="0" l="0" r="0" t="0"/>
          <a:stretch/>
        </p:blipFill>
        <p:spPr>
          <a:xfrm>
            <a:off x="885176" y="4543385"/>
            <a:ext cx="4570730" cy="21193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19"/>
          <p:cNvSpPr txBox="1"/>
          <p:nvPr/>
        </p:nvSpPr>
        <p:spPr>
          <a:xfrm>
            <a:off x="103900" y="132075"/>
            <a:ext cx="50889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u-HU" sz="3600" u="sng">
                <a:solidFill>
                  <a:schemeClr val="lt1"/>
                </a:solidFill>
                <a:latin typeface="Calibri"/>
                <a:ea typeface="Calibri"/>
                <a:cs typeface="Calibri"/>
                <a:sym typeface="Calibri"/>
              </a:rPr>
              <a:t>Protection of rainforests:</a:t>
            </a:r>
            <a:endParaRPr b="1" sz="3600" u="sng">
              <a:solidFill>
                <a:schemeClr val="lt1"/>
              </a:solidFill>
              <a:latin typeface="Calibri"/>
              <a:ea typeface="Calibri"/>
              <a:cs typeface="Calibri"/>
              <a:sym typeface="Calibri"/>
            </a:endParaRPr>
          </a:p>
        </p:txBody>
      </p:sp>
      <p:sp>
        <p:nvSpPr>
          <p:cNvPr id="155" name="Google Shape;155;p19"/>
          <p:cNvSpPr txBox="1"/>
          <p:nvPr/>
        </p:nvSpPr>
        <p:spPr>
          <a:xfrm>
            <a:off x="121920" y="808891"/>
            <a:ext cx="3545840" cy="41857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hu-HU" sz="2000">
                <a:solidFill>
                  <a:schemeClr val="lt1"/>
                </a:solidFill>
                <a:latin typeface="Calibri"/>
                <a:ea typeface="Calibri"/>
                <a:cs typeface="Calibri"/>
                <a:sym typeface="Calibri"/>
              </a:rPr>
              <a:t>Education is an essential part of saving rainforests. For people to want to save rainforests, they need to see their beauty and understand its importance.</a:t>
            </a:r>
            <a:endParaRPr b="1" sz="20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1" sz="20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1" lang="hu-HU" sz="2000">
                <a:solidFill>
                  <a:schemeClr val="lt1"/>
                </a:solidFill>
                <a:latin typeface="Calibri"/>
                <a:ea typeface="Calibri"/>
                <a:cs typeface="Calibri"/>
                <a:sym typeface="Calibri"/>
              </a:rPr>
              <a:t>To date, 145,000 square kilometers have been declared a national park, ecological station or biological reserve, bringing them under strict protection.</a:t>
            </a:r>
            <a:endParaRPr b="1"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lt1"/>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8BB12"/>
            </a:gs>
            <a:gs pos="100000">
              <a:srgbClr val="15670F"/>
            </a:gs>
          </a:gsLst>
          <a:lin ang="5400000" scaled="0"/>
        </a:gradFill>
      </p:bgPr>
    </p:bg>
    <p:spTree>
      <p:nvGrpSpPr>
        <p:cNvPr id="159" name="Shape 159"/>
        <p:cNvGrpSpPr/>
        <p:nvPr/>
      </p:nvGrpSpPr>
      <p:grpSpPr>
        <a:xfrm>
          <a:off x="0" y="0"/>
          <a:ext cx="0" cy="0"/>
          <a:chOff x="0" y="0"/>
          <a:chExt cx="0" cy="0"/>
        </a:xfrm>
      </p:grpSpPr>
      <p:pic>
        <p:nvPicPr>
          <p:cNvPr id="160" name="Google Shape;160;p20"/>
          <p:cNvPicPr preferRelativeResize="0"/>
          <p:nvPr/>
        </p:nvPicPr>
        <p:blipFill rotWithShape="1">
          <a:blip r:embed="rId3">
            <a:alphaModFix/>
          </a:blip>
          <a:srcRect b="0" l="0" r="0" t="0"/>
          <a:stretch/>
        </p:blipFill>
        <p:spPr>
          <a:xfrm rot="10800000">
            <a:off x="0" y="1802606"/>
            <a:ext cx="12192000" cy="5055393"/>
          </a:xfrm>
          <a:prstGeom prst="rect">
            <a:avLst/>
          </a:prstGeom>
          <a:noFill/>
          <a:ln>
            <a:noFill/>
          </a:ln>
        </p:spPr>
      </p:pic>
      <p:pic>
        <p:nvPicPr>
          <p:cNvPr id="161" name="Google Shape;161;p20"/>
          <p:cNvPicPr preferRelativeResize="0"/>
          <p:nvPr/>
        </p:nvPicPr>
        <p:blipFill rotWithShape="1">
          <a:blip r:embed="rId3">
            <a:alphaModFix/>
          </a:blip>
          <a:srcRect b="0" l="0" r="0" t="0"/>
          <a:stretch/>
        </p:blipFill>
        <p:spPr>
          <a:xfrm>
            <a:off x="0" y="14843"/>
            <a:ext cx="12192000" cy="5055393"/>
          </a:xfrm>
          <a:prstGeom prst="rect">
            <a:avLst/>
          </a:prstGeom>
          <a:noFill/>
          <a:ln>
            <a:noFill/>
          </a:ln>
        </p:spPr>
      </p:pic>
      <p:sp>
        <p:nvSpPr>
          <p:cNvPr id="162" name="Google Shape;162;p20"/>
          <p:cNvSpPr txBox="1"/>
          <p:nvPr/>
        </p:nvSpPr>
        <p:spPr>
          <a:xfrm>
            <a:off x="2755300" y="1537925"/>
            <a:ext cx="69489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hu-HU" sz="4400" u="sng">
                <a:solidFill>
                  <a:schemeClr val="lt1"/>
                </a:solidFill>
                <a:latin typeface="Calibri"/>
                <a:ea typeface="Calibri"/>
                <a:cs typeface="Calibri"/>
                <a:sym typeface="Calibri"/>
              </a:rPr>
              <a:t>Thank you for your attention</a:t>
            </a:r>
            <a:endParaRPr b="1" sz="4400" u="sng">
              <a:solidFill>
                <a:schemeClr val="lt1"/>
              </a:solidFill>
              <a:latin typeface="Calibri"/>
              <a:ea typeface="Calibri"/>
              <a:cs typeface="Calibri"/>
              <a:sym typeface="Calibri"/>
            </a:endParaRPr>
          </a:p>
        </p:txBody>
      </p:sp>
      <p:pic>
        <p:nvPicPr>
          <p:cNvPr id="163" name="Google Shape;163;p20"/>
          <p:cNvPicPr preferRelativeResize="0"/>
          <p:nvPr/>
        </p:nvPicPr>
        <p:blipFill rotWithShape="1">
          <a:blip r:embed="rId4">
            <a:alphaModFix/>
          </a:blip>
          <a:srcRect b="0" l="0" r="0" t="0"/>
          <a:stretch/>
        </p:blipFill>
        <p:spPr>
          <a:xfrm>
            <a:off x="3677919" y="2613660"/>
            <a:ext cx="4836160" cy="2720340"/>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