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FED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ctrTitle"/>
          </p:nvPr>
        </p:nvSpPr>
        <p:spPr>
          <a:xfrm>
            <a:off x="539552" y="26064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hu-HU">
                <a:solidFill>
                  <a:srgbClr val="00B050"/>
                </a:solidFill>
              </a:rPr>
              <a:t>Helyi problémák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1677291"/>
            <a:ext cx="6408712" cy="481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hu-HU" sz="3959">
                <a:solidFill>
                  <a:srgbClr val="00B050"/>
                </a:solidFill>
              </a:rPr>
              <a:t>Az élőhelyek védelme</a:t>
            </a:r>
            <a:endParaRPr sz="3959">
              <a:solidFill>
                <a:srgbClr val="00B050"/>
              </a:solidFill>
            </a:endParaRPr>
          </a:p>
        </p:txBody>
      </p:sp>
      <p:pic>
        <p:nvPicPr>
          <p:cNvPr id="92" name="Google Shape;92;p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1628800"/>
            <a:ext cx="3024336" cy="2030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5936" y="1844824"/>
            <a:ext cx="443655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1600" y="3890061"/>
            <a:ext cx="2463766" cy="2810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29294" y="4052842"/>
            <a:ext cx="4056920" cy="2559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hu-HU" sz="3959">
                <a:solidFill>
                  <a:srgbClr val="00B050"/>
                </a:solidFill>
              </a:rPr>
              <a:t>Szennyezett élőhelyek</a:t>
            </a:r>
            <a:endParaRPr sz="3959">
              <a:solidFill>
                <a:srgbClr val="00B050"/>
              </a:solidFill>
            </a:endParaRPr>
          </a:p>
        </p:txBody>
      </p:sp>
      <p:pic>
        <p:nvPicPr>
          <p:cNvPr id="101" name="Google Shape;101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412776"/>
            <a:ext cx="433130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6551" y="1412776"/>
            <a:ext cx="3333815" cy="4944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7584" y="4433183"/>
            <a:ext cx="3888432" cy="225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4400"/>
              <a:buFont typeface="Calibri"/>
              <a:buNone/>
            </a:pPr>
            <a:r>
              <a:rPr lang="hu-HU">
                <a:solidFill>
                  <a:srgbClr val="00B050"/>
                </a:solidFill>
              </a:rPr>
              <a:t>Magyarország nemzeti parkjai</a:t>
            </a:r>
            <a:endParaRPr/>
          </a:p>
        </p:txBody>
      </p:sp>
      <p:pic>
        <p:nvPicPr>
          <p:cNvPr id="109" name="Google Shape;10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628800"/>
            <a:ext cx="743801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959"/>
              <a:buFont typeface="Calibri"/>
              <a:buNone/>
            </a:pPr>
            <a:r>
              <a:rPr lang="hu-HU" sz="3959">
                <a:solidFill>
                  <a:srgbClr val="00B050"/>
                </a:solidFill>
              </a:rPr>
              <a:t>Hazánk tájvédelmi területei</a:t>
            </a:r>
            <a:endParaRPr sz="3959">
              <a:solidFill>
                <a:srgbClr val="00B050"/>
              </a:solidFill>
            </a:endParaRPr>
          </a:p>
        </p:txBody>
      </p:sp>
      <p:pic>
        <p:nvPicPr>
          <p:cNvPr id="115" name="Google Shape;115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1479984"/>
            <a:ext cx="7611169" cy="4820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Egyéni 1. séma">
      <a:dk1>
        <a:srgbClr val="000000"/>
      </a:dk1>
      <a:lt1>
        <a:srgbClr val="FFFFFF"/>
      </a:lt1>
      <a:dk2>
        <a:srgbClr val="808000"/>
      </a:dk2>
      <a:lt2>
        <a:srgbClr val="EEECE1"/>
      </a:lt2>
      <a:accent1>
        <a:srgbClr val="00B050"/>
      </a:accent1>
      <a:accent2>
        <a:srgbClr val="92D050"/>
      </a:accent2>
      <a:accent3>
        <a:srgbClr val="9BBB59"/>
      </a:accent3>
      <a:accent4>
        <a:srgbClr val="99FF99"/>
      </a:accent4>
      <a:accent5>
        <a:srgbClr val="4BACC6"/>
      </a:accent5>
      <a:accent6>
        <a:srgbClr val="003300"/>
      </a:accent6>
      <a:hlink>
        <a:srgbClr val="666633"/>
      </a:hlink>
      <a:folHlink>
        <a:srgbClr val="00FF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