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77" r:id="rId1"/>
  </p:sldMasterIdLst>
  <p:notesMasterIdLst>
    <p:notesMasterId r:id="rId12"/>
  </p:notesMasterIdLst>
  <p:sldIdLst>
    <p:sldId id="256" r:id="rId2"/>
    <p:sldId id="264" r:id="rId3"/>
    <p:sldId id="265" r:id="rId4"/>
    <p:sldId id="266" r:id="rId5"/>
    <p:sldId id="257" r:id="rId6"/>
    <p:sldId id="258" r:id="rId7"/>
    <p:sldId id="259" r:id="rId8"/>
    <p:sldId id="260" r:id="rId9"/>
    <p:sldId id="263" r:id="rId10"/>
    <p:sldId id="261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34CF6D-E90D-4717-AACB-F6C6B40A5474}" type="datetimeFigureOut">
              <a:rPr lang="hr-HR" smtClean="0"/>
              <a:t>2.1.2020.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5BBB92-42E4-4765-ADBA-962AE2EB958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72070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251" y="4203592"/>
            <a:ext cx="383523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427" y="4075290"/>
            <a:ext cx="7392687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7" y="4087562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319" y="4074175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0" y="4058555"/>
            <a:ext cx="11631168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0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0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0" y="1679429"/>
            <a:ext cx="11631168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165"/>
            <a:ext cx="50489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185" y="6250165"/>
            <a:ext cx="50489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1" y="6250164"/>
            <a:ext cx="15491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757" y="2675467"/>
            <a:ext cx="9877777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ransition spd="slow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2" descr="Što je voda?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b="1" i="1" dirty="0"/>
              <a:t>A VÍZ VILÁGNAPJA</a:t>
            </a:r>
          </a:p>
        </p:txBody>
      </p:sp>
      <p:pic>
        <p:nvPicPr>
          <p:cNvPr id="5" name="Zvuk vode - pot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91047" y="60287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012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78223" y="753036"/>
            <a:ext cx="5634318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„</a:t>
            </a:r>
            <a:r>
              <a:rPr lang="hu-H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Minden csepp víz egy végtelen folyamatot hajt végre. Az égből lehull a földbe és az áramlatokba,</a:t>
            </a:r>
            <a:r>
              <a:rPr lang="en-US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hu-HU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ezután eljut az emberhez,és vissza természetbe.</a:t>
            </a:r>
            <a:r>
              <a:rPr lang="hr-HR" sz="4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hr-HR" sz="48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" r="29608" b="1"/>
          <a:stretch/>
        </p:blipFill>
        <p:spPr>
          <a:xfrm rot="5400000">
            <a:off x="7005707" y="181034"/>
            <a:ext cx="4827494" cy="513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14321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2"/>
          <p:cNvSpPr>
            <a:spLocks noGrp="1"/>
          </p:cNvSpPr>
          <p:nvPr>
            <p:ph idx="1"/>
          </p:nvPr>
        </p:nvSpPr>
        <p:spPr>
          <a:xfrm>
            <a:off x="1162050" y="450850"/>
            <a:ext cx="9879013" cy="5675313"/>
          </a:xfrm>
        </p:spPr>
        <p:txBody>
          <a:bodyPr/>
          <a:lstStyle/>
          <a:p>
            <a:pPr marL="0" indent="0">
              <a:buNone/>
            </a:pPr>
            <a:r>
              <a:rPr lang="hu-HU" dirty="0"/>
              <a:t>A föld felszínének jelentős részét víz borítja.</a:t>
            </a:r>
            <a:endParaRPr lang="hr-H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757" y="1687028"/>
            <a:ext cx="3220086" cy="3051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1212" y="1211660"/>
            <a:ext cx="4427253" cy="332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1427" y="3432175"/>
            <a:ext cx="3731288" cy="29962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421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32263"/>
            <a:ext cx="9877777" cy="5593900"/>
          </a:xfrm>
        </p:spPr>
        <p:txBody>
          <a:bodyPr/>
          <a:lstStyle/>
          <a:p>
            <a:pPr marL="0" indent="0">
              <a:buNone/>
            </a:pPr>
            <a:r>
              <a:rPr lang="hr-HR" dirty="0"/>
              <a:t>Különböző formákban...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285" y="4172306"/>
            <a:ext cx="2725738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305" y="1229175"/>
            <a:ext cx="2957512" cy="195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45" y="3128192"/>
            <a:ext cx="2109788" cy="280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6715" y="1229175"/>
            <a:ext cx="2725738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8690" y="3928269"/>
            <a:ext cx="2957512" cy="181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47873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62757" y="573206"/>
            <a:ext cx="9877777" cy="5552957"/>
          </a:xfrm>
        </p:spPr>
        <p:txBody>
          <a:bodyPr/>
          <a:lstStyle/>
          <a:p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földön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1.4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milliárd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km³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víz található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föld felszínének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71%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).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földön lévő víz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97.5%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sósvíz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tengerek és óceánok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),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2,5%-a friss víz ,amiből kevesebb mint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1%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folyókban és tavakban van elosztva.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Ezeknek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30%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-a talajvíz,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illetve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69.9%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-a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 van fagyva valamilyen formában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n-US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föld felszínén fellelhető vizek mindösszesen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0.8%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-át tudja bármilyen formában elérni/hasznosítani az ember. Ennek a mennyisége : 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11.2 </a:t>
            </a:r>
            <a:r>
              <a:rPr lang="hu-HU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millió</a:t>
            </a:r>
            <a:r>
              <a:rPr lang="en-US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km³.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817728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2757" y="1064525"/>
            <a:ext cx="9877777" cy="4162568"/>
          </a:xfrm>
        </p:spPr>
        <p:txBody>
          <a:bodyPr>
            <a:normAutofit/>
          </a:bodyPr>
          <a:lstStyle/>
          <a:p>
            <a:r>
              <a:rPr lang="hu-HU" sz="2800" dirty="0"/>
              <a:t>A víz világnapját minden évben Március 22-én ünneplik</a:t>
            </a:r>
            <a:r>
              <a:rPr lang="en-US" sz="2800" dirty="0"/>
              <a:t>.</a:t>
            </a:r>
          </a:p>
          <a:p>
            <a:r>
              <a:rPr lang="en-US" sz="2800" dirty="0"/>
              <a:t>A </a:t>
            </a:r>
            <a:r>
              <a:rPr lang="en-US" sz="2800" dirty="0" err="1"/>
              <a:t>víz</a:t>
            </a:r>
            <a:r>
              <a:rPr lang="en-US" sz="2800" dirty="0"/>
              <a:t> </a:t>
            </a:r>
            <a:r>
              <a:rPr lang="en-US" sz="2800" dirty="0" err="1"/>
              <a:t>és</a:t>
            </a:r>
            <a:r>
              <a:rPr lang="en-US" sz="2800" dirty="0"/>
              <a:t> a </a:t>
            </a:r>
            <a:r>
              <a:rPr lang="en-US" sz="2800" dirty="0" err="1"/>
              <a:t>vízkészletekkel</a:t>
            </a:r>
            <a:r>
              <a:rPr lang="en-US" sz="2800" dirty="0"/>
              <a:t> </a:t>
            </a:r>
            <a:r>
              <a:rPr lang="en-US" sz="2800" dirty="0" err="1"/>
              <a:t>kapcsolatos</a:t>
            </a:r>
            <a:r>
              <a:rPr lang="en-US" sz="2800" dirty="0"/>
              <a:t> </a:t>
            </a:r>
            <a:r>
              <a:rPr lang="en-US" sz="2800" dirty="0" err="1"/>
              <a:t>első</a:t>
            </a:r>
            <a:r>
              <a:rPr lang="en-US" sz="2800" dirty="0"/>
              <a:t> </a:t>
            </a:r>
            <a:r>
              <a:rPr lang="en-US" sz="2800" dirty="0" err="1"/>
              <a:t>fontos</a:t>
            </a:r>
            <a:r>
              <a:rPr lang="en-US" sz="2800" dirty="0"/>
              <a:t> </a:t>
            </a:r>
            <a:r>
              <a:rPr lang="en-US" sz="2800" dirty="0" err="1"/>
              <a:t>ajánlásokat</a:t>
            </a:r>
            <a:r>
              <a:rPr lang="en-US" sz="2800" dirty="0"/>
              <a:t> </a:t>
            </a:r>
            <a:r>
              <a:rPr lang="hu-HU" sz="2800" dirty="0"/>
              <a:t> az UNCW konferenciáján fogalmazták meg</a:t>
            </a:r>
            <a:r>
              <a:rPr lang="en-US" sz="2800" dirty="0"/>
              <a:t>, </a:t>
            </a:r>
            <a:r>
              <a:rPr lang="hu-HU" sz="2800" dirty="0"/>
              <a:t>amit 1977-ben , Argentínában tartottak</a:t>
            </a:r>
            <a:r>
              <a:rPr lang="en-US" sz="2800" dirty="0"/>
              <a:t>.</a:t>
            </a:r>
          </a:p>
          <a:p>
            <a:r>
              <a:rPr lang="hu-HU" sz="2800" dirty="0"/>
              <a:t>Az UNCED Rio de Janeiro-ban</a:t>
            </a:r>
            <a:r>
              <a:rPr lang="en-US" sz="2800" dirty="0"/>
              <a:t>, </a:t>
            </a:r>
            <a:r>
              <a:rPr lang="hu-HU" sz="2800" dirty="0"/>
              <a:t>az ENSZ közgyűléssel együtt azt a határozatot hozta 1993. Március 22-én</a:t>
            </a:r>
            <a:r>
              <a:rPr lang="en-US" sz="2800" dirty="0"/>
              <a:t> </a:t>
            </a:r>
            <a:r>
              <a:rPr lang="hu-HU" sz="2800" dirty="0"/>
              <a:t>, hogy minden évben,  Március</a:t>
            </a:r>
            <a:r>
              <a:rPr lang="en-US" sz="2800" dirty="0"/>
              <a:t> 22</a:t>
            </a:r>
            <a:r>
              <a:rPr lang="hu-HU" sz="2800" dirty="0"/>
              <a:t>-e legyen a víz világnapja.</a:t>
            </a:r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3661465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8101" y="1151467"/>
            <a:ext cx="9877777" cy="3450696"/>
          </a:xfrm>
        </p:spPr>
        <p:txBody>
          <a:bodyPr>
            <a:normAutofit/>
          </a:bodyPr>
          <a:lstStyle/>
          <a:p>
            <a:endParaRPr lang="hr-HR" sz="2600" dirty="0"/>
          </a:p>
          <a:p>
            <a:endParaRPr lang="hr-HR" sz="2600" dirty="0"/>
          </a:p>
          <a:p>
            <a:r>
              <a:rPr lang="en-US" sz="2600" dirty="0"/>
              <a:t>Minden </a:t>
            </a:r>
            <a:r>
              <a:rPr lang="en-US" sz="2600" dirty="0" err="1"/>
              <a:t>évben</a:t>
            </a:r>
            <a:r>
              <a:rPr lang="en-US" sz="2600" dirty="0"/>
              <a:t> </a:t>
            </a:r>
            <a:r>
              <a:rPr lang="en-US" sz="2600" dirty="0" err="1"/>
              <a:t>Március</a:t>
            </a:r>
            <a:r>
              <a:rPr lang="en-US" sz="2600" dirty="0"/>
              <a:t> 22-én, </a:t>
            </a:r>
            <a:r>
              <a:rPr lang="en-US" sz="2600" dirty="0" err="1"/>
              <a:t>az</a:t>
            </a:r>
            <a:r>
              <a:rPr lang="en-US" sz="2600" dirty="0"/>
              <a:t> </a:t>
            </a:r>
            <a:r>
              <a:rPr lang="en-US" sz="2600" dirty="0" err="1"/>
              <a:t>egész</a:t>
            </a:r>
            <a:r>
              <a:rPr lang="en-US" sz="2600" dirty="0"/>
              <a:t> </a:t>
            </a:r>
            <a:r>
              <a:rPr lang="en-US" sz="2600" dirty="0" err="1"/>
              <a:t>világ</a:t>
            </a:r>
            <a:r>
              <a:rPr lang="hu-HU" sz="2600" dirty="0"/>
              <a:t>on</a:t>
            </a:r>
            <a:r>
              <a:rPr lang="en-US" sz="2600" dirty="0"/>
              <a:t> </a:t>
            </a:r>
            <a:r>
              <a:rPr lang="en-US" sz="2600" dirty="0" err="1"/>
              <a:t>különös</a:t>
            </a:r>
            <a:r>
              <a:rPr lang="en-US" sz="2600" dirty="0"/>
              <a:t> </a:t>
            </a:r>
            <a:r>
              <a:rPr lang="en-US" sz="2600" dirty="0" err="1"/>
              <a:t>figyelmet</a:t>
            </a:r>
            <a:r>
              <a:rPr lang="en-US" sz="2600" dirty="0"/>
              <a:t> </a:t>
            </a:r>
            <a:r>
              <a:rPr lang="en-US" sz="2600" dirty="0" err="1"/>
              <a:t>szentel</a:t>
            </a:r>
            <a:r>
              <a:rPr lang="hu-HU" sz="2600" dirty="0"/>
              <a:t>nek</a:t>
            </a:r>
            <a:r>
              <a:rPr lang="en-US" sz="2600" dirty="0"/>
              <a:t> a </a:t>
            </a:r>
            <a:r>
              <a:rPr lang="en-US" sz="2600" dirty="0" err="1"/>
              <a:t>vízre</a:t>
            </a:r>
            <a:r>
              <a:rPr lang="en-US" sz="2600" dirty="0"/>
              <a:t> </a:t>
            </a:r>
            <a:r>
              <a:rPr lang="en-US" sz="2600" dirty="0" err="1"/>
              <a:t>és</a:t>
            </a:r>
            <a:r>
              <a:rPr lang="en-US" sz="2600" dirty="0"/>
              <a:t> a </a:t>
            </a:r>
            <a:r>
              <a:rPr lang="en-US" sz="2600" dirty="0" err="1"/>
              <a:t>vízzel</a:t>
            </a:r>
            <a:r>
              <a:rPr lang="en-US" sz="2600" dirty="0"/>
              <a:t> </a:t>
            </a:r>
            <a:r>
              <a:rPr lang="en-US" sz="2600" dirty="0" err="1"/>
              <a:t>kapcsolatos</a:t>
            </a:r>
            <a:r>
              <a:rPr lang="en-US" sz="2600" dirty="0"/>
              <a:t> </a:t>
            </a:r>
            <a:r>
              <a:rPr lang="en-US" sz="2600" dirty="0" err="1"/>
              <a:t>problémákra</a:t>
            </a:r>
            <a:r>
              <a:rPr lang="en-US" sz="2600" dirty="0"/>
              <a:t>. </a:t>
            </a:r>
            <a:r>
              <a:rPr lang="en-US" sz="2600" dirty="0" err="1"/>
              <a:t>Évenként</a:t>
            </a:r>
            <a:r>
              <a:rPr lang="en-US" sz="2600" dirty="0"/>
              <a:t> </a:t>
            </a:r>
            <a:r>
              <a:rPr lang="en-US" sz="2600" dirty="0" err="1"/>
              <a:t>kap</a:t>
            </a:r>
            <a:r>
              <a:rPr lang="en-US" sz="2600" dirty="0"/>
              <a:t> </a:t>
            </a:r>
            <a:r>
              <a:rPr lang="en-US" sz="2600" dirty="0" err="1"/>
              <a:t>egy</a:t>
            </a:r>
            <a:r>
              <a:rPr lang="en-US" sz="2600" dirty="0"/>
              <a:t> </a:t>
            </a:r>
            <a:r>
              <a:rPr lang="en-US" sz="2600" dirty="0" err="1"/>
              <a:t>mottót</a:t>
            </a:r>
            <a:r>
              <a:rPr lang="en-US" sz="2600" dirty="0"/>
              <a:t> </a:t>
            </a:r>
            <a:r>
              <a:rPr lang="en-US" sz="2600" dirty="0" err="1"/>
              <a:t>ez</a:t>
            </a:r>
            <a:r>
              <a:rPr lang="en-US" sz="2600" dirty="0"/>
              <a:t> a </a:t>
            </a:r>
            <a:r>
              <a:rPr lang="en-US" sz="2600" dirty="0" err="1"/>
              <a:t>mozgalom</a:t>
            </a:r>
            <a:r>
              <a:rPr lang="en-US" sz="2600" dirty="0"/>
              <a:t>.</a:t>
            </a:r>
            <a:endParaRPr lang="hr-HR" sz="2600" dirty="0"/>
          </a:p>
          <a:p>
            <a:endParaRPr lang="hr-HR" sz="2800" dirty="0"/>
          </a:p>
        </p:txBody>
      </p:sp>
    </p:spTree>
    <p:extLst>
      <p:ext uri="{BB962C8B-B14F-4D97-AF65-F5344CB8AC3E}">
        <p14:creationId xmlns:p14="http://schemas.microsoft.com/office/powerpoint/2010/main" val="2343961714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7110" y="761323"/>
            <a:ext cx="9877777" cy="1079669"/>
          </a:xfrm>
        </p:spPr>
        <p:txBody>
          <a:bodyPr>
            <a:normAutofit/>
          </a:bodyPr>
          <a:lstStyle/>
          <a:p>
            <a:r>
              <a:rPr lang="hu-HU" sz="2600" dirty="0"/>
              <a:t>A 2018-as Víz Világnapjának mottói a </a:t>
            </a:r>
            <a:r>
              <a:rPr lang="en-US" sz="2600" dirty="0"/>
              <a:t>„</a:t>
            </a:r>
            <a:r>
              <a:rPr lang="hu-HU" sz="2600" dirty="0"/>
              <a:t>Természetben lévő vizek</a:t>
            </a:r>
            <a:r>
              <a:rPr lang="en-US" sz="2600" dirty="0"/>
              <a:t>"</a:t>
            </a:r>
            <a:r>
              <a:rPr lang="hu-HU" sz="2600" dirty="0"/>
              <a:t>, illetve  a</a:t>
            </a:r>
            <a:r>
              <a:rPr lang="en-US" sz="2600" dirty="0"/>
              <a:t> „</a:t>
            </a:r>
            <a:r>
              <a:rPr lang="hu-HU" sz="2600" dirty="0"/>
              <a:t>Válasz a természetben</a:t>
            </a:r>
            <a:r>
              <a:rPr lang="en-US" sz="2600" dirty="0"/>
              <a:t>„</a:t>
            </a:r>
            <a:r>
              <a:rPr lang="hu-HU" sz="2600" dirty="0"/>
              <a:t> voltak</a:t>
            </a:r>
            <a:r>
              <a:rPr lang="en-US" sz="2600" dirty="0"/>
              <a:t>.</a:t>
            </a:r>
            <a:endParaRPr lang="hr-HR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485" y="2405930"/>
            <a:ext cx="9897788" cy="37632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756354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130" y="273461"/>
            <a:ext cx="9877777" cy="3450696"/>
          </a:xfrm>
        </p:spPr>
        <p:txBody>
          <a:bodyPr>
            <a:normAutofit/>
          </a:bodyPr>
          <a:lstStyle/>
          <a:p>
            <a:r>
              <a:rPr lang="hu-HU" sz="2600" b="1" dirty="0">
                <a:solidFill>
                  <a:srgbClr val="FFFF00"/>
                </a:solidFill>
              </a:rPr>
              <a:t>A világon a víz 70%-át</a:t>
            </a:r>
            <a:r>
              <a:rPr lang="en-US" sz="2600" b="1" dirty="0">
                <a:solidFill>
                  <a:srgbClr val="FFFF00"/>
                </a:solidFill>
              </a:rPr>
              <a:t>  </a:t>
            </a:r>
            <a:r>
              <a:rPr lang="hu-HU" sz="2600" b="1" dirty="0">
                <a:solidFill>
                  <a:srgbClr val="FFFF00"/>
                </a:solidFill>
              </a:rPr>
              <a:t>a mezőgazdaságban hasznosítják</a:t>
            </a:r>
            <a:r>
              <a:rPr lang="en-US" sz="2600" b="1" dirty="0">
                <a:solidFill>
                  <a:srgbClr val="FFFF00"/>
                </a:solidFill>
              </a:rPr>
              <a:t>, 20%</a:t>
            </a:r>
            <a:r>
              <a:rPr lang="hu-HU" sz="2600" b="1" dirty="0">
                <a:solidFill>
                  <a:srgbClr val="FFFF00"/>
                </a:solidFill>
              </a:rPr>
              <a:t>-át az ipar veszi el ,a maradék 10%-ot pedig a mindennapi életben fogyasztjuk el</a:t>
            </a:r>
            <a:r>
              <a:rPr lang="en-US" sz="2600" b="1" dirty="0">
                <a:solidFill>
                  <a:srgbClr val="FFFF00"/>
                </a:solidFill>
              </a:rPr>
              <a:t>.</a:t>
            </a:r>
          </a:p>
          <a:p>
            <a:r>
              <a:rPr lang="hu-HU" sz="2600" b="1" dirty="0">
                <a:solidFill>
                  <a:srgbClr val="FFFF00"/>
                </a:solidFill>
              </a:rPr>
              <a:t>Jelenleg</a:t>
            </a:r>
            <a:r>
              <a:rPr lang="en-US" sz="2600" b="1" dirty="0">
                <a:solidFill>
                  <a:srgbClr val="FFFF00"/>
                </a:solidFill>
              </a:rPr>
              <a:t> 2.1 </a:t>
            </a:r>
            <a:r>
              <a:rPr lang="hu-HU" sz="2600" b="1" dirty="0">
                <a:solidFill>
                  <a:srgbClr val="FFFF00"/>
                </a:solidFill>
              </a:rPr>
              <a:t>milliárd ember él biztosan iható víz nélküli helyen, ami az életükre és az egészségükre óriási hatással van.</a:t>
            </a:r>
            <a:r>
              <a:rPr lang="en-US" sz="2600" b="1" dirty="0">
                <a:solidFill>
                  <a:srgbClr val="FFFF00"/>
                </a:solidFill>
              </a:rPr>
              <a:t> </a:t>
            </a:r>
            <a:endParaRPr lang="hu-HU" sz="2600" b="1" dirty="0">
              <a:solidFill>
                <a:srgbClr val="FFFF00"/>
              </a:solidFill>
            </a:endParaRPr>
          </a:p>
          <a:p>
            <a:r>
              <a:rPr lang="hu-HU" sz="2600" b="1" dirty="0">
                <a:solidFill>
                  <a:srgbClr val="FFFF00"/>
                </a:solidFill>
              </a:rPr>
              <a:t>A legtöbb helyen a víz nem védett a szennyeződéstől , mivel a szennyezett víz körülbelül 80%-a visszajut a természetbe. </a:t>
            </a:r>
            <a:endParaRPr lang="hr-HR" sz="2600" dirty="0"/>
          </a:p>
        </p:txBody>
      </p:sp>
    </p:spTree>
    <p:extLst>
      <p:ext uri="{BB962C8B-B14F-4D97-AF65-F5344CB8AC3E}">
        <p14:creationId xmlns:p14="http://schemas.microsoft.com/office/powerpoint/2010/main" val="17608472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867" y="638863"/>
            <a:ext cx="4139453" cy="43694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044" y="915311"/>
            <a:ext cx="5392910" cy="3615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622833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240</TotalTime>
  <Words>323</Words>
  <Application>Microsoft Office PowerPoint</Application>
  <PresentationFormat>Widescreen</PresentationFormat>
  <Paragraphs>19</Paragraphs>
  <Slides>10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Candara</vt:lpstr>
      <vt:lpstr>Symbol</vt:lpstr>
      <vt:lpstr>Waveform</vt:lpstr>
      <vt:lpstr>A VÍZ VILÁGNAPJA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SVJETSKI DAN VODA</dc:title>
  <dc:creator>ICON Korisnik</dc:creator>
  <cp:lastModifiedBy>Botond Fercsik</cp:lastModifiedBy>
  <cp:revision>37</cp:revision>
  <dcterms:created xsi:type="dcterms:W3CDTF">2019-03-18T16:45:56Z</dcterms:created>
  <dcterms:modified xsi:type="dcterms:W3CDTF">2020-01-02T11:59:00Z</dcterms:modified>
</cp:coreProperties>
</file>