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entury Schoolbook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733828" y="1110597"/>
            <a:ext cx="2286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10045959" y="4117661"/>
            <a:ext cx="365760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08000" y="0"/>
            <a:ext cx="8128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368448" y="0"/>
            <a:ext cx="139552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320800" y="0"/>
            <a:ext cx="242496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521760" y="0"/>
            <a:ext cx="30704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2"/>
          <p:cNvCxnSpPr/>
          <p:nvPr/>
        </p:nvCxnSpPr>
        <p:spPr>
          <a:xfrm>
            <a:off x="14179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"/>
          <p:cNvCxnSpPr/>
          <p:nvPr/>
        </p:nvCxnSpPr>
        <p:spPr>
          <a:xfrm>
            <a:off x="12192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>
            <a:off x="1138816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2"/>
          <p:cNvCxnSpPr/>
          <p:nvPr/>
        </p:nvCxnSpPr>
        <p:spPr>
          <a:xfrm>
            <a:off x="2302187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"/>
          <p:cNvCxnSpPr/>
          <p:nvPr/>
        </p:nvCxnSpPr>
        <p:spPr>
          <a:xfrm>
            <a:off x="1422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"/>
          <p:cNvCxnSpPr/>
          <p:nvPr/>
        </p:nvCxnSpPr>
        <p:spPr>
          <a:xfrm>
            <a:off x="12151808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"/>
          <p:cNvSpPr/>
          <p:nvPr/>
        </p:nvSpPr>
        <p:spPr>
          <a:xfrm>
            <a:off x="1625600" y="0"/>
            <a:ext cx="1016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746176" y="4866752"/>
            <a:ext cx="855232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454773" y="5500632"/>
            <a:ext cx="18288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2218944" y="5788152"/>
            <a:ext cx="36576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1767392" y="4928702"/>
            <a:ext cx="8128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 rot="5400000">
            <a:off x="3151124" y="-941324"/>
            <a:ext cx="4873752" cy="9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xfrm rot="5400000">
            <a:off x="7031038" y="2082803"/>
            <a:ext cx="5851525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ölüm Üstbilgisi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 rot="5400000">
            <a:off x="10732008" y="1106932"/>
            <a:ext cx="2286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 rot="5400000">
            <a:off x="10046208" y="4114800"/>
            <a:ext cx="365760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508000" y="0"/>
            <a:ext cx="8128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368448" y="0"/>
            <a:ext cx="139552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1320800" y="0"/>
            <a:ext cx="242496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1521760" y="0"/>
            <a:ext cx="30704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Google Shape;54;p4"/>
          <p:cNvCxnSpPr/>
          <p:nvPr/>
        </p:nvCxnSpPr>
        <p:spPr>
          <a:xfrm>
            <a:off x="14179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4"/>
          <p:cNvCxnSpPr/>
          <p:nvPr/>
        </p:nvCxnSpPr>
        <p:spPr>
          <a:xfrm>
            <a:off x="12192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4"/>
          <p:cNvCxnSpPr/>
          <p:nvPr/>
        </p:nvCxnSpPr>
        <p:spPr>
          <a:xfrm>
            <a:off x="1138816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4"/>
          <p:cNvCxnSpPr/>
          <p:nvPr/>
        </p:nvCxnSpPr>
        <p:spPr>
          <a:xfrm>
            <a:off x="2302187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4"/>
          <p:cNvCxnSpPr/>
          <p:nvPr/>
        </p:nvCxnSpPr>
        <p:spPr>
          <a:xfrm>
            <a:off x="1422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/>
          <p:nvPr/>
        </p:nvSpPr>
        <p:spPr>
          <a:xfrm>
            <a:off x="1625600" y="0"/>
            <a:ext cx="1016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766272" y="4866752"/>
            <a:ext cx="855232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54773" y="5500632"/>
            <a:ext cx="18288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2218944" y="5791200"/>
            <a:ext cx="36576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2505387" y="4479888"/>
            <a:ext cx="48768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4"/>
          <p:cNvCxnSpPr/>
          <p:nvPr/>
        </p:nvCxnSpPr>
        <p:spPr>
          <a:xfrm>
            <a:off x="12130592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"/>
          <p:cNvSpPr txBox="1">
            <a:spLocks noGrp="1"/>
          </p:cNvSpPr>
          <p:nvPr>
            <p:ph type="sldNum" idx="12"/>
          </p:nvPr>
        </p:nvSpPr>
        <p:spPr>
          <a:xfrm>
            <a:off x="1787488" y="4928702"/>
            <a:ext cx="8128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487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2"/>
          </p:nvPr>
        </p:nvSpPr>
        <p:spPr>
          <a:xfrm>
            <a:off x="5693664" y="1600200"/>
            <a:ext cx="487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4876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2"/>
          </p:nvPr>
        </p:nvSpPr>
        <p:spPr>
          <a:xfrm>
            <a:off x="5829300" y="2362200"/>
            <a:ext cx="4876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>
            <a:spLocks noGrp="1"/>
          </p:cNvSpPr>
          <p:nvPr>
            <p:ph type="body" idx="3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>
            <a:spLocks noGrp="1"/>
          </p:cNvSpPr>
          <p:nvPr>
            <p:ph type="body" idx="4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İçerik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9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9083040" y="274320"/>
            <a:ext cx="2036064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9"/>
          <p:cNvCxnSpPr/>
          <p:nvPr/>
        </p:nvCxnSpPr>
        <p:spPr>
          <a:xfrm>
            <a:off x="83312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9"/>
          <p:cNvCxnSpPr/>
          <p:nvPr/>
        </p:nvCxnSpPr>
        <p:spPr>
          <a:xfrm>
            <a:off x="8256395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9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9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9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9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2"/>
          </p:nvPr>
        </p:nvSpPr>
        <p:spPr>
          <a:xfrm>
            <a:off x="406400" y="274320"/>
            <a:ext cx="75184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>
            <a:spLocks noGrp="1"/>
          </p:cNvSpPr>
          <p:nvPr>
            <p:ph type="pic" idx="2"/>
          </p:nvPr>
        </p:nvSpPr>
        <p:spPr>
          <a:xfrm>
            <a:off x="0" y="0"/>
            <a:ext cx="8229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9021064" y="264795"/>
            <a:ext cx="2032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10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0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83312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8256395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0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1016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ctrTitle"/>
          </p:nvPr>
        </p:nvSpPr>
        <p:spPr>
          <a:xfrm>
            <a:off x="1524000" y="-53537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Az Európai Tanács</a:t>
            </a:r>
            <a:endParaRPr b="1" dirty="0"/>
          </a:p>
        </p:txBody>
      </p:sp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03" y="2529464"/>
            <a:ext cx="4669941" cy="399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529464"/>
            <a:ext cx="5456393" cy="367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Főképviselő kinevezése</a:t>
            </a:r>
            <a:r>
              <a:rPr lang="en-US" b="1" dirty="0" smtClean="0"/>
              <a:t>:</a:t>
            </a:r>
            <a:endParaRPr dirty="0"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Az Európai Tanács felelős az Unió külügyi- és biztonságpolitikai főképviselőjének kinevezéséért.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Az Európai Tanács dönthet a főképviselő 5 éves hivatali idejének megszüntetéséről, szintén feltételes többséggel.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 </a:t>
            </a:r>
            <a:r>
              <a:rPr lang="hu-HU" u="sng" dirty="0" smtClean="0"/>
              <a:t>Az Európai Bizottság kinevezése</a:t>
            </a:r>
            <a:r>
              <a:rPr lang="en-US" u="sng" dirty="0" smtClean="0"/>
              <a:t>:</a:t>
            </a:r>
            <a:endParaRPr dirty="0"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>
              <a:spcBef>
                <a:spcPts val="0"/>
              </a:spcBef>
              <a:buSzPts val="1680"/>
            </a:pPr>
            <a:r>
              <a:rPr lang="hu-HU" dirty="0" smtClean="0"/>
              <a:t>Az Európai Tanács hivatalosan nevezi ki az egész Európai Bizottságot. A Parlament szavaz a biztosok testületére – a Bizottság elnöke, a főképviselő és más biztosok</a:t>
            </a:r>
            <a:r>
              <a:rPr lang="hu-HU" dirty="0" smtClean="0"/>
              <a:t>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Miután a Parlament beleegyezését adta, az Európai Tanács hivatalosan kinevezi az Európai Bizottságot. Az Európai Tanács döntése megköveteli a feltételes többséget.</a:t>
            </a:r>
            <a:r>
              <a:rPr lang="en-US" dirty="0" smtClean="0"/>
              <a:t>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Az Európai Központi Bank kinevezése</a:t>
            </a:r>
            <a:r>
              <a:rPr lang="en-US" b="1" dirty="0" smtClean="0"/>
              <a:t>:</a:t>
            </a:r>
            <a:endParaRPr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Az Európai Tanács 6 tagot nevez ki az Európai Központi Bank igazgatóságának tanácsába (ECB), ami tartalmazza mind az ECB elnökét és az elnök helyettest, plusz 4 másik tagot.</a:t>
            </a:r>
            <a:r>
              <a:rPr lang="en-US" dirty="0" smtClean="0"/>
              <a:t>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Az elnök</a:t>
            </a:r>
            <a:r>
              <a:rPr lang="en-US" b="1" dirty="0" smtClean="0"/>
              <a:t>:</a:t>
            </a:r>
            <a:endParaRPr dirty="0"/>
          </a:p>
        </p:txBody>
      </p:sp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 jelenlegi elnöke az Európai Tanácsnak Donald </a:t>
            </a:r>
            <a:r>
              <a:rPr lang="hu-HU" dirty="0" err="1" smtClean="0"/>
              <a:t>Tusk</a:t>
            </a:r>
            <a:r>
              <a:rPr lang="hu-HU" dirty="0" smtClean="0"/>
              <a:t>. Ő </a:t>
            </a:r>
            <a:r>
              <a:rPr lang="hu-HU" dirty="0" smtClean="0"/>
              <a:t>váltotta fel </a:t>
            </a:r>
            <a:r>
              <a:rPr lang="hu-HU" dirty="0" smtClean="0"/>
              <a:t>Herman Van </a:t>
            </a:r>
            <a:r>
              <a:rPr lang="hu-HU" dirty="0" err="1" smtClean="0"/>
              <a:t>Rompuy-t</a:t>
            </a:r>
            <a:r>
              <a:rPr lang="hu-HU" dirty="0" smtClean="0"/>
              <a:t> 2014. december 1-jén.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537" y="2778477"/>
            <a:ext cx="3810330" cy="381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u="sng" dirty="0" smtClean="0"/>
              <a:t>Az Európai Tanács korábbi elnöke</a:t>
            </a:r>
            <a:r>
              <a:rPr lang="en-US" u="sng" dirty="0" smtClean="0"/>
              <a:t>, </a:t>
            </a:r>
            <a:r>
              <a:rPr lang="hu-HU" u="sng" dirty="0" smtClean="0"/>
              <a:t/>
            </a:r>
            <a:br>
              <a:rPr lang="hu-HU" u="sng" dirty="0" smtClean="0"/>
            </a:br>
            <a:r>
              <a:rPr lang="en-US" u="sng" dirty="0" smtClean="0"/>
              <a:t>Herman </a:t>
            </a:r>
            <a:r>
              <a:rPr lang="en-US" u="sng" dirty="0"/>
              <a:t>Van </a:t>
            </a:r>
            <a:r>
              <a:rPr lang="en-US" u="sng" dirty="0" err="1"/>
              <a:t>Rompuy</a:t>
            </a:r>
            <a:r>
              <a:rPr lang="en-US" u="sng" dirty="0"/>
              <a:t>:</a:t>
            </a:r>
            <a:endParaRPr dirty="0"/>
          </a:p>
        </p:txBody>
      </p:sp>
      <p:pic>
        <p:nvPicPr>
          <p:cNvPr id="216" name="Google Shape;216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2067697"/>
            <a:ext cx="3744432" cy="479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4830512" y="1929638"/>
            <a:ext cx="668810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Herman Van </a:t>
            </a:r>
            <a:r>
              <a:rPr lang="en-US" sz="23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Rompuy</a:t>
            </a:r>
            <a:r>
              <a:rPr lang="en-US" sz="23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hu-HU" sz="23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volt az első  teljes munkaidejű elnöke az Európai Tanácsnak. 2009. novemberében ő volt az első, akit megválasztottak, majd újra megválasztottak 2012 júniusában. 2014. december 1-jén őt váltotta fel Donald </a:t>
            </a:r>
            <a:r>
              <a:rPr lang="hu-HU" sz="2300" dirty="0" err="1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Tusk</a:t>
            </a:r>
            <a:r>
              <a:rPr lang="hu-HU" sz="23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b="1" dirty="0" err="1" smtClean="0"/>
              <a:t>Eur</a:t>
            </a:r>
            <a:r>
              <a:rPr lang="hu-HU" b="1" dirty="0" smtClean="0"/>
              <a:t>óövezeti</a:t>
            </a:r>
            <a:r>
              <a:rPr lang="hu-HU" b="1" dirty="0" smtClean="0"/>
              <a:t>-c</a:t>
            </a:r>
            <a:r>
              <a:rPr lang="hu-HU" b="1" dirty="0" smtClean="0"/>
              <a:t>súcstalálkozó</a:t>
            </a:r>
            <a:r>
              <a:rPr lang="en-US" b="1" dirty="0" smtClean="0"/>
              <a:t>:</a:t>
            </a:r>
            <a:endParaRPr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sz="2300" dirty="0" smtClean="0"/>
              <a:t>Az Euróövezeti</a:t>
            </a:r>
            <a:r>
              <a:rPr lang="hu-HU" sz="2300" dirty="0" smtClean="0"/>
              <a:t>-c</a:t>
            </a:r>
            <a:r>
              <a:rPr lang="hu-HU" sz="2300" dirty="0" smtClean="0"/>
              <a:t>súcstalálkozó hozta össze az euró övezet országainak állam- és kormányfőit, az Euróövezeti-csúcstalálkozó elnökét és az Európai Bizottság elnökét. Az Euróövezeti-csúcstalálkozó gyűlései biztosítanak stratégiai irányelveket az euró övezet gazdasági politikájában.</a:t>
            </a:r>
            <a:endParaRPr sz="2300"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50"/>
              <a:buNone/>
            </a:pPr>
            <a:r>
              <a:rPr lang="en-US" sz="3500" u="sng" dirty="0"/>
              <a:t> </a:t>
            </a:r>
            <a:r>
              <a:rPr lang="hu-HU" sz="3500" u="sng" dirty="0" smtClean="0"/>
              <a:t>Az </a:t>
            </a:r>
            <a:r>
              <a:rPr lang="hu-HU" sz="3500" u="sng" dirty="0" err="1" smtClean="0"/>
              <a:t>Euróövezeti-csócstalálkozó</a:t>
            </a:r>
            <a:r>
              <a:rPr lang="hu-HU" sz="3500" u="sng" dirty="0" smtClean="0"/>
              <a:t> szerepe</a:t>
            </a:r>
            <a:r>
              <a:rPr lang="en-US" sz="3500" u="sng" dirty="0" smtClean="0"/>
              <a:t>:</a:t>
            </a:r>
            <a:endParaRPr sz="3500" u="sng"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u="sng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sz="2300" dirty="0" smtClean="0"/>
              <a:t>Az Euróövezeti-csúcstalálkozó biztosítja a politikai vezetést, hogy biztosítsák a zökkenőmentes működését az </a:t>
            </a:r>
            <a:r>
              <a:rPr lang="hu-HU" sz="2300" dirty="0" smtClean="0"/>
              <a:t>Gazdasági </a:t>
            </a:r>
            <a:r>
              <a:rPr lang="hu-HU" sz="2300" dirty="0" smtClean="0"/>
              <a:t>és Pénzügyi Szakszervezetnek. </a:t>
            </a:r>
            <a:r>
              <a:rPr lang="hu-HU" sz="2300" dirty="0" smtClean="0"/>
              <a:t>Ez segít irányítani minden fontos gazdasági területet az euró övezet tagállamai között.</a:t>
            </a:r>
            <a:r>
              <a:rPr lang="en-US" sz="2300" dirty="0" smtClean="0"/>
              <a:t> </a:t>
            </a:r>
            <a:endParaRPr sz="2300"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u="sng" dirty="0" smtClean="0"/>
              <a:t>Euróövezeti-csúcstalálkozó gyűlései</a:t>
            </a:r>
            <a:r>
              <a:rPr lang="en-US" u="sng" dirty="0" smtClean="0"/>
              <a:t>:</a:t>
            </a:r>
            <a:endParaRPr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627321" y="1825624"/>
            <a:ext cx="10726479" cy="488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4"/>
              <a:buChar char="🞆"/>
            </a:pPr>
            <a:r>
              <a:rPr lang="hu-HU" sz="2220" dirty="0" smtClean="0"/>
              <a:t>Az Állandóság Törvényére hivatkozva, Koordináció és Kormányzás (TSCG) a Gazdasági és Pénzügyi Szakszervezetben, az Euróövezeti-csúcstalálkozó gyűlésin részt kellene venni legalább kétszer az évben. Ha lehetséges, meg kellen</a:t>
            </a:r>
            <a:r>
              <a:rPr lang="hu-HU" sz="2220" dirty="0" smtClean="0"/>
              <a:t>e tartaniuk az Európai Tanács brüsszeli találkozói után. </a:t>
            </a:r>
            <a:r>
              <a:rPr lang="en-US" sz="2220" dirty="0" smtClean="0"/>
              <a:t> </a:t>
            </a:r>
            <a:endParaRPr dirty="0"/>
          </a:p>
          <a:p>
            <a:pPr marL="27432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SzPts val="2072"/>
              <a:buNone/>
            </a:pPr>
            <a:r>
              <a:rPr lang="en-US" sz="2960" u="sng" dirty="0"/>
              <a:t> </a:t>
            </a:r>
            <a:r>
              <a:rPr lang="hu-HU" sz="3237" u="sng" dirty="0" smtClean="0"/>
              <a:t>Tagok</a:t>
            </a:r>
            <a:r>
              <a:rPr lang="en-US" sz="3237" u="sng" dirty="0" smtClean="0"/>
              <a:t>:</a:t>
            </a:r>
            <a:endParaRPr sz="2960" u="sng" dirty="0"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hu-HU" sz="2220" dirty="0" smtClean="0"/>
              <a:t>Az Euróövezeti-csúcstalálkozó tagjai az </a:t>
            </a:r>
            <a:r>
              <a:rPr lang="hu-HU" sz="2220" dirty="0" err="1" smtClean="0"/>
              <a:t>euróövezeti</a:t>
            </a:r>
            <a:r>
              <a:rPr lang="hu-HU" sz="2220" dirty="0" smtClean="0"/>
              <a:t> országok állam- és kormányfői, az Euróövezeti</a:t>
            </a:r>
            <a:r>
              <a:rPr lang="hu-HU" sz="2220" dirty="0" smtClean="0"/>
              <a:t>-csúcstalálkozó elnöke és az Európai Bizottság elnöke.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hu-HU" sz="2220" dirty="0" smtClean="0"/>
              <a:t>Ahol megfelelő, és legalább egyszer egy évben, a nem </a:t>
            </a:r>
            <a:r>
              <a:rPr lang="hu-HU" sz="2220" dirty="0" err="1" smtClean="0"/>
              <a:t>euroövezeti</a:t>
            </a:r>
            <a:r>
              <a:rPr lang="hu-HU" sz="2220" dirty="0" smtClean="0"/>
              <a:t> tagállamok vezetői, akik megerősítették a Stabilitás Szerződését</a:t>
            </a:r>
            <a:r>
              <a:rPr lang="en-US" sz="2220" dirty="0" smtClean="0"/>
              <a:t>,</a:t>
            </a:r>
            <a:r>
              <a:rPr lang="hu-HU" sz="2220" dirty="0" smtClean="0"/>
              <a:t> Koordináció és Kormányzás (TSCG) szintén részt vehet a találkozókon.</a:t>
            </a:r>
            <a:r>
              <a:rPr lang="en-US" sz="2220" dirty="0" smtClean="0"/>
              <a:t> </a:t>
            </a:r>
            <a:endParaRPr sz="2220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u="sng" dirty="0" smtClean="0"/>
              <a:t>Euróövezeti</a:t>
            </a:r>
            <a:r>
              <a:rPr lang="hu-HU" u="sng" dirty="0" smtClean="0"/>
              <a:t>-csúcstalálkozó elnöke</a:t>
            </a:r>
            <a:r>
              <a:rPr lang="en-US" u="sng" dirty="0" smtClean="0"/>
              <a:t>:</a:t>
            </a:r>
            <a:endParaRPr dirty="0"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1200"/>
              </a:spcAft>
              <a:buSzPts val="1680"/>
              <a:buChar char="🞆"/>
            </a:pPr>
            <a:r>
              <a:rPr lang="hu-HU" dirty="0" smtClean="0"/>
              <a:t>Az </a:t>
            </a:r>
            <a:r>
              <a:rPr lang="hu-HU" dirty="0" err="1" smtClean="0"/>
              <a:t>euróövezeti</a:t>
            </a:r>
            <a:r>
              <a:rPr lang="hu-HU" dirty="0" smtClean="0"/>
              <a:t> területek vezetői választják meg egyszerű többséggel, ugyan abban az időben, amikor az Európai Tanács elnökét választják. Az Euróövezeti-csúcstalálkozó elnöke 2,5 évre töltheti be a posztot.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Az elnök köteles jelenteni az Európai Parlamentnek mindegy egyes találkozó után. Szintén informálnia kell a nem </a:t>
            </a:r>
            <a:r>
              <a:rPr lang="hu-HU" dirty="0" err="1" smtClean="0"/>
              <a:t>euróövezeti</a:t>
            </a:r>
            <a:r>
              <a:rPr lang="hu-HU" dirty="0" smtClean="0"/>
              <a:t> tagállamokat az előkészítésről és a találkozók eredményéről.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838200" y="1524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u="sng" dirty="0" smtClean="0"/>
              <a:t>Az Európai Tanács tagjai</a:t>
            </a:r>
            <a:r>
              <a:rPr lang="en-US" u="sng" dirty="0" smtClean="0"/>
              <a:t>:</a:t>
            </a:r>
            <a:endParaRPr u="sng" dirty="0"/>
          </a:p>
        </p:txBody>
      </p:sp>
      <p:pic>
        <p:nvPicPr>
          <p:cNvPr id="241" name="Google Shape;24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66" t="14463" r="-331" b="14543"/>
          <a:stretch/>
        </p:blipFill>
        <p:spPr>
          <a:xfrm>
            <a:off x="1433621" y="1424215"/>
            <a:ext cx="7171760" cy="507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 descr="croswor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91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2" descr="crosword-answ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Áttekintés</a:t>
            </a:r>
            <a:r>
              <a:rPr lang="en-US" b="1" dirty="0" smtClean="0"/>
              <a:t>:</a:t>
            </a:r>
            <a:endParaRPr dirty="0"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Szerepe</a:t>
            </a:r>
            <a:r>
              <a:rPr lang="en-US" dirty="0" smtClean="0"/>
              <a:t>: </a:t>
            </a:r>
            <a:r>
              <a:rPr lang="hu-HU" dirty="0" smtClean="0"/>
              <a:t>Meghatározza az általános politikai irányzatot és prioritásokat az Európai </a:t>
            </a:r>
            <a:r>
              <a:rPr lang="hu-HU" dirty="0" err="1" smtClean="0"/>
              <a:t>Unionak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Tagok</a:t>
            </a:r>
            <a:r>
              <a:rPr lang="en-US" dirty="0" smtClean="0"/>
              <a:t>: </a:t>
            </a:r>
            <a:r>
              <a:rPr lang="hu-HU" dirty="0" smtClean="0"/>
              <a:t>Az EU országainak állam- vagy kormányfői</a:t>
            </a:r>
            <a:r>
              <a:rPr lang="en-US" dirty="0" smtClean="0"/>
              <a:t>, </a:t>
            </a:r>
            <a:r>
              <a:rPr lang="hu-HU" dirty="0" smtClean="0"/>
              <a:t>Európai Bizottsági Elnök</a:t>
            </a:r>
            <a:r>
              <a:rPr lang="en-US" dirty="0" smtClean="0"/>
              <a:t>, </a:t>
            </a:r>
            <a:r>
              <a:rPr lang="hu-HU" dirty="0" smtClean="0"/>
              <a:t>Külügy és Biztonságpolitikai Főképviselő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Elnöke</a:t>
            </a:r>
            <a:r>
              <a:rPr lang="en-US" dirty="0" smtClean="0"/>
              <a:t>: </a:t>
            </a:r>
            <a:r>
              <a:rPr lang="en-US" dirty="0"/>
              <a:t>Donald Tusk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Megalapult</a:t>
            </a:r>
            <a:r>
              <a:rPr lang="en-US" dirty="0" smtClean="0"/>
              <a:t>: </a:t>
            </a:r>
            <a:r>
              <a:rPr lang="en-US" dirty="0"/>
              <a:t>1974 </a:t>
            </a:r>
            <a:r>
              <a:rPr lang="en-US" dirty="0" smtClean="0"/>
              <a:t>(</a:t>
            </a:r>
            <a:r>
              <a:rPr lang="hu-HU" dirty="0" smtClean="0"/>
              <a:t>hivatalos</a:t>
            </a:r>
            <a:r>
              <a:rPr lang="en-US" dirty="0" smtClean="0"/>
              <a:t> f</a:t>
            </a:r>
            <a:r>
              <a:rPr lang="hu-HU" dirty="0" smtClean="0"/>
              <a:t>ó</a:t>
            </a:r>
            <a:r>
              <a:rPr lang="en-US" dirty="0" smtClean="0"/>
              <a:t>rum</a:t>
            </a:r>
            <a:r>
              <a:rPr lang="en-US" dirty="0"/>
              <a:t>), 1992 </a:t>
            </a:r>
            <a:r>
              <a:rPr lang="en-US" dirty="0" smtClean="0"/>
              <a:t>(</a:t>
            </a:r>
            <a:r>
              <a:rPr lang="hu-HU" dirty="0" smtClean="0"/>
              <a:t>formális</a:t>
            </a:r>
            <a:r>
              <a:rPr lang="hu-HU" dirty="0" smtClean="0"/>
              <a:t> státusz</a:t>
            </a:r>
            <a:r>
              <a:rPr lang="en-US" dirty="0" smtClean="0"/>
              <a:t>), </a:t>
            </a:r>
            <a:r>
              <a:rPr lang="en-US" dirty="0"/>
              <a:t>2009 </a:t>
            </a:r>
            <a:r>
              <a:rPr lang="en-US" dirty="0" smtClean="0"/>
              <a:t>(</a:t>
            </a:r>
            <a:r>
              <a:rPr lang="hu-HU" dirty="0" smtClean="0"/>
              <a:t>hivatalos EU alapítás</a:t>
            </a:r>
            <a:r>
              <a:rPr lang="en-US" dirty="0" smtClean="0"/>
              <a:t>)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Székhelye</a:t>
            </a:r>
            <a:r>
              <a:rPr lang="en-US" dirty="0" smtClean="0"/>
              <a:t>: Br</a:t>
            </a:r>
            <a:r>
              <a:rPr lang="hu-HU" dirty="0" err="1" smtClean="0"/>
              <a:t>üsszel</a:t>
            </a:r>
            <a:r>
              <a:rPr lang="en-US" dirty="0" smtClean="0"/>
              <a:t> </a:t>
            </a:r>
            <a:r>
              <a:rPr lang="en-US" dirty="0"/>
              <a:t>(Belgium)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650981" y="632685"/>
            <a:ext cx="10694581" cy="578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3360"/>
              <a:buNone/>
            </a:pPr>
            <a:r>
              <a:rPr lang="en-US" sz="4800" b="1" dirty="0"/>
              <a:t>   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Dönt az EU általános irányzatában és politikai prioritásában </a:t>
            </a:r>
            <a:r>
              <a:rPr lang="en-US" dirty="0" smtClean="0"/>
              <a:t>– </a:t>
            </a:r>
            <a:r>
              <a:rPr lang="hu-HU" dirty="0" smtClean="0"/>
              <a:t>de nem fogad el törvényeket</a:t>
            </a:r>
            <a:r>
              <a:rPr lang="en-US" dirty="0" smtClean="0"/>
              <a:t>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Foglalkozik összetett vagy érzékeny kérdésekkel, amelyeket nem tudnak megoldani a kormányközi együttműködés alacsonyabb szintjein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Meghatározza az EU közös </a:t>
            </a:r>
            <a:r>
              <a:rPr lang="hu-HU" dirty="0" err="1" smtClean="0"/>
              <a:t>kül-</a:t>
            </a:r>
            <a:r>
              <a:rPr lang="hu-HU" dirty="0" smtClean="0"/>
              <a:t> és biztonságpolitikáját, figyelembe véve az EU stratégiai érdekeltségeit és védelmi vonatkozásait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Ajánl és kijelöl jelölteket bizonyos magas szintű Uniós feladatokra</a:t>
            </a:r>
            <a:r>
              <a:rPr lang="en-US" dirty="0" smtClean="0"/>
              <a:t>, </a:t>
            </a:r>
            <a:r>
              <a:rPr lang="hu-HU" dirty="0" smtClean="0"/>
              <a:t>mint az </a:t>
            </a:r>
            <a:r>
              <a:rPr lang="hu-HU" dirty="0" err="1" smtClean="0"/>
              <a:t>ECB-re</a:t>
            </a:r>
            <a:r>
              <a:rPr lang="hu-HU" dirty="0" smtClean="0"/>
              <a:t> és a Bizottságra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sp>
        <p:nvSpPr>
          <p:cNvPr id="155" name="Google Shape;155;p16"/>
          <p:cNvSpPr/>
          <p:nvPr/>
        </p:nvSpPr>
        <p:spPr>
          <a:xfrm>
            <a:off x="846830" y="591751"/>
            <a:ext cx="796564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i="0" u="none" strike="noStrike" cap="small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Mit csinál az Európai Tanács</a:t>
            </a:r>
            <a:r>
              <a:rPr lang="en-US" sz="3000" b="1" i="0" u="none" strike="noStrike" cap="small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</a:t>
            </a:r>
            <a:endParaRPr sz="3000" b="1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Hogyan működik az Európai Tanács</a:t>
            </a:r>
            <a:r>
              <a:rPr lang="en-US" b="1" dirty="0" smtClean="0"/>
              <a:t>?</a:t>
            </a:r>
            <a:endParaRPr b="1" dirty="0"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Négyszer üléseznek egy évben </a:t>
            </a:r>
            <a:r>
              <a:rPr lang="en-US" dirty="0" smtClean="0"/>
              <a:t>– </a:t>
            </a:r>
            <a:r>
              <a:rPr lang="hu-HU" dirty="0" smtClean="0"/>
              <a:t>de az elnök összehívhat további találkozókat, hogy megvitassa a sürgős teendőket</a:t>
            </a:r>
            <a:r>
              <a:rPr lang="en-US" dirty="0" smtClean="0"/>
              <a:t>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Általában megegyezés alapján dönt a problémákról – de néhány esetben egyhangúlag vagy döntő többséggel. Csak az állam vagy kormányfők szavazhatnak. 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Az Európai Tanács története</a:t>
            </a:r>
            <a:r>
              <a:rPr lang="en-US" b="1" dirty="0" smtClean="0"/>
              <a:t>:</a:t>
            </a:r>
            <a:endParaRPr b="1" dirty="0"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Az Európai Tanács 1974-ben jött létre, mint egy hivatalos hely, ahol az EU tagországainak állam- és kormányfői megvitathatják a problémákat. Ez hamarosan egy szerepet töltött be, mint az EU céljaiért és elsőbbségéért felelős szervezet.</a:t>
            </a:r>
            <a:r>
              <a:rPr lang="en-US" dirty="0" smtClean="0"/>
              <a:t>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1992-ben a </a:t>
            </a:r>
            <a:r>
              <a:rPr lang="hu-HU" dirty="0" err="1" smtClean="0"/>
              <a:t>M</a:t>
            </a:r>
            <a:r>
              <a:rPr lang="hu-HU" dirty="0" err="1" smtClean="0"/>
              <a:t>aastricht-i</a:t>
            </a:r>
            <a:r>
              <a:rPr lang="hu-HU" dirty="0" smtClean="0"/>
              <a:t> Szerződés alatt, az Európai Tanács megszerzett egy hivatalos státuszt és feladatot – hogy szolgáltasson ösztönző erőt és általános politikai irányelveket az EU-nak.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2009-ben, a Lisszaboni Szerződés által bevezetett változások során, az Európai Tanács egyike lett az EU 7 intézményének.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Az EU-s politikai menetrend meghatározása</a:t>
            </a:r>
            <a:r>
              <a:rPr lang="en-US" b="1" dirty="0" smtClean="0"/>
              <a:t>:</a:t>
            </a:r>
            <a:endParaRPr b="1" dirty="0"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Az Európai Tanács egyike az Európai Unió 7 intézményének.  Azonban ez nem egyike az EU törvényhozó szerveinek, így nem tárgyal vagy fogad el EU-s törvényeket. Ehelyett ennek fő feladata, hogy meghatározza az EU általános politikai irányát és elsőbbségét – alapvetően meghatározza az Európai Unió menetrendjét.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700216" y="324065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Az EU stratégiai napirendje</a:t>
            </a:r>
            <a:r>
              <a:rPr lang="en-US" b="1" dirty="0" smtClean="0"/>
              <a:t>:</a:t>
            </a:r>
            <a:endParaRPr dirty="0"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sz="2300" dirty="0" smtClean="0"/>
              <a:t>2014. június 27-én a brüsszeli ülésen az Európai Tanács egyet értett, hogy öt elsőbbséget élvező terület irányítsa az EU működését a következő öt évre.</a:t>
            </a:r>
            <a:r>
              <a:rPr lang="en-US" sz="2300" dirty="0" smtClean="0"/>
              <a:t> </a:t>
            </a:r>
            <a:r>
              <a:rPr lang="hu-HU" sz="2300" dirty="0" smtClean="0"/>
              <a:t>Ezeket az előnyöket a ‘Stratégiai napirend az Uniónak változások idején’ nevű dokumentumban fektették le. Ezt a stratégiai napirend fogják használni, hogy megtervezzék az Európai Tanács működését és terveit, ahogy a munkaprogramok alapját más EU-s intézménynek. </a:t>
            </a:r>
            <a:endParaRPr sz="23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sz="2300" dirty="0" smtClean="0"/>
              <a:t>Munkák, növekedés és versenyképesség</a:t>
            </a:r>
            <a:endParaRPr sz="23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sz="2300" dirty="0" smtClean="0"/>
              <a:t>Felhatalmazás és a lakosság védelme</a:t>
            </a:r>
            <a:endParaRPr sz="23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sz="2300" dirty="0" smtClean="0"/>
              <a:t>Energia- és klíma politika</a:t>
            </a:r>
            <a:endParaRPr sz="23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u-HU" sz="2300" dirty="0" smtClean="0"/>
              <a:t>Szabadság, biztonság és igazság</a:t>
            </a:r>
            <a:endParaRPr sz="23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300" dirty="0"/>
              <a:t> </a:t>
            </a:r>
            <a:r>
              <a:rPr lang="hu-HU" sz="2300" dirty="0" smtClean="0"/>
              <a:t>Az EU, mint egy erős globális színész</a:t>
            </a:r>
            <a:endParaRPr sz="2300"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u-HU" b="1" dirty="0" smtClean="0"/>
              <a:t>Az Európai Tanács elnökének megválasztása</a:t>
            </a:r>
            <a:r>
              <a:rPr lang="en-US" b="1" dirty="0" smtClean="0"/>
              <a:t>:</a:t>
            </a:r>
            <a:endParaRPr dirty="0"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648586" y="1690688"/>
            <a:ext cx="10652051" cy="462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u-HU" dirty="0" smtClean="0"/>
              <a:t>Az Európai Tanács a </a:t>
            </a:r>
            <a:r>
              <a:rPr lang="hu-HU" dirty="0" smtClean="0"/>
              <a:t>saját elnökét választja meg</a:t>
            </a:r>
            <a:r>
              <a:rPr lang="en-US" dirty="0" smtClean="0"/>
              <a:t>. </a:t>
            </a:r>
            <a:r>
              <a:rPr lang="hu-HU" dirty="0" smtClean="0"/>
              <a:t>Ez megköveteli a feltételes többséget</a:t>
            </a:r>
            <a:r>
              <a:rPr lang="en-US" dirty="0" smtClean="0"/>
              <a:t>. </a:t>
            </a:r>
            <a:r>
              <a:rPr lang="hu-HU" dirty="0" smtClean="0"/>
              <a:t>Az elnök 2,5 évig tölti be az elnöki posztot, egyszer újra választható.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897</Words>
  <Application>Microsoft Office PowerPoint</Application>
  <PresentationFormat>Egyéni</PresentationFormat>
  <Paragraphs>63</Paragraphs>
  <Slides>20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Century Schoolbook</vt:lpstr>
      <vt:lpstr>Noto Sans Symbols</vt:lpstr>
      <vt:lpstr>Cumba</vt:lpstr>
      <vt:lpstr>Az Európai Tanács</vt:lpstr>
      <vt:lpstr>2. dia</vt:lpstr>
      <vt:lpstr>Áttekintés:</vt:lpstr>
      <vt:lpstr>4. dia</vt:lpstr>
      <vt:lpstr>Hogyan működik az Európai Tanács?</vt:lpstr>
      <vt:lpstr>Az Európai Tanács története:</vt:lpstr>
      <vt:lpstr>Az EU-s politikai menetrend meghatározása:</vt:lpstr>
      <vt:lpstr>Az EU stratégiai napirendje:</vt:lpstr>
      <vt:lpstr>Az Európai Tanács elnökének megválasztása:</vt:lpstr>
      <vt:lpstr>Főképviselő kinevezése:</vt:lpstr>
      <vt:lpstr> Az Európai Bizottság kinevezése:</vt:lpstr>
      <vt:lpstr>Az Európai Központi Bank kinevezése:</vt:lpstr>
      <vt:lpstr>Az elnök:</vt:lpstr>
      <vt:lpstr>Az Európai Tanács korábbi elnöke,  Herman Van Rompuy:</vt:lpstr>
      <vt:lpstr>Euróövezeti-csúcstalálkozó:</vt:lpstr>
      <vt:lpstr>Euróövezeti-csúcstalálkozó gyűlései:</vt:lpstr>
      <vt:lpstr>Euróövezeti-csúcstalálkozó elnöke:</vt:lpstr>
      <vt:lpstr>Az Európai Tanács tagjai:</vt:lpstr>
      <vt:lpstr>19. dia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Európai Tanács</dc:title>
  <dc:creator>Zsíros Gábor</dc:creator>
  <cp:lastModifiedBy>Zsíros Gábor</cp:lastModifiedBy>
  <cp:revision>19</cp:revision>
  <dcterms:modified xsi:type="dcterms:W3CDTF">2021-01-11T16:40:39Z</dcterms:modified>
</cp:coreProperties>
</file>