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sldIdLst>
    <p:sldId id="256" r:id="rId2"/>
    <p:sldId id="257" r:id="rId3"/>
    <p:sldId id="258" r:id="rId4"/>
    <p:sldId id="276" r:id="rId5"/>
    <p:sldId id="280" r:id="rId6"/>
    <p:sldId id="277" r:id="rId7"/>
    <p:sldId id="281" r:id="rId8"/>
    <p:sldId id="278" r:id="rId9"/>
    <p:sldId id="284" r:id="rId10"/>
    <p:sldId id="286" r:id="rId11"/>
    <p:sldId id="287" r:id="rId12"/>
    <p:sldId id="288" r:id="rId13"/>
    <p:sldId id="259" r:id="rId14"/>
    <p:sldId id="260" r:id="rId15"/>
    <p:sldId id="261" r:id="rId16"/>
    <p:sldId id="262" r:id="rId17"/>
    <p:sldId id="263" r:id="rId18"/>
    <p:sldId id="264" r:id="rId19"/>
    <p:sldId id="265" r:id="rId20"/>
    <p:sldId id="279" r:id="rId21"/>
    <p:sldId id="266" r:id="rId22"/>
    <p:sldId id="267" r:id="rId23"/>
    <p:sldId id="283" r:id="rId24"/>
    <p:sldId id="268" r:id="rId25"/>
    <p:sldId id="269" r:id="rId26"/>
    <p:sldId id="270" r:id="rId27"/>
    <p:sldId id="271" r:id="rId28"/>
    <p:sldId id="272" r:id="rId29"/>
    <p:sldId id="273" r:id="rId30"/>
    <p:sldId id="274" r:id="rId31"/>
    <p:sldId id="27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inmeyen Kullanıcı"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6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237EEB-D969-4202-93D8-CA15ADE11B19}" type="datetimeFigureOut">
              <a:rPr lang="tr-TR" smtClean="0"/>
              <a:t>25.01.2021</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4E21A2-B6E4-4D10-BEB5-723E9F2DB169}" type="slidenum">
              <a:rPr lang="tr-TR" smtClean="0"/>
              <a:t>‹#›</a:t>
            </a:fld>
            <a:endParaRPr lang="tr-TR"/>
          </a:p>
        </p:txBody>
      </p:sp>
    </p:spTree>
    <p:extLst>
      <p:ext uri="{BB962C8B-B14F-4D97-AF65-F5344CB8AC3E}">
        <p14:creationId xmlns:p14="http://schemas.microsoft.com/office/powerpoint/2010/main" val="319982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24E21A2-B6E4-4D10-BEB5-723E9F2DB169}" type="slidenum">
              <a:rPr lang="tr-TR" smtClean="0"/>
              <a:t>10</a:t>
            </a:fld>
            <a:endParaRPr lang="tr-TR"/>
          </a:p>
        </p:txBody>
      </p:sp>
    </p:spTree>
    <p:extLst>
      <p:ext uri="{BB962C8B-B14F-4D97-AF65-F5344CB8AC3E}">
        <p14:creationId xmlns:p14="http://schemas.microsoft.com/office/powerpoint/2010/main" val="62789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G:\yunanistan%20ogrenci%20sunu\tayfun%20son\Ottoman%20Architect%20Mimar%20Sinan-%20The%20Master%20of%20Geometry%20-%20Architecture%20-%20Showcase.mp4" TargetMode="External"/><Relationship Id="rId1" Type="http://schemas.microsoft.com/office/2007/relationships/media" Target="file:///G:\yunanistan%20ogrenci%20sunu\tayfun%20son\Ottoman%20Architect%20Mimar%20Sinan-%20The%20Master%20of%20Geometry%20-%20Architecture%20-%20Showcase.mp4"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C2CFB5-909E-1241-9AC6-ED1317E00A77}"/>
              </a:ext>
            </a:extLst>
          </p:cNvPr>
          <p:cNvSpPr>
            <a:spLocks noGrp="1"/>
          </p:cNvSpPr>
          <p:nvPr>
            <p:ph type="ctrTitle"/>
          </p:nvPr>
        </p:nvSpPr>
        <p:spPr>
          <a:xfrm>
            <a:off x="2506145" y="607561"/>
            <a:ext cx="7179710" cy="1495069"/>
          </a:xfrm>
        </p:spPr>
        <p:txBody>
          <a:bodyPr anchor="ctr">
            <a:noAutofit/>
          </a:bodyPr>
          <a:lstStyle/>
          <a:p>
            <a:pPr algn="ctr"/>
            <a:r>
              <a:rPr lang="hr-HR" sz="6000" b="1" dirty="0">
                <a:solidFill>
                  <a:schemeClr val="tx1"/>
                </a:solidFill>
                <a:latin typeface="Aldhabi" panose="020F0502020204030204" pitchFamily="34" charset="0"/>
              </a:rPr>
              <a:t>TURSKA</a:t>
            </a:r>
            <a:endParaRPr lang="tr-TR" sz="6000" b="1" dirty="0">
              <a:solidFill>
                <a:schemeClr val="tx1"/>
              </a:solidFill>
              <a:latin typeface="Aldhabi" panose="020F0502020204030204" pitchFamily="34" charset="0"/>
            </a:endParaRPr>
          </a:p>
        </p:txBody>
      </p:sp>
      <p:sp>
        <p:nvSpPr>
          <p:cNvPr id="4" name="Oval 3">
            <a:extLst>
              <a:ext uri="{FF2B5EF4-FFF2-40B4-BE49-F238E27FC236}">
                <a16:creationId xmlns:a16="http://schemas.microsoft.com/office/drawing/2014/main" id="{3CD00568-337B-A240-8C26-8EA61AD2E2DE}"/>
              </a:ext>
            </a:extLst>
          </p:cNvPr>
          <p:cNvSpPr/>
          <p:nvPr/>
        </p:nvSpPr>
        <p:spPr>
          <a:xfrm>
            <a:off x="1981200" y="2427810"/>
            <a:ext cx="3787588" cy="1667432"/>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1"/>
                </a:solidFill>
                <a:latin typeface="Aldhabi" pitchFamily="2" charset="-78"/>
                <a:cs typeface="Aldhabi" pitchFamily="2" charset="-78"/>
              </a:rPr>
              <a:t>ARHITEKTURA</a:t>
            </a:r>
            <a:endParaRPr lang="tr-TR" sz="3200" b="1" dirty="0">
              <a:solidFill>
                <a:schemeClr val="tx1"/>
              </a:solidFill>
              <a:latin typeface="Aldhabi" pitchFamily="2" charset="-78"/>
              <a:cs typeface="Aldhabi" pitchFamily="2" charset="-78"/>
            </a:endParaRPr>
          </a:p>
        </p:txBody>
      </p:sp>
      <p:sp>
        <p:nvSpPr>
          <p:cNvPr id="9" name="Oval 8">
            <a:extLst>
              <a:ext uri="{FF2B5EF4-FFF2-40B4-BE49-F238E27FC236}">
                <a16:creationId xmlns:a16="http://schemas.microsoft.com/office/drawing/2014/main" id="{2358B78F-D639-1A4D-AEE3-D64F95A230F3}"/>
              </a:ext>
            </a:extLst>
          </p:cNvPr>
          <p:cNvSpPr/>
          <p:nvPr/>
        </p:nvSpPr>
        <p:spPr>
          <a:xfrm>
            <a:off x="7080081" y="2480369"/>
            <a:ext cx="3655155" cy="161487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1"/>
                </a:solidFill>
                <a:latin typeface="Aldhabi" pitchFamily="2" charset="-78"/>
                <a:cs typeface="Aldhabi" pitchFamily="2" charset="-78"/>
              </a:rPr>
              <a:t>KARAKTERISTIKE</a:t>
            </a:r>
            <a:endParaRPr lang="tr-TR" sz="3200" b="1" dirty="0">
              <a:solidFill>
                <a:schemeClr val="tx1"/>
              </a:solidFill>
              <a:latin typeface="Aldhabi" pitchFamily="2" charset="-78"/>
              <a:cs typeface="Aldhabi" pitchFamily="2" charset="-78"/>
            </a:endParaRPr>
          </a:p>
        </p:txBody>
      </p:sp>
      <p:sp>
        <p:nvSpPr>
          <p:cNvPr id="10" name="Oval 9">
            <a:extLst>
              <a:ext uri="{FF2B5EF4-FFF2-40B4-BE49-F238E27FC236}">
                <a16:creationId xmlns:a16="http://schemas.microsoft.com/office/drawing/2014/main" id="{4F29211C-D477-0D42-A77B-D6A5119E6624}"/>
              </a:ext>
            </a:extLst>
          </p:cNvPr>
          <p:cNvSpPr/>
          <p:nvPr/>
        </p:nvSpPr>
        <p:spPr>
          <a:xfrm>
            <a:off x="2190241" y="4201593"/>
            <a:ext cx="8544995" cy="204884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200" b="1" dirty="0">
                <a:solidFill>
                  <a:schemeClr val="tx1"/>
                </a:solidFill>
                <a:latin typeface="Aldhabi" pitchFamily="2" charset="-78"/>
                <a:cs typeface="Aldhabi" pitchFamily="2" charset="-78"/>
              </a:rPr>
              <a:t>RADOVI POZNATI KAO KULTURNA BAŠTINA</a:t>
            </a:r>
            <a:endParaRPr lang="tr-TR" sz="3200" b="1" dirty="0">
              <a:solidFill>
                <a:schemeClr val="tx1"/>
              </a:solidFill>
              <a:latin typeface="Aldhabi" pitchFamily="2" charset="-78"/>
              <a:cs typeface="Aldhabi" pitchFamily="2" charset="-78"/>
            </a:endParaRPr>
          </a:p>
        </p:txBody>
      </p:sp>
    </p:spTree>
    <p:extLst>
      <p:ext uri="{BB962C8B-B14F-4D97-AF65-F5344CB8AC3E}">
        <p14:creationId xmlns:p14="http://schemas.microsoft.com/office/powerpoint/2010/main" val="2446677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3000" y="533400"/>
            <a:ext cx="3657600" cy="6324600"/>
          </a:xfrm>
        </p:spPr>
        <p:txBody>
          <a:bodyPr>
            <a:normAutofit/>
          </a:bodyPr>
          <a:lstStyle/>
          <a:p>
            <a:r>
              <a:rPr lang="en-US" sz="3600" dirty="0" err="1"/>
              <a:t>rezbarije</a:t>
            </a:r>
            <a:r>
              <a:rPr lang="en-US" sz="3600" dirty="0"/>
              <a:t> od </a:t>
            </a:r>
            <a:r>
              <a:rPr lang="en-US" sz="3600" dirty="0" err="1"/>
              <a:t>tvrdog</a:t>
            </a:r>
            <a:r>
              <a:rPr lang="en-US" sz="3600" dirty="0"/>
              <a:t> </a:t>
            </a:r>
            <a:r>
              <a:rPr lang="en-US" sz="3600" dirty="0" err="1"/>
              <a:t>kamena</a:t>
            </a:r>
            <a:r>
              <a:rPr lang="en-US" sz="3600" dirty="0"/>
              <a:t>, </a:t>
            </a:r>
            <a:r>
              <a:rPr lang="en-US" sz="3600" dirty="0" err="1"/>
              <a:t>turski</a:t>
            </a:r>
            <a:r>
              <a:rPr lang="en-US" sz="3600" dirty="0"/>
              <a:t> </a:t>
            </a:r>
            <a:r>
              <a:rPr lang="en-US" sz="3600" dirty="0" err="1"/>
              <a:t>tepisi</a:t>
            </a:r>
            <a:r>
              <a:rPr lang="en-US" sz="3600" dirty="0"/>
              <a:t> </a:t>
            </a:r>
            <a:r>
              <a:rPr lang="en-US" sz="3600" dirty="0" err="1"/>
              <a:t>i</a:t>
            </a:r>
            <a:r>
              <a:rPr lang="en-US" sz="3600" dirty="0"/>
              <a:t> </a:t>
            </a:r>
            <a:r>
              <a:rPr lang="en-US" sz="3600" dirty="0" err="1"/>
              <a:t>tekstil</a:t>
            </a:r>
            <a:r>
              <a:rPr lang="en-US" sz="3600" dirty="0"/>
              <a:t> </a:t>
            </a:r>
            <a:r>
              <a:rPr lang="en-US" sz="3600" dirty="0" err="1"/>
              <a:t>proizvedeni</a:t>
            </a:r>
            <a:r>
              <a:rPr lang="en-US" sz="3600" dirty="0"/>
              <a:t> </a:t>
            </a:r>
            <a:r>
              <a:rPr lang="en-US" sz="3600" dirty="0" err="1"/>
              <a:t>su</a:t>
            </a:r>
            <a:r>
              <a:rPr lang="en-US" sz="3600" dirty="0"/>
              <a:t> po </a:t>
            </a:r>
            <a:r>
              <a:rPr lang="en-US" sz="3600" dirty="0" err="1"/>
              <a:t>izuzetno</a:t>
            </a:r>
            <a:r>
              <a:rPr lang="en-US" sz="3600" dirty="0"/>
              <a:t> </a:t>
            </a:r>
            <a:r>
              <a:rPr lang="en-US" sz="3600" dirty="0" err="1"/>
              <a:t>visokim</a:t>
            </a:r>
            <a:r>
              <a:rPr lang="en-US" sz="3600" dirty="0"/>
              <a:t> </a:t>
            </a:r>
            <a:r>
              <a:rPr lang="en-US" sz="3600" dirty="0" err="1"/>
              <a:t>standardima</a:t>
            </a:r>
            <a:r>
              <a:rPr lang="en-US" sz="3600" dirty="0"/>
              <a:t>.</a:t>
            </a:r>
            <a:endParaRPr lang="tr-TR" sz="3600" dirty="0"/>
          </a:p>
        </p:txBody>
      </p:sp>
      <p:pic>
        <p:nvPicPr>
          <p:cNvPr id="4" name="3 Resim" descr="Ekran Alıntısı.JPG"/>
          <p:cNvPicPr>
            <a:picLocks noChangeAspect="1"/>
          </p:cNvPicPr>
          <p:nvPr/>
        </p:nvPicPr>
        <p:blipFill>
          <a:blip r:embed="rId3"/>
          <a:stretch>
            <a:fillRect/>
          </a:stretch>
        </p:blipFill>
        <p:spPr>
          <a:xfrm>
            <a:off x="5105400" y="228600"/>
            <a:ext cx="6591300" cy="6257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kran Alıntısı2.JPG"/>
          <p:cNvPicPr>
            <a:picLocks noChangeAspect="1"/>
          </p:cNvPicPr>
          <p:nvPr/>
        </p:nvPicPr>
        <p:blipFill>
          <a:blip r:embed="rId2"/>
          <a:stretch>
            <a:fillRect/>
          </a:stretch>
        </p:blipFill>
        <p:spPr>
          <a:xfrm>
            <a:off x="609600" y="152400"/>
            <a:ext cx="11201400" cy="5972175"/>
          </a:xfrm>
          <a:prstGeom prst="rect">
            <a:avLst/>
          </a:prstGeom>
        </p:spPr>
      </p:pic>
      <p:sp>
        <p:nvSpPr>
          <p:cNvPr id="5" name="4 Dikdörtgen"/>
          <p:cNvSpPr/>
          <p:nvPr/>
        </p:nvSpPr>
        <p:spPr>
          <a:xfrm>
            <a:off x="4114800" y="6248400"/>
            <a:ext cx="4038600" cy="461665"/>
          </a:xfrm>
          <a:prstGeom prst="rect">
            <a:avLst/>
          </a:prstGeom>
        </p:spPr>
        <p:txBody>
          <a:bodyPr wrap="square">
            <a:spAutoFit/>
          </a:bodyPr>
          <a:lstStyle/>
          <a:p>
            <a:r>
              <a:rPr lang="tr-TR" sz="2400" b="1" dirty="0" err="1"/>
              <a:t>Turkish</a:t>
            </a:r>
            <a:r>
              <a:rPr lang="tr-TR" sz="2400" b="1" dirty="0"/>
              <a:t> </a:t>
            </a:r>
            <a:r>
              <a:rPr lang="tr-TR" sz="2400" b="1" dirty="0" err="1"/>
              <a:t>wood</a:t>
            </a:r>
            <a:r>
              <a:rPr lang="tr-TR" sz="2400" b="1" dirty="0"/>
              <a:t> </a:t>
            </a:r>
            <a:r>
              <a:rPr lang="tr-TR" sz="2400" b="1" dirty="0" err="1"/>
              <a:t>carving</a:t>
            </a:r>
            <a:r>
              <a:rPr lang="tr-TR" sz="2400" b="1" dirty="0"/>
              <a:t> art</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4000" y="457200"/>
            <a:ext cx="10210800" cy="3777622"/>
          </a:xfrm>
        </p:spPr>
        <p:txBody>
          <a:bodyPr>
            <a:normAutofit/>
          </a:bodyPr>
          <a:lstStyle/>
          <a:p>
            <a:r>
              <a:rPr lang="en-US" sz="2400" dirty="0" err="1"/>
              <a:t>Ostala</a:t>
            </a:r>
            <a:r>
              <a:rPr lang="en-US" sz="2400" dirty="0"/>
              <a:t> </a:t>
            </a:r>
            <a:r>
              <a:rPr lang="en-US" sz="2400" dirty="0" err="1"/>
              <a:t>turska</a:t>
            </a:r>
            <a:r>
              <a:rPr lang="en-US" sz="2400" dirty="0"/>
              <a:t> </a:t>
            </a:r>
            <a:r>
              <a:rPr lang="en-US" sz="2400" dirty="0" err="1"/>
              <a:t>umjetnost</a:t>
            </a:r>
            <a:r>
              <a:rPr lang="en-US" sz="2400" dirty="0"/>
              <a:t> </a:t>
            </a:r>
            <a:r>
              <a:rPr lang="en-US" sz="2400" dirty="0" err="1"/>
              <a:t>kreće</a:t>
            </a:r>
            <a:r>
              <a:rPr lang="en-US" sz="2400" dirty="0"/>
              <a:t> se od </a:t>
            </a:r>
            <a:r>
              <a:rPr lang="en-US" sz="2400" dirty="0" err="1"/>
              <a:t>tradicionalne</a:t>
            </a:r>
            <a:r>
              <a:rPr lang="en-US" sz="2400" dirty="0"/>
              <a:t> Ebru (</a:t>
            </a:r>
            <a:r>
              <a:rPr lang="en-US" sz="2400" dirty="0" err="1"/>
              <a:t>Umjetnost</a:t>
            </a:r>
            <a:r>
              <a:rPr lang="en-US" sz="2400" dirty="0"/>
              <a:t> </a:t>
            </a:r>
            <a:r>
              <a:rPr lang="en-US" sz="2400" dirty="0" err="1"/>
              <a:t>mramoriranja</a:t>
            </a:r>
            <a:r>
              <a:rPr lang="en-US" sz="2400" dirty="0"/>
              <a:t> </a:t>
            </a:r>
            <a:r>
              <a:rPr lang="en-US" sz="2400" dirty="0" err="1"/>
              <a:t>na</a:t>
            </a:r>
            <a:r>
              <a:rPr lang="en-US" sz="2400" dirty="0"/>
              <a:t> </a:t>
            </a:r>
            <a:r>
              <a:rPr lang="en-US" sz="2400" dirty="0" err="1"/>
              <a:t>papiru</a:t>
            </a:r>
            <a:r>
              <a:rPr lang="en-US" sz="2400" dirty="0"/>
              <a:t>, </a:t>
            </a:r>
            <a:r>
              <a:rPr lang="en-US" sz="2400" dirty="0" err="1"/>
              <a:t>ili</a:t>
            </a:r>
            <a:r>
              <a:rPr lang="en-US" sz="2400" dirty="0"/>
              <a:t> "ebru" </a:t>
            </a:r>
            <a:r>
              <a:rPr lang="en-US" sz="2400" dirty="0" err="1"/>
              <a:t>na</a:t>
            </a:r>
            <a:r>
              <a:rPr lang="en-US" sz="2400" dirty="0"/>
              <a:t> </a:t>
            </a:r>
            <a:r>
              <a:rPr lang="en-US" sz="2400" dirty="0" err="1"/>
              <a:t>turskom</a:t>
            </a:r>
            <a:r>
              <a:rPr lang="en-US" sz="2400" dirty="0"/>
              <a:t>, </a:t>
            </a:r>
            <a:r>
              <a:rPr lang="en-US" sz="2400" dirty="0" err="1"/>
              <a:t>tradicionalni</a:t>
            </a:r>
            <a:r>
              <a:rPr lang="en-US" sz="2400" dirty="0"/>
              <a:t> je </a:t>
            </a:r>
            <a:r>
              <a:rPr lang="en-US" sz="2400" dirty="0" err="1"/>
              <a:t>ukrasni</a:t>
            </a:r>
            <a:r>
              <a:rPr lang="en-US" sz="2400" dirty="0"/>
              <a:t> </a:t>
            </a:r>
            <a:r>
              <a:rPr lang="en-US" sz="2400" dirty="0" err="1"/>
              <a:t>oblik</a:t>
            </a:r>
            <a:r>
              <a:rPr lang="en-US" sz="2400" dirty="0"/>
              <a:t> koji </a:t>
            </a:r>
            <a:r>
              <a:rPr lang="en-US" sz="2400" dirty="0" err="1"/>
              <a:t>koristi</a:t>
            </a:r>
            <a:r>
              <a:rPr lang="en-US" sz="2400" dirty="0"/>
              <a:t> </a:t>
            </a:r>
            <a:r>
              <a:rPr lang="en-US" sz="2400" dirty="0" err="1"/>
              <a:t>posebne</a:t>
            </a:r>
            <a:r>
              <a:rPr lang="en-US" sz="2400" dirty="0"/>
              <a:t> </a:t>
            </a:r>
            <a:r>
              <a:rPr lang="en-US" sz="2400" dirty="0" err="1"/>
              <a:t>metode</a:t>
            </a:r>
            <a:r>
              <a:rPr lang="en-US" sz="2400" dirty="0"/>
              <a:t>) do </a:t>
            </a:r>
            <a:r>
              <a:rPr lang="en-US" sz="2400" dirty="0" err="1"/>
              <a:t>slika</a:t>
            </a:r>
            <a:r>
              <a:rPr lang="en-US" sz="2400" dirty="0"/>
              <a:t> u </a:t>
            </a:r>
            <a:r>
              <a:rPr lang="en-US" sz="2400" dirty="0" err="1"/>
              <a:t>zapadnom</a:t>
            </a:r>
            <a:r>
              <a:rPr lang="en-US" sz="2400" dirty="0"/>
              <a:t> </a:t>
            </a:r>
            <a:r>
              <a:rPr lang="en-US" sz="2400" dirty="0" err="1"/>
              <a:t>stilu</a:t>
            </a:r>
            <a:r>
              <a:rPr lang="en-US" sz="2400" dirty="0"/>
              <a:t>.</a:t>
            </a:r>
            <a:endParaRPr lang="tr-TR" sz="2400" dirty="0"/>
          </a:p>
        </p:txBody>
      </p:sp>
      <p:pic>
        <p:nvPicPr>
          <p:cNvPr id="4" name="3 Resim" descr="Ekran Alıntısı3.JPG"/>
          <p:cNvPicPr>
            <a:picLocks noChangeAspect="1"/>
          </p:cNvPicPr>
          <p:nvPr/>
        </p:nvPicPr>
        <p:blipFill>
          <a:blip r:embed="rId2"/>
          <a:stretch>
            <a:fillRect/>
          </a:stretch>
        </p:blipFill>
        <p:spPr>
          <a:xfrm>
            <a:off x="1371600" y="1600200"/>
            <a:ext cx="10363200" cy="5030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588E5D-0763-CB41-A4E2-45676A4250E8}"/>
              </a:ext>
            </a:extLst>
          </p:cNvPr>
          <p:cNvSpPr>
            <a:spLocks noGrp="1"/>
          </p:cNvSpPr>
          <p:nvPr>
            <p:ph type="title"/>
          </p:nvPr>
        </p:nvSpPr>
        <p:spPr>
          <a:xfrm>
            <a:off x="1640156" y="465190"/>
            <a:ext cx="8911687" cy="1280890"/>
          </a:xfrm>
        </p:spPr>
        <p:txBody>
          <a:bodyPr anchor="ctr">
            <a:normAutofit/>
          </a:bodyPr>
          <a:lstStyle/>
          <a:p>
            <a:pPr algn="ctr"/>
            <a:r>
              <a:rPr lang="hr-HR" sz="4400" b="1" dirty="0">
                <a:solidFill>
                  <a:schemeClr val="accent1">
                    <a:lumMod val="60000"/>
                    <a:lumOff val="40000"/>
                  </a:schemeClr>
                </a:solidFill>
                <a:latin typeface="Aldhabi" pitchFamily="2" charset="-78"/>
                <a:cs typeface="Aldhabi" pitchFamily="2" charset="-78"/>
              </a:rPr>
              <a:t>DJEVOJAČKI</a:t>
            </a:r>
            <a:r>
              <a:rPr lang="tr-TR" sz="4400" b="1" dirty="0">
                <a:solidFill>
                  <a:schemeClr val="accent1">
                    <a:lumMod val="60000"/>
                    <a:lumOff val="40000"/>
                  </a:schemeClr>
                </a:solidFill>
                <a:latin typeface="Aldhabi" pitchFamily="2" charset="-78"/>
                <a:cs typeface="Aldhabi" pitchFamily="2" charset="-78"/>
              </a:rPr>
              <a:t> T</a:t>
            </a:r>
            <a:r>
              <a:rPr lang="hr-HR" sz="4400" b="1" dirty="0">
                <a:solidFill>
                  <a:schemeClr val="accent1">
                    <a:lumMod val="60000"/>
                    <a:lumOff val="40000"/>
                  </a:schemeClr>
                </a:solidFill>
                <a:latin typeface="Aldhabi" pitchFamily="2" charset="-78"/>
                <a:cs typeface="Aldhabi" pitchFamily="2" charset="-78"/>
              </a:rPr>
              <a:t>ORANJ</a:t>
            </a:r>
            <a:endParaRPr lang="tr-TR" sz="4400" b="1" dirty="0">
              <a:solidFill>
                <a:schemeClr val="accent1">
                  <a:lumMod val="60000"/>
                  <a:lumOff val="40000"/>
                </a:schemeClr>
              </a:solidFill>
              <a:latin typeface="Aldhabi" pitchFamily="2" charset="-78"/>
              <a:cs typeface="Aldhabi" pitchFamily="2" charset="-78"/>
            </a:endParaRPr>
          </a:p>
        </p:txBody>
      </p:sp>
      <p:sp>
        <p:nvSpPr>
          <p:cNvPr id="3" name="İçerik Yer Tutucusu 2">
            <a:extLst>
              <a:ext uri="{FF2B5EF4-FFF2-40B4-BE49-F238E27FC236}">
                <a16:creationId xmlns:a16="http://schemas.microsoft.com/office/drawing/2014/main" id="{0B417B39-5626-BC43-A758-B9046BB5CC3C}"/>
              </a:ext>
            </a:extLst>
          </p:cNvPr>
          <p:cNvSpPr>
            <a:spLocks noGrp="1"/>
          </p:cNvSpPr>
          <p:nvPr>
            <p:ph idx="1"/>
          </p:nvPr>
        </p:nvSpPr>
        <p:spPr>
          <a:xfrm>
            <a:off x="6858000" y="2057400"/>
            <a:ext cx="5029200" cy="4343400"/>
          </a:xfrm>
        </p:spPr>
        <p:txBody>
          <a:bodyPr>
            <a:noAutofit/>
          </a:bodyPr>
          <a:lstStyle/>
          <a:p>
            <a:r>
              <a:rPr lang="tr-TR" sz="2400" b="1" dirty="0">
                <a:solidFill>
                  <a:schemeClr val="tx1"/>
                </a:solidFill>
                <a:latin typeface="Aldhabi" pitchFamily="2" charset="-78"/>
                <a:cs typeface="Aldhabi" pitchFamily="2" charset="-78"/>
              </a:rPr>
              <a:t>Jedna od najslikovitijih slika Istanbula zasigurno mora biti Kız Kulesi Üsküdar, na engleskom jeziku poznat kao Djevojački toranj, Toranj Leandrosa, Leanderov toranj ili Bosforski toranj. Nalazi se na malom prirodnom otočiću na Bosporu, tik uz obalu azijskog Istanbula. Prvu kulu ovdje je sagradio atenski zapovjednik tijekom 5. stoljeća.</a:t>
            </a:r>
          </a:p>
        </p:txBody>
      </p:sp>
      <p:pic>
        <p:nvPicPr>
          <p:cNvPr id="6" name="Resim 6">
            <a:extLst>
              <a:ext uri="{FF2B5EF4-FFF2-40B4-BE49-F238E27FC236}">
                <a16:creationId xmlns:a16="http://schemas.microsoft.com/office/drawing/2014/main" id="{A2FF2391-32B2-9146-B4C3-783A5BFF971F}"/>
              </a:ext>
            </a:extLst>
          </p:cNvPr>
          <p:cNvPicPr>
            <a:picLocks noChangeAspect="1"/>
          </p:cNvPicPr>
          <p:nvPr/>
        </p:nvPicPr>
        <p:blipFill>
          <a:blip r:embed="rId2"/>
          <a:stretch>
            <a:fillRect/>
          </a:stretch>
        </p:blipFill>
        <p:spPr>
          <a:xfrm>
            <a:off x="1173562" y="1998221"/>
            <a:ext cx="5129110" cy="4048380"/>
          </a:xfrm>
          <a:prstGeom prst="rect">
            <a:avLst/>
          </a:prstGeom>
        </p:spPr>
      </p:pic>
    </p:spTree>
    <p:extLst>
      <p:ext uri="{BB962C8B-B14F-4D97-AF65-F5344CB8AC3E}">
        <p14:creationId xmlns:p14="http://schemas.microsoft.com/office/powerpoint/2010/main" val="27384052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6D5313-2A14-B342-9D6F-AABDA78C4944}"/>
              </a:ext>
            </a:extLst>
          </p:cNvPr>
          <p:cNvSpPr>
            <a:spLocks noGrp="1"/>
          </p:cNvSpPr>
          <p:nvPr>
            <p:ph type="title"/>
          </p:nvPr>
        </p:nvSpPr>
        <p:spPr>
          <a:xfrm>
            <a:off x="1640156" y="562987"/>
            <a:ext cx="8911687" cy="1280890"/>
          </a:xfrm>
        </p:spPr>
        <p:txBody>
          <a:bodyPr anchor="ctr">
            <a:normAutofit/>
          </a:bodyPr>
          <a:lstStyle/>
          <a:p>
            <a:pPr algn="ctr"/>
            <a:r>
              <a:rPr lang="hr-HR" sz="4400" b="1" dirty="0">
                <a:solidFill>
                  <a:srgbClr val="00B050"/>
                </a:solidFill>
                <a:latin typeface="Aldhabi" pitchFamily="2" charset="-78"/>
                <a:cs typeface="Aldhabi" pitchFamily="2" charset="-78"/>
              </a:rPr>
              <a:t>AJA SOFIJA</a:t>
            </a:r>
            <a:endParaRPr lang="tr-TR" sz="4400" b="1" dirty="0">
              <a:solidFill>
                <a:srgbClr val="00B050"/>
              </a:solidFill>
              <a:latin typeface="Aldhabi" pitchFamily="2" charset="-78"/>
              <a:cs typeface="Aldhabi" pitchFamily="2" charset="-78"/>
            </a:endParaRPr>
          </a:p>
        </p:txBody>
      </p:sp>
      <p:sp>
        <p:nvSpPr>
          <p:cNvPr id="3" name="İçerik Yer Tutucusu 2">
            <a:extLst>
              <a:ext uri="{FF2B5EF4-FFF2-40B4-BE49-F238E27FC236}">
                <a16:creationId xmlns:a16="http://schemas.microsoft.com/office/drawing/2014/main" id="{CFF8FFF6-2C2B-9144-80DE-454F40784066}"/>
              </a:ext>
            </a:extLst>
          </p:cNvPr>
          <p:cNvSpPr>
            <a:spLocks noGrp="1"/>
          </p:cNvSpPr>
          <p:nvPr>
            <p:ph idx="1"/>
          </p:nvPr>
        </p:nvSpPr>
        <p:spPr>
          <a:xfrm>
            <a:off x="1219200" y="1676400"/>
            <a:ext cx="4959152" cy="4348367"/>
          </a:xfrm>
        </p:spPr>
        <p:txBody>
          <a:bodyPr>
            <a:noAutofit/>
          </a:bodyPr>
          <a:lstStyle/>
          <a:p>
            <a:r>
              <a:rPr lang="tr-TR" sz="2800" b="1" dirty="0">
                <a:solidFill>
                  <a:schemeClr val="tx1"/>
                </a:solidFill>
                <a:latin typeface="Aldhabi" pitchFamily="2" charset="-78"/>
                <a:cs typeface="Aldhabi" pitchFamily="2" charset="-78"/>
              </a:rPr>
              <a:t>Aja Sofija je povijesni muzej u Istanbulu. Izgradio ga je bizantski car Justinijan I. u staro</a:t>
            </a:r>
            <a:r>
              <a:rPr lang="hr-HR" sz="2800" b="1" dirty="0">
                <a:solidFill>
                  <a:schemeClr val="tx1"/>
                </a:solidFill>
                <a:latin typeface="Aldhabi" pitchFamily="2" charset="-78"/>
                <a:cs typeface="Aldhabi" pitchFamily="2" charset="-78"/>
              </a:rPr>
              <a:t>j</a:t>
            </a:r>
            <a:r>
              <a:rPr lang="tr-TR" sz="2800" b="1" dirty="0">
                <a:solidFill>
                  <a:schemeClr val="tx1"/>
                </a:solidFill>
                <a:latin typeface="Aldhabi" pitchFamily="2" charset="-78"/>
                <a:cs typeface="Aldhabi" pitchFamily="2" charset="-78"/>
              </a:rPr>
              <a:t> gradsko</a:t>
            </a:r>
            <a:r>
              <a:rPr lang="hr-HR" sz="2800" b="1" dirty="0">
                <a:solidFill>
                  <a:schemeClr val="tx1"/>
                </a:solidFill>
                <a:latin typeface="Aldhabi" pitchFamily="2" charset="-78"/>
                <a:cs typeface="Aldhabi" pitchFamily="2" charset="-78"/>
              </a:rPr>
              <a:t>j</a:t>
            </a:r>
            <a:r>
              <a:rPr lang="tr-TR" sz="2800" b="1" dirty="0">
                <a:solidFill>
                  <a:schemeClr val="tx1"/>
                </a:solidFill>
                <a:latin typeface="Aldhabi" pitchFamily="2" charset="-78"/>
                <a:cs typeface="Aldhabi" pitchFamily="2" charset="-78"/>
              </a:rPr>
              <a:t> jezgr</a:t>
            </a:r>
            <a:r>
              <a:rPr lang="hr-HR" sz="2800" b="1" dirty="0">
                <a:solidFill>
                  <a:schemeClr val="tx1"/>
                </a:solidFill>
                <a:latin typeface="Aldhabi" pitchFamily="2" charset="-78"/>
                <a:cs typeface="Aldhabi" pitchFamily="2" charset="-78"/>
              </a:rPr>
              <a:t>i</a:t>
            </a:r>
            <a:r>
              <a:rPr lang="tr-TR" sz="2800" b="1" dirty="0">
                <a:solidFill>
                  <a:schemeClr val="tx1"/>
                </a:solidFill>
                <a:latin typeface="Aldhabi" pitchFamily="2" charset="-78"/>
                <a:cs typeface="Aldhabi" pitchFamily="2" charset="-78"/>
              </a:rPr>
              <a:t> na povijesnom poluotoku Istanbulu između 532. i 537. godine. Od 1935. služi kao muzej.</a:t>
            </a:r>
          </a:p>
        </p:txBody>
      </p:sp>
      <p:pic>
        <p:nvPicPr>
          <p:cNvPr id="4" name="Resim 4">
            <a:extLst>
              <a:ext uri="{FF2B5EF4-FFF2-40B4-BE49-F238E27FC236}">
                <a16:creationId xmlns:a16="http://schemas.microsoft.com/office/drawing/2014/main" id="{9060956C-A3F3-8545-A113-7294ECAE3ADB}"/>
              </a:ext>
            </a:extLst>
          </p:cNvPr>
          <p:cNvPicPr>
            <a:picLocks noChangeAspect="1"/>
          </p:cNvPicPr>
          <p:nvPr/>
        </p:nvPicPr>
        <p:blipFill>
          <a:blip r:embed="rId2"/>
          <a:stretch>
            <a:fillRect/>
          </a:stretch>
        </p:blipFill>
        <p:spPr>
          <a:xfrm>
            <a:off x="6959121" y="1843877"/>
            <a:ext cx="3983160" cy="3983160"/>
          </a:xfrm>
          <a:prstGeom prst="rect">
            <a:avLst/>
          </a:prstGeom>
        </p:spPr>
      </p:pic>
    </p:spTree>
    <p:extLst>
      <p:ext uri="{BB962C8B-B14F-4D97-AF65-F5344CB8AC3E}">
        <p14:creationId xmlns:p14="http://schemas.microsoft.com/office/powerpoint/2010/main" val="13206810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EC4408-BACB-C742-BDEA-2DE83411F153}"/>
              </a:ext>
            </a:extLst>
          </p:cNvPr>
          <p:cNvSpPr>
            <a:spLocks noGrp="1"/>
          </p:cNvSpPr>
          <p:nvPr>
            <p:ph type="title"/>
          </p:nvPr>
        </p:nvSpPr>
        <p:spPr>
          <a:xfrm>
            <a:off x="1640155" y="290661"/>
            <a:ext cx="8911687" cy="1280890"/>
          </a:xfrm>
        </p:spPr>
        <p:txBody>
          <a:bodyPr anchor="ctr">
            <a:normAutofit/>
          </a:bodyPr>
          <a:lstStyle/>
          <a:p>
            <a:pPr algn="ctr"/>
            <a:r>
              <a:rPr lang="tr-TR" sz="4400" b="1" dirty="0">
                <a:solidFill>
                  <a:srgbClr val="00B0F0"/>
                </a:solidFill>
                <a:latin typeface="Aldhabi" pitchFamily="2" charset="-78"/>
                <a:cs typeface="Aldhabi" pitchFamily="2" charset="-78"/>
              </a:rPr>
              <a:t>DIVRIGI ULU </a:t>
            </a:r>
            <a:r>
              <a:rPr lang="hr-HR" sz="4400" b="1" dirty="0">
                <a:solidFill>
                  <a:srgbClr val="00B0F0"/>
                </a:solidFill>
                <a:latin typeface="Aldhabi" pitchFamily="2" charset="-78"/>
                <a:cs typeface="Aldhabi" pitchFamily="2" charset="-78"/>
              </a:rPr>
              <a:t>DŽAMIJA</a:t>
            </a:r>
            <a:endParaRPr lang="tr-TR" sz="4400" b="1" dirty="0">
              <a:solidFill>
                <a:srgbClr val="00B0F0"/>
              </a:solidFill>
              <a:latin typeface="Aldhabi" pitchFamily="2" charset="-78"/>
              <a:cs typeface="Aldhabi" pitchFamily="2" charset="-78"/>
            </a:endParaRPr>
          </a:p>
        </p:txBody>
      </p:sp>
      <p:sp>
        <p:nvSpPr>
          <p:cNvPr id="3" name="İçerik Yer Tutucusu 2">
            <a:extLst>
              <a:ext uri="{FF2B5EF4-FFF2-40B4-BE49-F238E27FC236}">
                <a16:creationId xmlns:a16="http://schemas.microsoft.com/office/drawing/2014/main" id="{811E72FA-FDCE-E241-AE2F-D81346C3FBD3}"/>
              </a:ext>
            </a:extLst>
          </p:cNvPr>
          <p:cNvSpPr>
            <a:spLocks noGrp="1"/>
          </p:cNvSpPr>
          <p:nvPr>
            <p:ph idx="1"/>
          </p:nvPr>
        </p:nvSpPr>
        <p:spPr>
          <a:xfrm>
            <a:off x="6095999" y="1868327"/>
            <a:ext cx="5199530" cy="4072828"/>
          </a:xfrm>
        </p:spPr>
        <p:txBody>
          <a:bodyPr>
            <a:noAutofit/>
          </a:bodyPr>
          <a:lstStyle/>
          <a:p>
            <a:r>
              <a:rPr lang="tr-TR" sz="2000" b="1" dirty="0">
                <a:solidFill>
                  <a:schemeClr val="tx1"/>
                </a:solidFill>
                <a:latin typeface="Aldhabi" pitchFamily="2" charset="-78"/>
                <a:cs typeface="Aldhabi" pitchFamily="2" charset="-78"/>
              </a:rPr>
              <a:t>Velika džamija i bolnica u Divrigiju, povijesna džamija i bolnica u okrugu Divrigi u Sivasu. Džamiju je sagradio Mengücekli beg Ahmed Shah 1228-29; Velika džamija i bolnica Divrigi uvršteni su na UNESCO-ov popis svjetske baštine 1985. godine.</a:t>
            </a:r>
          </a:p>
        </p:txBody>
      </p:sp>
      <p:pic>
        <p:nvPicPr>
          <p:cNvPr id="4" name="Resim 4">
            <a:extLst>
              <a:ext uri="{FF2B5EF4-FFF2-40B4-BE49-F238E27FC236}">
                <a16:creationId xmlns:a16="http://schemas.microsoft.com/office/drawing/2014/main" id="{33A09238-7D1C-5045-930A-4AA4C6C4C6C6}"/>
              </a:ext>
            </a:extLst>
          </p:cNvPr>
          <p:cNvPicPr>
            <a:picLocks noChangeAspect="1"/>
          </p:cNvPicPr>
          <p:nvPr/>
        </p:nvPicPr>
        <p:blipFill>
          <a:blip r:embed="rId2"/>
          <a:stretch>
            <a:fillRect/>
          </a:stretch>
        </p:blipFill>
        <p:spPr>
          <a:xfrm>
            <a:off x="1648305" y="1854066"/>
            <a:ext cx="4455844" cy="4072828"/>
          </a:xfrm>
          <a:prstGeom prst="rect">
            <a:avLst/>
          </a:prstGeom>
        </p:spPr>
      </p:pic>
    </p:spTree>
    <p:extLst>
      <p:ext uri="{BB962C8B-B14F-4D97-AF65-F5344CB8AC3E}">
        <p14:creationId xmlns:p14="http://schemas.microsoft.com/office/powerpoint/2010/main" val="25660773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80CDF6-5203-4441-A10B-7D7236646056}"/>
              </a:ext>
            </a:extLst>
          </p:cNvPr>
          <p:cNvSpPr>
            <a:spLocks noGrp="1"/>
          </p:cNvSpPr>
          <p:nvPr>
            <p:ph type="title"/>
          </p:nvPr>
        </p:nvSpPr>
        <p:spPr>
          <a:xfrm>
            <a:off x="1640156" y="514088"/>
            <a:ext cx="8911687" cy="1280890"/>
          </a:xfrm>
        </p:spPr>
        <p:txBody>
          <a:bodyPr anchor="ctr">
            <a:normAutofit/>
          </a:bodyPr>
          <a:lstStyle/>
          <a:p>
            <a:pPr algn="ctr"/>
            <a:r>
              <a:rPr lang="tr-TR" sz="4400" b="1" dirty="0">
                <a:solidFill>
                  <a:srgbClr val="7030A0"/>
                </a:solidFill>
                <a:latin typeface="Aldhabi" pitchFamily="2" charset="-78"/>
                <a:cs typeface="Aldhabi" pitchFamily="2" charset="-78"/>
              </a:rPr>
              <a:t>SUMELA </a:t>
            </a:r>
            <a:r>
              <a:rPr lang="hr-HR" sz="4400" b="1" dirty="0">
                <a:solidFill>
                  <a:srgbClr val="7030A0"/>
                </a:solidFill>
                <a:latin typeface="Aldhabi" pitchFamily="2" charset="-78"/>
                <a:cs typeface="Aldhabi" pitchFamily="2" charset="-78"/>
              </a:rPr>
              <a:t>SAMOSTAN</a:t>
            </a:r>
            <a:endParaRPr lang="tr-TR" sz="4400" b="1" dirty="0">
              <a:solidFill>
                <a:srgbClr val="7030A0"/>
              </a:solidFill>
              <a:latin typeface="Aldhabi" pitchFamily="2" charset="-78"/>
              <a:cs typeface="Aldhabi" pitchFamily="2" charset="-78"/>
            </a:endParaRPr>
          </a:p>
        </p:txBody>
      </p:sp>
      <p:sp>
        <p:nvSpPr>
          <p:cNvPr id="3" name="İçerik Yer Tutucusu 2">
            <a:extLst>
              <a:ext uri="{FF2B5EF4-FFF2-40B4-BE49-F238E27FC236}">
                <a16:creationId xmlns:a16="http://schemas.microsoft.com/office/drawing/2014/main" id="{180AE997-2DED-8D48-8E79-EA90D06BBC09}"/>
              </a:ext>
            </a:extLst>
          </p:cNvPr>
          <p:cNvSpPr>
            <a:spLocks noGrp="1"/>
          </p:cNvSpPr>
          <p:nvPr>
            <p:ph idx="1"/>
          </p:nvPr>
        </p:nvSpPr>
        <p:spPr>
          <a:xfrm>
            <a:off x="1295440" y="1794978"/>
            <a:ext cx="5038938" cy="4333214"/>
          </a:xfrm>
        </p:spPr>
        <p:txBody>
          <a:bodyPr>
            <a:noAutofit/>
          </a:bodyPr>
          <a:lstStyle/>
          <a:p>
            <a:r>
              <a:rPr lang="tr-TR" sz="2000" b="1" dirty="0">
                <a:solidFill>
                  <a:schemeClr val="tx1"/>
                </a:solidFill>
                <a:latin typeface="Aldhabi" pitchFamily="2" charset="-78"/>
                <a:cs typeface="Aldhabi" pitchFamily="2" charset="-78"/>
              </a:rPr>
              <a:t>Samostan Sümela drevni je grčki pravoslavni samostan i crkveni kompleks na visini od 1.150 m nadmorske visine na brdu Kara (starogrčki naziv: Mela) na zapadnim padinama potoka (starogrčki naziv: Panagia), koji se nalazi unutar granica doline Altındere u okrugu Maçka u provinciji Trabzon.Zove se Panagia Sumela (</a:t>
            </a:r>
            <a:r>
              <a:rPr lang="el-GR" sz="2000" b="1" dirty="0">
                <a:solidFill>
                  <a:schemeClr val="tx1"/>
                </a:solidFill>
                <a:latin typeface="Aldhabi" pitchFamily="2" charset="-78"/>
                <a:cs typeface="Aldhabi" pitchFamily="2" charset="-78"/>
              </a:rPr>
              <a:t>Παναγία Σουμελά) </a:t>
            </a:r>
            <a:r>
              <a:rPr lang="tr-TR" sz="2000" b="1" dirty="0">
                <a:solidFill>
                  <a:schemeClr val="tx1"/>
                </a:solidFill>
                <a:latin typeface="Aldhabi" pitchFamily="2" charset="-78"/>
                <a:cs typeface="Aldhabi" pitchFamily="2" charset="-78"/>
              </a:rPr>
              <a:t>ili Theotokos Sumela.</a:t>
            </a:r>
          </a:p>
        </p:txBody>
      </p:sp>
      <p:pic>
        <p:nvPicPr>
          <p:cNvPr id="4" name="Resim 4">
            <a:extLst>
              <a:ext uri="{FF2B5EF4-FFF2-40B4-BE49-F238E27FC236}">
                <a16:creationId xmlns:a16="http://schemas.microsoft.com/office/drawing/2014/main" id="{263E2EE1-14E3-4D41-9180-3B84AB93806B}"/>
              </a:ext>
            </a:extLst>
          </p:cNvPr>
          <p:cNvPicPr>
            <a:picLocks noChangeAspect="1"/>
          </p:cNvPicPr>
          <p:nvPr/>
        </p:nvPicPr>
        <p:blipFill>
          <a:blip r:embed="rId2"/>
          <a:stretch>
            <a:fillRect/>
          </a:stretch>
        </p:blipFill>
        <p:spPr>
          <a:xfrm>
            <a:off x="6532398" y="1837764"/>
            <a:ext cx="4812029" cy="3899996"/>
          </a:xfrm>
          <a:prstGeom prst="rect">
            <a:avLst/>
          </a:prstGeom>
        </p:spPr>
      </p:pic>
    </p:spTree>
    <p:extLst>
      <p:ext uri="{BB962C8B-B14F-4D97-AF65-F5344CB8AC3E}">
        <p14:creationId xmlns:p14="http://schemas.microsoft.com/office/powerpoint/2010/main" val="3252098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C38B9AC-BFA5-FB40-9618-4F99D361FE74}"/>
              </a:ext>
            </a:extLst>
          </p:cNvPr>
          <p:cNvSpPr>
            <a:spLocks noGrp="1"/>
          </p:cNvSpPr>
          <p:nvPr>
            <p:ph type="title"/>
          </p:nvPr>
        </p:nvSpPr>
        <p:spPr>
          <a:xfrm>
            <a:off x="1640156" y="428516"/>
            <a:ext cx="8911687" cy="1280890"/>
          </a:xfrm>
        </p:spPr>
        <p:txBody>
          <a:bodyPr anchor="ctr">
            <a:normAutofit/>
          </a:bodyPr>
          <a:lstStyle/>
          <a:p>
            <a:pPr algn="ctr"/>
            <a:r>
              <a:rPr lang="tr-TR" sz="4400" b="1" dirty="0">
                <a:solidFill>
                  <a:srgbClr val="FF0000"/>
                </a:solidFill>
                <a:latin typeface="Aldhabi" pitchFamily="2" charset="-78"/>
                <a:cs typeface="Aldhabi" pitchFamily="2" charset="-78"/>
              </a:rPr>
              <a:t>TOPKAPI PA</a:t>
            </a:r>
            <a:r>
              <a:rPr lang="hr-HR" sz="4400" b="1" dirty="0">
                <a:solidFill>
                  <a:srgbClr val="FF0000"/>
                </a:solidFill>
                <a:latin typeface="Aldhabi" pitchFamily="2" charset="-78"/>
                <a:cs typeface="Aldhabi" pitchFamily="2" charset="-78"/>
              </a:rPr>
              <a:t>LAČA</a:t>
            </a:r>
            <a:endParaRPr lang="tr-TR" sz="4400" b="1" dirty="0">
              <a:solidFill>
                <a:srgbClr val="FF0000"/>
              </a:solidFill>
              <a:latin typeface="Aldhabi" pitchFamily="2" charset="-78"/>
              <a:cs typeface="Aldhabi" pitchFamily="2" charset="-78"/>
            </a:endParaRPr>
          </a:p>
        </p:txBody>
      </p:sp>
      <p:sp>
        <p:nvSpPr>
          <p:cNvPr id="3" name="İçerik Yer Tutucusu 2">
            <a:extLst>
              <a:ext uri="{FF2B5EF4-FFF2-40B4-BE49-F238E27FC236}">
                <a16:creationId xmlns:a16="http://schemas.microsoft.com/office/drawing/2014/main" id="{DBEAE00C-E724-184C-9F51-A7D67627AD0A}"/>
              </a:ext>
            </a:extLst>
          </p:cNvPr>
          <p:cNvSpPr>
            <a:spLocks noGrp="1"/>
          </p:cNvSpPr>
          <p:nvPr>
            <p:ph idx="1"/>
          </p:nvPr>
        </p:nvSpPr>
        <p:spPr>
          <a:xfrm>
            <a:off x="2155603" y="4578767"/>
            <a:ext cx="8396240" cy="1850717"/>
          </a:xfrm>
        </p:spPr>
        <p:txBody>
          <a:bodyPr>
            <a:normAutofit/>
          </a:bodyPr>
          <a:lstStyle/>
          <a:p>
            <a:r>
              <a:rPr lang="tr-TR" sz="2800" b="1" dirty="0">
                <a:solidFill>
                  <a:schemeClr val="tx1"/>
                </a:solidFill>
                <a:latin typeface="Aldhabi" pitchFamily="2" charset="-78"/>
                <a:cs typeface="Aldhabi" pitchFamily="2" charset="-78"/>
              </a:rPr>
              <a:t>Palača Topkapı 600-godišnja je povijest Otomanskog carstva, koja traje 400 godina, koristi se kao administrativno središte države i u kojoj </a:t>
            </a:r>
            <a:r>
              <a:rPr lang="hr-HR" sz="2800" b="1" dirty="0">
                <a:solidFill>
                  <a:schemeClr val="tx1"/>
                </a:solidFill>
                <a:latin typeface="Aldhabi" pitchFamily="2" charset="-78"/>
                <a:cs typeface="Aldhabi" pitchFamily="2" charset="-78"/>
              </a:rPr>
              <a:t>su</a:t>
            </a:r>
            <a:r>
              <a:rPr lang="tr-TR" sz="2800" b="1" dirty="0">
                <a:solidFill>
                  <a:schemeClr val="tx1"/>
                </a:solidFill>
                <a:latin typeface="Aldhabi" pitchFamily="2" charset="-78"/>
                <a:cs typeface="Aldhabi" pitchFamily="2" charset="-78"/>
              </a:rPr>
              <a:t> živjel</a:t>
            </a:r>
            <a:r>
              <a:rPr lang="hr-HR" sz="2800" b="1" dirty="0">
                <a:solidFill>
                  <a:schemeClr val="tx1"/>
                </a:solidFill>
                <a:latin typeface="Aldhabi" pitchFamily="2" charset="-78"/>
                <a:cs typeface="Aldhabi" pitchFamily="2" charset="-78"/>
              </a:rPr>
              <a:t>i</a:t>
            </a:r>
            <a:r>
              <a:rPr lang="tr-TR" sz="2800" b="1" dirty="0">
                <a:solidFill>
                  <a:schemeClr val="tx1"/>
                </a:solidFill>
                <a:latin typeface="Aldhabi" pitchFamily="2" charset="-78"/>
                <a:cs typeface="Aldhabi" pitchFamily="2" charset="-78"/>
              </a:rPr>
              <a:t>  osmanski sultan</a:t>
            </a:r>
            <a:r>
              <a:rPr lang="hr-HR" sz="2800" b="1" dirty="0">
                <a:solidFill>
                  <a:schemeClr val="tx1"/>
                </a:solidFill>
                <a:latin typeface="Aldhabi" pitchFamily="2" charset="-78"/>
                <a:cs typeface="Aldhabi" pitchFamily="2" charset="-78"/>
              </a:rPr>
              <a:t>i</a:t>
            </a:r>
            <a:r>
              <a:rPr lang="tr-TR" sz="2800" b="1" dirty="0">
                <a:solidFill>
                  <a:schemeClr val="tx1"/>
                </a:solidFill>
                <a:latin typeface="Aldhabi" pitchFamily="2" charset="-78"/>
                <a:cs typeface="Aldhabi" pitchFamily="2" charset="-78"/>
              </a:rPr>
              <a:t>. U isto vrijeme živjelo je gotovo 4.000 ljudi. Palaču Topkapi sagradio je 1478. godine Fatih Sultan Mehmed.</a:t>
            </a:r>
          </a:p>
        </p:txBody>
      </p:sp>
      <p:pic>
        <p:nvPicPr>
          <p:cNvPr id="4" name="Resim 4">
            <a:extLst>
              <a:ext uri="{FF2B5EF4-FFF2-40B4-BE49-F238E27FC236}">
                <a16:creationId xmlns:a16="http://schemas.microsoft.com/office/drawing/2014/main" id="{57579EBB-1E88-8244-BB45-64CBA53D0D72}"/>
              </a:ext>
            </a:extLst>
          </p:cNvPr>
          <p:cNvPicPr>
            <a:picLocks noChangeAspect="1"/>
          </p:cNvPicPr>
          <p:nvPr/>
        </p:nvPicPr>
        <p:blipFill>
          <a:blip r:embed="rId2"/>
          <a:stretch>
            <a:fillRect/>
          </a:stretch>
        </p:blipFill>
        <p:spPr>
          <a:xfrm>
            <a:off x="2155603" y="1709406"/>
            <a:ext cx="8396240" cy="2630327"/>
          </a:xfrm>
          <a:prstGeom prst="rect">
            <a:avLst/>
          </a:prstGeom>
        </p:spPr>
      </p:pic>
    </p:spTree>
    <p:extLst>
      <p:ext uri="{BB962C8B-B14F-4D97-AF65-F5344CB8AC3E}">
        <p14:creationId xmlns:p14="http://schemas.microsoft.com/office/powerpoint/2010/main" val="4868734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FF394C-3E36-2A4D-8A15-FE3E277A4482}"/>
              </a:ext>
            </a:extLst>
          </p:cNvPr>
          <p:cNvSpPr>
            <a:spLocks noGrp="1"/>
          </p:cNvSpPr>
          <p:nvPr>
            <p:ph type="title"/>
          </p:nvPr>
        </p:nvSpPr>
        <p:spPr>
          <a:xfrm>
            <a:off x="1640156" y="428516"/>
            <a:ext cx="8911687" cy="1280890"/>
          </a:xfrm>
        </p:spPr>
        <p:txBody>
          <a:bodyPr vert="horz" anchor="ctr">
            <a:normAutofit/>
          </a:bodyPr>
          <a:lstStyle/>
          <a:p>
            <a:pPr algn="ctr"/>
            <a:r>
              <a:rPr lang="tr-TR" sz="4400" b="1" dirty="0">
                <a:solidFill>
                  <a:schemeClr val="accent4">
                    <a:lumMod val="75000"/>
                  </a:schemeClr>
                </a:solidFill>
                <a:latin typeface="Aldhabi" pitchFamily="2" charset="-78"/>
                <a:cs typeface="Aldhabi" pitchFamily="2" charset="-78"/>
              </a:rPr>
              <a:t>DOLMABAHÇE PALACE</a:t>
            </a:r>
          </a:p>
        </p:txBody>
      </p:sp>
      <p:sp>
        <p:nvSpPr>
          <p:cNvPr id="3" name="İçerik Yer Tutucusu 2">
            <a:extLst>
              <a:ext uri="{FF2B5EF4-FFF2-40B4-BE49-F238E27FC236}">
                <a16:creationId xmlns:a16="http://schemas.microsoft.com/office/drawing/2014/main" id="{72EDDFDE-0D5D-F041-8665-9A7CD19D16F3}"/>
              </a:ext>
            </a:extLst>
          </p:cNvPr>
          <p:cNvSpPr>
            <a:spLocks noGrp="1"/>
          </p:cNvSpPr>
          <p:nvPr>
            <p:ph idx="1"/>
          </p:nvPr>
        </p:nvSpPr>
        <p:spPr>
          <a:xfrm>
            <a:off x="6320118" y="2133600"/>
            <a:ext cx="5184493" cy="3777622"/>
          </a:xfrm>
        </p:spPr>
        <p:txBody>
          <a:bodyPr>
            <a:normAutofit/>
          </a:bodyPr>
          <a:lstStyle/>
          <a:p>
            <a:r>
              <a:rPr lang="tr-TR" sz="2800" b="1" dirty="0">
                <a:solidFill>
                  <a:schemeClr val="tx1"/>
                </a:solidFill>
                <a:latin typeface="Aldhabi" pitchFamily="2" charset="-78"/>
                <a:cs typeface="Aldhabi" pitchFamily="2" charset="-78"/>
              </a:rPr>
              <a:t>Dolmabahçe </a:t>
            </a:r>
            <a:r>
              <a:rPr lang="tr-TR" sz="2800" b="1" dirty="0" err="1">
                <a:solidFill>
                  <a:schemeClr val="tx1"/>
                </a:solidFill>
                <a:latin typeface="Aldhabi" pitchFamily="2" charset="-78"/>
                <a:cs typeface="Aldhabi" pitchFamily="2" charset="-78"/>
              </a:rPr>
              <a:t>Palace</a:t>
            </a:r>
            <a:r>
              <a:rPr lang="tr-TR" sz="2800" b="1" dirty="0">
                <a:solidFill>
                  <a:schemeClr val="tx1"/>
                </a:solidFill>
                <a:latin typeface="Aldhabi" pitchFamily="2" charset="-78"/>
                <a:cs typeface="Aldhabi" pitchFamily="2" charset="-78"/>
              </a:rPr>
              <a:t> is an </a:t>
            </a:r>
            <a:r>
              <a:rPr lang="tr-TR" sz="2800" b="1" dirty="0" err="1">
                <a:solidFill>
                  <a:schemeClr val="tx1"/>
                </a:solidFill>
                <a:latin typeface="Aldhabi" pitchFamily="2" charset="-78"/>
                <a:cs typeface="Aldhabi" pitchFamily="2" charset="-78"/>
              </a:rPr>
              <a:t>Ottoman</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palace</a:t>
            </a:r>
            <a:r>
              <a:rPr lang="tr-TR" sz="2800" b="1" dirty="0">
                <a:solidFill>
                  <a:schemeClr val="tx1"/>
                </a:solidFill>
                <a:latin typeface="Aldhabi" pitchFamily="2" charset="-78"/>
                <a:cs typeface="Aldhabi" pitchFamily="2" charset="-78"/>
              </a:rPr>
              <a:t> in </a:t>
            </a:r>
            <a:r>
              <a:rPr lang="tr-TR" sz="2800" b="1" dirty="0" err="1">
                <a:solidFill>
                  <a:schemeClr val="tx1"/>
                </a:solidFill>
                <a:latin typeface="Aldhabi" pitchFamily="2" charset="-78"/>
                <a:cs typeface="Aldhabi" pitchFamily="2" charset="-78"/>
              </a:rPr>
              <a:t>Istanbul</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Besiktas</a:t>
            </a:r>
            <a:r>
              <a:rPr lang="tr-TR" sz="2800" b="1" dirty="0">
                <a:solidFill>
                  <a:schemeClr val="tx1"/>
                </a:solidFill>
                <a:latin typeface="Aldhabi" pitchFamily="2" charset="-78"/>
                <a:cs typeface="Aldhabi" pitchFamily="2" charset="-78"/>
              </a:rPr>
              <a:t>, on an </a:t>
            </a:r>
            <a:r>
              <a:rPr lang="tr-TR" sz="2800" b="1" dirty="0" err="1">
                <a:solidFill>
                  <a:schemeClr val="tx1"/>
                </a:solidFill>
                <a:latin typeface="Aldhabi" pitchFamily="2" charset="-78"/>
                <a:cs typeface="Aldhabi" pitchFamily="2" charset="-78"/>
              </a:rPr>
              <a:t>area</a:t>
            </a:r>
            <a:r>
              <a:rPr lang="tr-TR" sz="2800" b="1" dirty="0">
                <a:solidFill>
                  <a:schemeClr val="tx1"/>
                </a:solidFill>
                <a:latin typeface="Aldhabi" pitchFamily="2" charset="-78"/>
                <a:cs typeface="Aldhabi" pitchFamily="2" charset="-78"/>
              </a:rPr>
              <a:t> of 250,000 m² </a:t>
            </a:r>
            <a:r>
              <a:rPr lang="tr-TR" sz="2800" b="1" dirty="0" err="1">
                <a:solidFill>
                  <a:schemeClr val="tx1"/>
                </a:solidFill>
                <a:latin typeface="Aldhabi" pitchFamily="2" charset="-78"/>
                <a:cs typeface="Aldhabi" pitchFamily="2" charset="-78"/>
              </a:rPr>
              <a:t>between</a:t>
            </a:r>
            <a:r>
              <a:rPr lang="tr-TR" sz="2800" b="1" dirty="0">
                <a:solidFill>
                  <a:schemeClr val="tx1"/>
                </a:solidFill>
                <a:latin typeface="Aldhabi" pitchFamily="2" charset="-78"/>
                <a:cs typeface="Aldhabi" pitchFamily="2" charset="-78"/>
              </a:rPr>
              <a:t> Dolmabahçe </a:t>
            </a:r>
            <a:r>
              <a:rPr lang="tr-TR" sz="2800" b="1" dirty="0" err="1">
                <a:solidFill>
                  <a:schemeClr val="tx1"/>
                </a:solidFill>
                <a:latin typeface="Aldhabi" pitchFamily="2" charset="-78"/>
                <a:cs typeface="Aldhabi" pitchFamily="2" charset="-78"/>
              </a:rPr>
              <a:t>Street</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which</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extends</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from</a:t>
            </a:r>
            <a:r>
              <a:rPr lang="tr-TR" sz="2800" b="1" dirty="0">
                <a:solidFill>
                  <a:schemeClr val="tx1"/>
                </a:solidFill>
                <a:latin typeface="Aldhabi" pitchFamily="2" charset="-78"/>
                <a:cs typeface="Aldhabi" pitchFamily="2" charset="-78"/>
              </a:rPr>
              <a:t> Kabataş </a:t>
            </a:r>
            <a:r>
              <a:rPr lang="tr-TR" sz="2800" b="1" dirty="0" err="1">
                <a:solidFill>
                  <a:schemeClr val="tx1"/>
                </a:solidFill>
                <a:latin typeface="Aldhabi" pitchFamily="2" charset="-78"/>
                <a:cs typeface="Aldhabi" pitchFamily="2" charset="-78"/>
              </a:rPr>
              <a:t>to</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Besiktaş</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and</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Bosphorus</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It</a:t>
            </a:r>
            <a:r>
              <a:rPr lang="tr-TR" sz="2800" b="1" dirty="0">
                <a:solidFill>
                  <a:schemeClr val="tx1"/>
                </a:solidFill>
                <a:latin typeface="Aldhabi" pitchFamily="2" charset="-78"/>
                <a:cs typeface="Aldhabi" pitchFamily="2" charset="-78"/>
              </a:rPr>
              <a:t> is </a:t>
            </a:r>
            <a:r>
              <a:rPr lang="tr-TR" sz="2800" b="1" dirty="0" err="1">
                <a:solidFill>
                  <a:schemeClr val="tx1"/>
                </a:solidFill>
                <a:latin typeface="Aldhabi" pitchFamily="2" charset="-78"/>
                <a:cs typeface="Aldhabi" pitchFamily="2" charset="-78"/>
              </a:rPr>
              <a:t>located</a:t>
            </a:r>
            <a:r>
              <a:rPr lang="tr-TR" sz="2800" b="1" dirty="0">
                <a:solidFill>
                  <a:schemeClr val="tx1"/>
                </a:solidFill>
                <a:latin typeface="Aldhabi" pitchFamily="2" charset="-78"/>
                <a:cs typeface="Aldhabi" pitchFamily="2" charset="-78"/>
              </a:rPr>
              <a:t> on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left</a:t>
            </a:r>
            <a:r>
              <a:rPr lang="tr-TR" sz="2800" b="1" dirty="0">
                <a:solidFill>
                  <a:schemeClr val="tx1"/>
                </a:solidFill>
                <a:latin typeface="Aldhabi" pitchFamily="2" charset="-78"/>
                <a:cs typeface="Aldhabi" pitchFamily="2" charset="-78"/>
              </a:rPr>
              <a:t> bank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entrance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to</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Bosphorus</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by</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sea</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from</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the</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Sea</a:t>
            </a:r>
            <a:r>
              <a:rPr lang="tr-TR" sz="2800" b="1" dirty="0">
                <a:solidFill>
                  <a:schemeClr val="tx1"/>
                </a:solidFill>
                <a:latin typeface="Aldhabi" pitchFamily="2" charset="-78"/>
                <a:cs typeface="Aldhabi" pitchFamily="2" charset="-78"/>
              </a:rPr>
              <a:t> of Marmara, </a:t>
            </a:r>
            <a:r>
              <a:rPr lang="tr-TR" sz="2800" b="1" dirty="0" err="1">
                <a:solidFill>
                  <a:schemeClr val="tx1"/>
                </a:solidFill>
                <a:latin typeface="Aldhabi" pitchFamily="2" charset="-78"/>
                <a:cs typeface="Aldhabi" pitchFamily="2" charset="-78"/>
              </a:rPr>
              <a:t>opposite</a:t>
            </a:r>
            <a:r>
              <a:rPr lang="tr-TR" sz="2800" b="1" dirty="0">
                <a:solidFill>
                  <a:schemeClr val="tx1"/>
                </a:solidFill>
                <a:latin typeface="Aldhabi" pitchFamily="2" charset="-78"/>
                <a:cs typeface="Aldhabi" pitchFamily="2" charset="-78"/>
              </a:rPr>
              <a:t> Üsküdar </a:t>
            </a:r>
            <a:r>
              <a:rPr lang="tr-TR" sz="2800" b="1" dirty="0" err="1">
                <a:solidFill>
                  <a:schemeClr val="tx1"/>
                </a:solidFill>
                <a:latin typeface="Aldhabi" pitchFamily="2" charset="-78"/>
                <a:cs typeface="Aldhabi" pitchFamily="2" charset="-78"/>
              </a:rPr>
              <a:t>and</a:t>
            </a:r>
            <a:r>
              <a:rPr lang="tr-TR" sz="2800" b="1" dirty="0">
                <a:solidFill>
                  <a:schemeClr val="tx1"/>
                </a:solidFill>
                <a:latin typeface="Aldhabi" pitchFamily="2" charset="-78"/>
                <a:cs typeface="Aldhabi" pitchFamily="2" charset="-78"/>
              </a:rPr>
              <a:t> Salacak. </a:t>
            </a:r>
            <a:r>
              <a:rPr lang="tr-TR" sz="2800" b="1" dirty="0" err="1">
                <a:solidFill>
                  <a:schemeClr val="tx1"/>
                </a:solidFill>
                <a:latin typeface="Aldhabi" pitchFamily="2" charset="-78"/>
                <a:cs typeface="Aldhabi" pitchFamily="2" charset="-78"/>
              </a:rPr>
              <a:t>Construction</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started</a:t>
            </a:r>
            <a:r>
              <a:rPr lang="tr-TR" sz="2800" b="1" dirty="0">
                <a:solidFill>
                  <a:schemeClr val="tx1"/>
                </a:solidFill>
                <a:latin typeface="Aldhabi" pitchFamily="2" charset="-78"/>
                <a:cs typeface="Aldhabi" pitchFamily="2" charset="-78"/>
              </a:rPr>
              <a:t> in 1843 </a:t>
            </a:r>
            <a:r>
              <a:rPr lang="tr-TR" sz="2800" b="1" dirty="0" err="1">
                <a:solidFill>
                  <a:schemeClr val="tx1"/>
                </a:solidFill>
                <a:latin typeface="Aldhabi" pitchFamily="2" charset="-78"/>
                <a:cs typeface="Aldhabi" pitchFamily="2" charset="-78"/>
              </a:rPr>
              <a:t>and</a:t>
            </a:r>
            <a:r>
              <a:rPr lang="tr-TR" sz="2800" b="1" dirty="0">
                <a:solidFill>
                  <a:schemeClr val="tx1"/>
                </a:solidFill>
                <a:latin typeface="Aldhabi" pitchFamily="2" charset="-78"/>
                <a:cs typeface="Aldhabi" pitchFamily="2" charset="-78"/>
              </a:rPr>
              <a:t> </a:t>
            </a:r>
            <a:r>
              <a:rPr lang="tr-TR" sz="2800" b="1" dirty="0" err="1">
                <a:solidFill>
                  <a:schemeClr val="tx1"/>
                </a:solidFill>
                <a:latin typeface="Aldhabi" pitchFamily="2" charset="-78"/>
                <a:cs typeface="Aldhabi" pitchFamily="2" charset="-78"/>
              </a:rPr>
              <a:t>finished</a:t>
            </a:r>
            <a:r>
              <a:rPr lang="tr-TR" sz="2800" b="1" dirty="0">
                <a:solidFill>
                  <a:schemeClr val="tx1"/>
                </a:solidFill>
                <a:latin typeface="Aldhabi" pitchFamily="2" charset="-78"/>
                <a:cs typeface="Aldhabi" pitchFamily="2" charset="-78"/>
              </a:rPr>
              <a:t> in 1856.</a:t>
            </a:r>
          </a:p>
        </p:txBody>
      </p:sp>
      <p:pic>
        <p:nvPicPr>
          <p:cNvPr id="4" name="Resim 4">
            <a:extLst>
              <a:ext uri="{FF2B5EF4-FFF2-40B4-BE49-F238E27FC236}">
                <a16:creationId xmlns:a16="http://schemas.microsoft.com/office/drawing/2014/main" id="{0711DD0C-B237-C946-A091-EB5F0D27B358}"/>
              </a:ext>
            </a:extLst>
          </p:cNvPr>
          <p:cNvPicPr>
            <a:picLocks noChangeAspect="1"/>
          </p:cNvPicPr>
          <p:nvPr/>
        </p:nvPicPr>
        <p:blipFill>
          <a:blip r:embed="rId2"/>
          <a:stretch>
            <a:fillRect/>
          </a:stretch>
        </p:blipFill>
        <p:spPr>
          <a:xfrm>
            <a:off x="1287654" y="2172967"/>
            <a:ext cx="4808345" cy="3575288"/>
          </a:xfrm>
          <a:prstGeom prst="rect">
            <a:avLst/>
          </a:prstGeom>
        </p:spPr>
      </p:pic>
    </p:spTree>
    <p:extLst>
      <p:ext uri="{BB962C8B-B14F-4D97-AF65-F5344CB8AC3E}">
        <p14:creationId xmlns:p14="http://schemas.microsoft.com/office/powerpoint/2010/main" val="24337213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D5CFD8-5556-794C-A830-D1C6236BC611}"/>
              </a:ext>
            </a:extLst>
          </p:cNvPr>
          <p:cNvSpPr>
            <a:spLocks noGrp="1"/>
          </p:cNvSpPr>
          <p:nvPr>
            <p:ph type="title"/>
          </p:nvPr>
        </p:nvSpPr>
        <p:spPr>
          <a:xfrm>
            <a:off x="1640155" y="257372"/>
            <a:ext cx="8911687" cy="916189"/>
          </a:xfrm>
        </p:spPr>
        <p:txBody>
          <a:bodyPr anchor="ctr">
            <a:normAutofit/>
          </a:bodyPr>
          <a:lstStyle/>
          <a:p>
            <a:pPr algn="ctr"/>
            <a:r>
              <a:rPr lang="tr-TR" sz="4400" b="1" dirty="0">
                <a:solidFill>
                  <a:schemeClr val="accent6"/>
                </a:solidFill>
                <a:latin typeface="Aldhabi" pitchFamily="2" charset="-78"/>
                <a:cs typeface="Aldhabi" pitchFamily="2" charset="-78"/>
              </a:rPr>
              <a:t>GALATA TO</a:t>
            </a:r>
            <a:r>
              <a:rPr lang="hr-HR" sz="4400" b="1" dirty="0">
                <a:solidFill>
                  <a:schemeClr val="accent6"/>
                </a:solidFill>
                <a:latin typeface="Aldhabi" pitchFamily="2" charset="-78"/>
                <a:cs typeface="Aldhabi" pitchFamily="2" charset="-78"/>
              </a:rPr>
              <a:t>RANJ</a:t>
            </a:r>
            <a:r>
              <a:rPr lang="tr-TR" sz="4400" b="1" dirty="0">
                <a:solidFill>
                  <a:schemeClr val="accent6"/>
                </a:solidFill>
                <a:latin typeface="Aldhabi" pitchFamily="2" charset="-78"/>
                <a:cs typeface="Aldhabi" pitchFamily="2" charset="-78"/>
              </a:rPr>
              <a:t> </a:t>
            </a:r>
          </a:p>
        </p:txBody>
      </p:sp>
      <p:sp>
        <p:nvSpPr>
          <p:cNvPr id="3" name="İçerik Yer Tutucusu 2">
            <a:extLst>
              <a:ext uri="{FF2B5EF4-FFF2-40B4-BE49-F238E27FC236}">
                <a16:creationId xmlns:a16="http://schemas.microsoft.com/office/drawing/2014/main" id="{396C1F58-647F-4542-9572-F0DA8A289237}"/>
              </a:ext>
            </a:extLst>
          </p:cNvPr>
          <p:cNvSpPr>
            <a:spLocks noGrp="1"/>
          </p:cNvSpPr>
          <p:nvPr>
            <p:ph idx="1"/>
          </p:nvPr>
        </p:nvSpPr>
        <p:spPr>
          <a:xfrm>
            <a:off x="6095998" y="1444788"/>
            <a:ext cx="5407349" cy="4671178"/>
          </a:xfrm>
        </p:spPr>
        <p:txBody>
          <a:bodyPr>
            <a:noAutofit/>
          </a:bodyPr>
          <a:lstStyle/>
          <a:p>
            <a:r>
              <a:rPr lang="tr-TR" sz="2800" b="1" dirty="0">
                <a:solidFill>
                  <a:schemeClr val="tx1"/>
                </a:solidFill>
                <a:latin typeface="Aldhabi" pitchFamily="2" charset="-78"/>
                <a:cs typeface="Aldhabi" pitchFamily="2" charset="-78"/>
              </a:rPr>
              <a:t>Kula Galata je kula smještena u istanbulskoj četvrti Galata. Izgrađen 528. godine, jedan je od najvažnijih simbola grada. S tornja se mogu vidjeti Bospor i Zlatni rog. Godine 1348. Genovežani su ga uz zidine Galate obnovili zidanim kamenjem nazvanim Isa Tower.</a:t>
            </a:r>
          </a:p>
        </p:txBody>
      </p:sp>
      <p:pic>
        <p:nvPicPr>
          <p:cNvPr id="4" name="Resim 4">
            <a:extLst>
              <a:ext uri="{FF2B5EF4-FFF2-40B4-BE49-F238E27FC236}">
                <a16:creationId xmlns:a16="http://schemas.microsoft.com/office/drawing/2014/main" id="{307E8AEB-2503-3F47-B6E3-99D14B705EB9}"/>
              </a:ext>
            </a:extLst>
          </p:cNvPr>
          <p:cNvPicPr>
            <a:picLocks noChangeAspect="1"/>
          </p:cNvPicPr>
          <p:nvPr/>
        </p:nvPicPr>
        <p:blipFill>
          <a:blip r:embed="rId2"/>
          <a:stretch>
            <a:fillRect/>
          </a:stretch>
        </p:blipFill>
        <p:spPr>
          <a:xfrm>
            <a:off x="2005126" y="1444788"/>
            <a:ext cx="3505860" cy="4382111"/>
          </a:xfrm>
          <a:prstGeom prst="rect">
            <a:avLst/>
          </a:prstGeom>
        </p:spPr>
      </p:pic>
    </p:spTree>
    <p:extLst>
      <p:ext uri="{BB962C8B-B14F-4D97-AF65-F5344CB8AC3E}">
        <p14:creationId xmlns:p14="http://schemas.microsoft.com/office/powerpoint/2010/main" val="18772932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C759E9-DA3F-774D-928D-4BE4957DA515}"/>
              </a:ext>
            </a:extLst>
          </p:cNvPr>
          <p:cNvSpPr>
            <a:spLocks noGrp="1"/>
          </p:cNvSpPr>
          <p:nvPr>
            <p:ph type="title"/>
          </p:nvPr>
        </p:nvSpPr>
        <p:spPr>
          <a:xfrm>
            <a:off x="1640156" y="489640"/>
            <a:ext cx="8911687" cy="1280890"/>
          </a:xfrm>
        </p:spPr>
        <p:txBody>
          <a:bodyPr anchor="ctr">
            <a:normAutofit/>
          </a:bodyPr>
          <a:lstStyle/>
          <a:p>
            <a:pPr algn="ctr"/>
            <a:r>
              <a:rPr lang="hr-HR" sz="4400" b="1" dirty="0">
                <a:latin typeface="Aldhabi" pitchFamily="2" charset="-78"/>
                <a:cs typeface="Aldhabi" pitchFamily="2" charset="-78"/>
              </a:rPr>
              <a:t>OPĆENITO O TURSKOJ ARHITEKTURI</a:t>
            </a:r>
            <a:endParaRPr lang="tr-TR" sz="4400" b="1" dirty="0">
              <a:latin typeface="Aldhabi" pitchFamily="2" charset="-78"/>
              <a:cs typeface="Aldhabi" pitchFamily="2" charset="-78"/>
            </a:endParaRPr>
          </a:p>
        </p:txBody>
      </p:sp>
      <p:sp>
        <p:nvSpPr>
          <p:cNvPr id="3" name="İçerik Yer Tutucusu 2">
            <a:extLst>
              <a:ext uri="{FF2B5EF4-FFF2-40B4-BE49-F238E27FC236}">
                <a16:creationId xmlns:a16="http://schemas.microsoft.com/office/drawing/2014/main" id="{BA32B086-10D1-AD43-A042-A005EA8242A4}"/>
              </a:ext>
            </a:extLst>
          </p:cNvPr>
          <p:cNvSpPr>
            <a:spLocks noGrp="1"/>
          </p:cNvSpPr>
          <p:nvPr>
            <p:ph idx="1"/>
          </p:nvPr>
        </p:nvSpPr>
        <p:spPr>
          <a:xfrm>
            <a:off x="1066800" y="1770529"/>
            <a:ext cx="10511159" cy="4173071"/>
          </a:xfrm>
        </p:spPr>
        <p:txBody>
          <a:bodyPr>
            <a:noAutofit/>
          </a:bodyPr>
          <a:lstStyle/>
          <a:p>
            <a:r>
              <a:rPr lang="tr-TR" sz="3200" b="1" dirty="0">
                <a:solidFill>
                  <a:schemeClr val="tx1"/>
                </a:solidFill>
                <a:latin typeface="Aldhabi" pitchFamily="2" charset="-78"/>
                <a:cs typeface="Aldhabi" pitchFamily="2" charset="-78"/>
              </a:rPr>
              <a:t>Turska, koja je kroz povijest bila domaćin različitim kulturama s povratkom svog zemljopisnog položaja, ali također prelazeći most između Europe i Azije, stoga je prilično ta koja uključuje različite kulturne strukture jedne od jedinstvenih geografija. Uz to, svaka regija Turske crpi različite profile jedna od druge u smislu geografskih i klimatskih uvjeta i kulturnog bogatstva koje doprinosi ukupnoj kulturi Turske.</a:t>
            </a:r>
          </a:p>
        </p:txBody>
      </p:sp>
    </p:spTree>
    <p:extLst>
      <p:ext uri="{BB962C8B-B14F-4D97-AF65-F5344CB8AC3E}">
        <p14:creationId xmlns:p14="http://schemas.microsoft.com/office/powerpoint/2010/main" val="18880304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err="1"/>
              <a:t>Glavni</a:t>
            </a:r>
            <a:r>
              <a:rPr lang="en-US" dirty="0"/>
              <a:t> </a:t>
            </a:r>
            <a:r>
              <a:rPr lang="en-US" dirty="0" err="1"/>
              <a:t>arhitekt</a:t>
            </a:r>
            <a:r>
              <a:rPr lang="en-US" dirty="0"/>
              <a:t> </a:t>
            </a:r>
            <a:r>
              <a:rPr lang="en-US" dirty="0" err="1"/>
              <a:t>klasičnog</a:t>
            </a:r>
            <a:r>
              <a:rPr lang="en-US" dirty="0"/>
              <a:t> </a:t>
            </a:r>
            <a:r>
              <a:rPr lang="en-US" dirty="0" err="1"/>
              <a:t>razdoblja</a:t>
            </a:r>
            <a:r>
              <a:rPr lang="en-US" dirty="0"/>
              <a:t>, </a:t>
            </a:r>
            <a:r>
              <a:rPr lang="en-US" dirty="0" err="1"/>
              <a:t>Mimar</a:t>
            </a:r>
            <a:r>
              <a:rPr lang="en-US" dirty="0"/>
              <a:t> Sinan, </a:t>
            </a:r>
            <a:r>
              <a:rPr lang="en-US" dirty="0" err="1"/>
              <a:t>rođen</a:t>
            </a:r>
            <a:r>
              <a:rPr lang="en-US" dirty="0"/>
              <a:t> je 1492. </a:t>
            </a:r>
            <a:r>
              <a:rPr lang="en-US" dirty="0" err="1"/>
              <a:t>godine</a:t>
            </a:r>
            <a:r>
              <a:rPr lang="en-US" dirty="0"/>
              <a:t> u </a:t>
            </a:r>
            <a:r>
              <a:rPr lang="en-US" dirty="0" err="1"/>
              <a:t>Kayseriju</a:t>
            </a:r>
            <a:r>
              <a:rPr lang="en-US" dirty="0"/>
              <a:t>, a </a:t>
            </a:r>
            <a:r>
              <a:rPr lang="en-US" dirty="0" err="1"/>
              <a:t>umro</a:t>
            </a:r>
            <a:r>
              <a:rPr lang="en-US" dirty="0"/>
              <a:t> je u </a:t>
            </a:r>
            <a:r>
              <a:rPr lang="en-US" dirty="0" err="1"/>
              <a:t>Istanbulu</a:t>
            </a:r>
            <a:r>
              <a:rPr lang="en-US" dirty="0"/>
              <a:t> 1588. </a:t>
            </a:r>
            <a:r>
              <a:rPr lang="en-US" dirty="0" err="1"/>
              <a:t>godine</a:t>
            </a:r>
            <a:r>
              <a:rPr lang="en-US" dirty="0"/>
              <a:t>. Sinan je </a:t>
            </a:r>
            <a:r>
              <a:rPr lang="en-US" dirty="0" err="1"/>
              <a:t>započeo</a:t>
            </a:r>
            <a:r>
              <a:rPr lang="en-US" dirty="0"/>
              <a:t> novo </a:t>
            </a:r>
            <a:r>
              <a:rPr lang="en-US" dirty="0" err="1"/>
              <a:t>doba</a:t>
            </a:r>
            <a:r>
              <a:rPr lang="en-US" dirty="0"/>
              <a:t> u </a:t>
            </a:r>
            <a:r>
              <a:rPr lang="en-US" dirty="0" err="1"/>
              <a:t>svjetskoj</a:t>
            </a:r>
            <a:r>
              <a:rPr lang="en-US" dirty="0"/>
              <a:t> </a:t>
            </a:r>
            <a:r>
              <a:rPr lang="en-US" dirty="0" err="1"/>
              <a:t>arhitekturi</a:t>
            </a:r>
            <a:r>
              <a:rPr lang="en-US" dirty="0"/>
              <a:t>, </a:t>
            </a:r>
            <a:r>
              <a:rPr lang="en-US" dirty="0" err="1"/>
              <a:t>stvorivši</a:t>
            </a:r>
            <a:r>
              <a:rPr lang="en-US" dirty="0"/>
              <a:t> 334 </a:t>
            </a:r>
            <a:r>
              <a:rPr lang="en-US" dirty="0" err="1"/>
              <a:t>zgrade</a:t>
            </a:r>
            <a:r>
              <a:rPr lang="en-US" dirty="0"/>
              <a:t> u </a:t>
            </a:r>
            <a:r>
              <a:rPr lang="en-US" dirty="0" err="1"/>
              <a:t>raznim</a:t>
            </a:r>
            <a:r>
              <a:rPr lang="en-US" dirty="0"/>
              <a:t> </a:t>
            </a:r>
            <a:r>
              <a:rPr lang="en-US" dirty="0" err="1"/>
              <a:t>gradovima</a:t>
            </a:r>
            <a:r>
              <a:rPr lang="en-US" dirty="0"/>
              <a:t>. </a:t>
            </a:r>
            <a:r>
              <a:rPr lang="en-US" dirty="0" err="1"/>
              <a:t>Njegov</a:t>
            </a:r>
            <a:r>
              <a:rPr lang="en-US" dirty="0"/>
              <a:t> je </a:t>
            </a:r>
            <a:r>
              <a:rPr lang="en-US" dirty="0" err="1"/>
              <a:t>stil</a:t>
            </a:r>
            <a:r>
              <a:rPr lang="en-US" dirty="0"/>
              <a:t> </a:t>
            </a:r>
            <a:r>
              <a:rPr lang="en-US" dirty="0" err="1"/>
              <a:t>trebao</a:t>
            </a:r>
            <a:r>
              <a:rPr lang="en-US" dirty="0"/>
              <a:t> </a:t>
            </a:r>
            <a:r>
              <a:rPr lang="en-US" dirty="0" err="1"/>
              <a:t>imati</a:t>
            </a:r>
            <a:r>
              <a:rPr lang="en-US" dirty="0"/>
              <a:t> </a:t>
            </a:r>
            <a:r>
              <a:rPr lang="en-US" dirty="0" err="1"/>
              <a:t>značajan</a:t>
            </a:r>
            <a:r>
              <a:rPr lang="en-US" dirty="0"/>
              <a:t> </a:t>
            </a:r>
            <a:r>
              <a:rPr lang="en-US" dirty="0" err="1"/>
              <a:t>utjecaj</a:t>
            </a:r>
            <a:r>
              <a:rPr lang="en-US" dirty="0"/>
              <a:t> </a:t>
            </a:r>
            <a:r>
              <a:rPr lang="en-US" dirty="0" err="1"/>
              <a:t>na</a:t>
            </a:r>
            <a:r>
              <a:rPr lang="en-US" dirty="0"/>
              <a:t> </a:t>
            </a:r>
            <a:r>
              <a:rPr lang="en-US" dirty="0" err="1"/>
              <a:t>buduće</a:t>
            </a:r>
            <a:r>
              <a:rPr lang="en-US" dirty="0"/>
              <a:t> </a:t>
            </a:r>
            <a:r>
              <a:rPr lang="en-US" dirty="0" err="1"/>
              <a:t>epohe</a:t>
            </a:r>
            <a:r>
              <a:rPr lang="en-US" dirty="0"/>
              <a:t>.</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25DD75-F778-BD49-850F-F3C2D519D8AF}"/>
              </a:ext>
            </a:extLst>
          </p:cNvPr>
          <p:cNvSpPr>
            <a:spLocks noGrp="1"/>
          </p:cNvSpPr>
          <p:nvPr>
            <p:ph type="title"/>
          </p:nvPr>
        </p:nvSpPr>
        <p:spPr>
          <a:xfrm>
            <a:off x="1640156" y="440741"/>
            <a:ext cx="8911687" cy="1280890"/>
          </a:xfrm>
        </p:spPr>
        <p:txBody>
          <a:bodyPr anchor="ctr">
            <a:normAutofit/>
          </a:bodyPr>
          <a:lstStyle/>
          <a:p>
            <a:pPr algn="ctr"/>
            <a:r>
              <a:rPr lang="tr-TR" sz="4400" b="1" dirty="0">
                <a:solidFill>
                  <a:schemeClr val="accent1"/>
                </a:solidFill>
                <a:latin typeface="Aldhabi" pitchFamily="2" charset="-78"/>
                <a:cs typeface="Aldhabi" pitchFamily="2" charset="-78"/>
              </a:rPr>
              <a:t>EDIRNE BAYEZID </a:t>
            </a:r>
            <a:r>
              <a:rPr lang="hr-HR" sz="4400" b="1" dirty="0">
                <a:solidFill>
                  <a:schemeClr val="accent1"/>
                </a:solidFill>
                <a:latin typeface="Aldhabi" pitchFamily="2" charset="-78"/>
                <a:cs typeface="Aldhabi" pitchFamily="2" charset="-78"/>
              </a:rPr>
              <a:t>KOMPLEKS</a:t>
            </a:r>
            <a:endParaRPr lang="tr-TR" sz="4400" b="1" dirty="0">
              <a:solidFill>
                <a:schemeClr val="accent1"/>
              </a:solidFill>
              <a:latin typeface="Aldhabi" pitchFamily="2" charset="-78"/>
              <a:cs typeface="Aldhabi" pitchFamily="2" charset="-78"/>
            </a:endParaRPr>
          </a:p>
        </p:txBody>
      </p:sp>
      <p:sp>
        <p:nvSpPr>
          <p:cNvPr id="3" name="İçerik Yer Tutucusu 2">
            <a:extLst>
              <a:ext uri="{FF2B5EF4-FFF2-40B4-BE49-F238E27FC236}">
                <a16:creationId xmlns:a16="http://schemas.microsoft.com/office/drawing/2014/main" id="{B83C44B0-AE22-EB42-8C24-F510C2DA7DBA}"/>
              </a:ext>
            </a:extLst>
          </p:cNvPr>
          <p:cNvSpPr>
            <a:spLocks noGrp="1"/>
          </p:cNvSpPr>
          <p:nvPr>
            <p:ph idx="1"/>
          </p:nvPr>
        </p:nvSpPr>
        <p:spPr>
          <a:xfrm>
            <a:off x="609600" y="2015021"/>
            <a:ext cx="6439168" cy="4011706"/>
          </a:xfrm>
        </p:spPr>
        <p:txBody>
          <a:bodyPr>
            <a:noAutofit/>
          </a:bodyPr>
          <a:lstStyle/>
          <a:p>
            <a:r>
              <a:rPr lang="tr-TR" sz="2400" b="1" dirty="0">
                <a:solidFill>
                  <a:schemeClr val="tx1"/>
                </a:solidFill>
                <a:latin typeface="Aldhabi" pitchFamily="2" charset="-78"/>
                <a:cs typeface="Aldhabi" pitchFamily="2" charset="-78"/>
              </a:rPr>
              <a:t>"Sultan Bayezid II Complex Health Museum", "Edirne Health Museum", Edirne, Drugi kompleks Beyazit u strukturi Darussifa i Medical medresa, koji djeluju u strukturi Sveučilišta Trakya Darüssifaa (bolnica od 1488)), 1877-1878 do osmansko-ruski rat 400 godina neprestano pred svim vrstama pacijenata; Kasnije je to bila zdravstvena ustanova koja je opsluživala samo mentalne bolesnike.</a:t>
            </a:r>
          </a:p>
        </p:txBody>
      </p:sp>
      <p:pic>
        <p:nvPicPr>
          <p:cNvPr id="4" name="Resim 4">
            <a:extLst>
              <a:ext uri="{FF2B5EF4-FFF2-40B4-BE49-F238E27FC236}">
                <a16:creationId xmlns:a16="http://schemas.microsoft.com/office/drawing/2014/main" id="{9E2958E5-02A4-6C42-80B4-8D8DAB5ACEC0}"/>
              </a:ext>
            </a:extLst>
          </p:cNvPr>
          <p:cNvPicPr>
            <a:picLocks noChangeAspect="1"/>
          </p:cNvPicPr>
          <p:nvPr/>
        </p:nvPicPr>
        <p:blipFill>
          <a:blip r:embed="rId2"/>
          <a:stretch>
            <a:fillRect/>
          </a:stretch>
        </p:blipFill>
        <p:spPr>
          <a:xfrm>
            <a:off x="7481455" y="1877749"/>
            <a:ext cx="4180812" cy="4286250"/>
          </a:xfrm>
          <a:prstGeom prst="rect">
            <a:avLst/>
          </a:prstGeom>
        </p:spPr>
      </p:pic>
    </p:spTree>
    <p:extLst>
      <p:ext uri="{BB962C8B-B14F-4D97-AF65-F5344CB8AC3E}">
        <p14:creationId xmlns:p14="http://schemas.microsoft.com/office/powerpoint/2010/main" val="37310357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7502A5-6BA4-FB45-989F-E21534285457}"/>
              </a:ext>
            </a:extLst>
          </p:cNvPr>
          <p:cNvSpPr>
            <a:spLocks noGrp="1"/>
          </p:cNvSpPr>
          <p:nvPr>
            <p:ph type="title"/>
          </p:nvPr>
        </p:nvSpPr>
        <p:spPr>
          <a:xfrm>
            <a:off x="1640156" y="467946"/>
            <a:ext cx="8911687" cy="1280890"/>
          </a:xfrm>
        </p:spPr>
        <p:txBody>
          <a:bodyPr anchor="ctr">
            <a:normAutofit/>
          </a:bodyPr>
          <a:lstStyle/>
          <a:p>
            <a:pPr algn="ctr"/>
            <a:r>
              <a:rPr lang="hr-HR" sz="4400" b="1" dirty="0">
                <a:solidFill>
                  <a:schemeClr val="accent3"/>
                </a:solidFill>
                <a:latin typeface="Aldhabi" pitchFamily="2" charset="-78"/>
                <a:cs typeface="Aldhabi" pitchFamily="2" charset="-78"/>
              </a:rPr>
              <a:t>SULEJMANOVA DŽAMIJA</a:t>
            </a:r>
            <a:endParaRPr lang="tr-TR" sz="4400" b="1" dirty="0">
              <a:solidFill>
                <a:schemeClr val="accent3"/>
              </a:solidFill>
              <a:latin typeface="Aldhabi" pitchFamily="2" charset="-78"/>
              <a:cs typeface="Aldhabi" pitchFamily="2" charset="-78"/>
            </a:endParaRPr>
          </a:p>
        </p:txBody>
      </p:sp>
      <p:sp>
        <p:nvSpPr>
          <p:cNvPr id="3" name="İçerik Yer Tutucusu 2">
            <a:extLst>
              <a:ext uri="{FF2B5EF4-FFF2-40B4-BE49-F238E27FC236}">
                <a16:creationId xmlns:a16="http://schemas.microsoft.com/office/drawing/2014/main" id="{78BFE3C4-A629-6C41-BF85-A4789FB59E75}"/>
              </a:ext>
            </a:extLst>
          </p:cNvPr>
          <p:cNvSpPr>
            <a:spLocks noGrp="1"/>
          </p:cNvSpPr>
          <p:nvPr>
            <p:ph idx="1"/>
          </p:nvPr>
        </p:nvSpPr>
        <p:spPr>
          <a:xfrm>
            <a:off x="6486810" y="2133600"/>
            <a:ext cx="5017802" cy="3777622"/>
          </a:xfrm>
        </p:spPr>
        <p:txBody>
          <a:bodyPr>
            <a:normAutofit/>
          </a:bodyPr>
          <a:lstStyle/>
          <a:p>
            <a:r>
              <a:rPr lang="tr-TR" sz="2800" b="1" dirty="0">
                <a:solidFill>
                  <a:schemeClr val="tx1"/>
                </a:solidFill>
                <a:latin typeface="Aldhabi" pitchFamily="2" charset="-78"/>
                <a:cs typeface="Aldhabi" pitchFamily="2" charset="-78"/>
              </a:rPr>
              <a:t>Džamiju Süleymaniye sagradio je Mimar Sinan 1551-1557 u ime Sulejmana Veličanstvenog. Suleymaniye džamija, koja je opisana kao djelo Mimara Sinana za kalfu, sagrađena je kao dio kompleksa Suleymaniye, koji se sastojao od medresa, biblioteke, bolnice, medicinske škole, turske kupelji, imareta, groblja i trgovina.</a:t>
            </a:r>
          </a:p>
        </p:txBody>
      </p:sp>
      <p:pic>
        <p:nvPicPr>
          <p:cNvPr id="4" name="Resim 4">
            <a:extLst>
              <a:ext uri="{FF2B5EF4-FFF2-40B4-BE49-F238E27FC236}">
                <a16:creationId xmlns:a16="http://schemas.microsoft.com/office/drawing/2014/main" id="{E9293CED-2E80-AE40-BBE5-186C9AA7C201}"/>
              </a:ext>
            </a:extLst>
          </p:cNvPr>
          <p:cNvPicPr>
            <a:picLocks noChangeAspect="1"/>
          </p:cNvPicPr>
          <p:nvPr/>
        </p:nvPicPr>
        <p:blipFill>
          <a:blip r:embed="rId2"/>
          <a:stretch>
            <a:fillRect/>
          </a:stretch>
        </p:blipFill>
        <p:spPr>
          <a:xfrm>
            <a:off x="1250291" y="1980615"/>
            <a:ext cx="5049920" cy="3930608"/>
          </a:xfrm>
          <a:prstGeom prst="rect">
            <a:avLst/>
          </a:prstGeom>
        </p:spPr>
      </p:pic>
    </p:spTree>
    <p:extLst>
      <p:ext uri="{BB962C8B-B14F-4D97-AF65-F5344CB8AC3E}">
        <p14:creationId xmlns:p14="http://schemas.microsoft.com/office/powerpoint/2010/main" val="938736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ttoman Architect Mimar Sinan- The Master of Geometry - Architecture - Showcase.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28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E9FEE8-D2AC-E440-B03C-445E7F883572}"/>
              </a:ext>
            </a:extLst>
          </p:cNvPr>
          <p:cNvSpPr>
            <a:spLocks noGrp="1"/>
          </p:cNvSpPr>
          <p:nvPr>
            <p:ph type="title"/>
          </p:nvPr>
        </p:nvSpPr>
        <p:spPr>
          <a:xfrm>
            <a:off x="1640156" y="477414"/>
            <a:ext cx="8911687" cy="1280890"/>
          </a:xfrm>
        </p:spPr>
        <p:txBody>
          <a:bodyPr anchor="ctr">
            <a:normAutofit/>
          </a:bodyPr>
          <a:lstStyle/>
          <a:p>
            <a:pPr algn="ctr"/>
            <a:r>
              <a:rPr lang="tr-TR" sz="4400" b="1" dirty="0">
                <a:solidFill>
                  <a:schemeClr val="accent2"/>
                </a:solidFill>
                <a:latin typeface="Aldhabi" pitchFamily="2" charset="-78"/>
                <a:cs typeface="Aldhabi" pitchFamily="2" charset="-78"/>
              </a:rPr>
              <a:t>BEYLERBEYI PALA</a:t>
            </a:r>
            <a:r>
              <a:rPr lang="hr-HR" sz="4400" b="1" dirty="0">
                <a:solidFill>
                  <a:schemeClr val="accent2"/>
                </a:solidFill>
                <a:latin typeface="Aldhabi" pitchFamily="2" charset="-78"/>
                <a:cs typeface="Aldhabi" pitchFamily="2" charset="-78"/>
              </a:rPr>
              <a:t>ČA</a:t>
            </a:r>
            <a:endParaRPr lang="tr-TR" sz="4400" b="1" dirty="0">
              <a:solidFill>
                <a:schemeClr val="accent2"/>
              </a:solidFill>
              <a:latin typeface="Aldhabi" pitchFamily="2" charset="-78"/>
              <a:cs typeface="Aldhabi" pitchFamily="2" charset="-78"/>
            </a:endParaRPr>
          </a:p>
        </p:txBody>
      </p:sp>
      <p:sp>
        <p:nvSpPr>
          <p:cNvPr id="3" name="İçerik Yer Tutucusu 2">
            <a:extLst>
              <a:ext uri="{FF2B5EF4-FFF2-40B4-BE49-F238E27FC236}">
                <a16:creationId xmlns:a16="http://schemas.microsoft.com/office/drawing/2014/main" id="{6E17C4E2-5682-8C41-AF75-6B6AFFB0D5E7}"/>
              </a:ext>
            </a:extLst>
          </p:cNvPr>
          <p:cNvSpPr>
            <a:spLocks noGrp="1"/>
          </p:cNvSpPr>
          <p:nvPr>
            <p:ph idx="1"/>
          </p:nvPr>
        </p:nvSpPr>
        <p:spPr>
          <a:xfrm>
            <a:off x="6096000" y="2133600"/>
            <a:ext cx="5408612" cy="3777622"/>
          </a:xfrm>
        </p:spPr>
        <p:txBody>
          <a:bodyPr>
            <a:normAutofit/>
          </a:bodyPr>
          <a:lstStyle/>
          <a:p>
            <a:r>
              <a:rPr lang="tr-TR" sz="3200" b="1" dirty="0">
                <a:solidFill>
                  <a:schemeClr val="tx1"/>
                </a:solidFill>
                <a:latin typeface="Aldhabi" pitchFamily="2" charset="-78"/>
                <a:cs typeface="Aldhabi" pitchFamily="2" charset="-78"/>
              </a:rPr>
              <a:t>Palaču Beylerbeyi sagradio je sultan Abdulaziz 1861. - 1865. godine, arhitekt Sarkis Balyan u četvrti Beylerbeyi u okrugu Uskudar u Istanbulu. Sultan IV. Murad je rođen u ovoj palači.</a:t>
            </a:r>
          </a:p>
        </p:txBody>
      </p:sp>
      <p:pic>
        <p:nvPicPr>
          <p:cNvPr id="4" name="Resim 4">
            <a:extLst>
              <a:ext uri="{FF2B5EF4-FFF2-40B4-BE49-F238E27FC236}">
                <a16:creationId xmlns:a16="http://schemas.microsoft.com/office/drawing/2014/main" id="{A67CDF35-18FF-4642-B560-D04423BAE847}"/>
              </a:ext>
            </a:extLst>
          </p:cNvPr>
          <p:cNvPicPr>
            <a:picLocks noChangeAspect="1"/>
          </p:cNvPicPr>
          <p:nvPr/>
        </p:nvPicPr>
        <p:blipFill>
          <a:blip r:embed="rId2"/>
          <a:stretch>
            <a:fillRect/>
          </a:stretch>
        </p:blipFill>
        <p:spPr>
          <a:xfrm>
            <a:off x="1176373" y="2133601"/>
            <a:ext cx="4532516" cy="3777622"/>
          </a:xfrm>
          <a:prstGeom prst="rect">
            <a:avLst/>
          </a:prstGeom>
        </p:spPr>
      </p:pic>
    </p:spTree>
    <p:extLst>
      <p:ext uri="{BB962C8B-B14F-4D97-AF65-F5344CB8AC3E}">
        <p14:creationId xmlns:p14="http://schemas.microsoft.com/office/powerpoint/2010/main" val="7120110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044ECB-5D15-8A47-9433-7B21466B7847}"/>
              </a:ext>
            </a:extLst>
          </p:cNvPr>
          <p:cNvSpPr>
            <a:spLocks noGrp="1"/>
          </p:cNvSpPr>
          <p:nvPr>
            <p:ph type="title"/>
          </p:nvPr>
        </p:nvSpPr>
        <p:spPr>
          <a:xfrm>
            <a:off x="1640156" y="550763"/>
            <a:ext cx="8911687" cy="1221804"/>
          </a:xfrm>
        </p:spPr>
        <p:txBody>
          <a:bodyPr anchor="ctr">
            <a:normAutofit/>
          </a:bodyPr>
          <a:lstStyle/>
          <a:p>
            <a:pPr algn="ctr"/>
            <a:r>
              <a:rPr lang="tr-TR" sz="4400" b="1" dirty="0">
                <a:solidFill>
                  <a:srgbClr val="002060"/>
                </a:solidFill>
                <a:latin typeface="Aldhabi" pitchFamily="2" charset="-78"/>
                <a:cs typeface="Aldhabi" pitchFamily="2" charset="-78"/>
              </a:rPr>
              <a:t>ANITKABIR</a:t>
            </a:r>
          </a:p>
        </p:txBody>
      </p:sp>
      <p:sp>
        <p:nvSpPr>
          <p:cNvPr id="3" name="İçerik Yer Tutucusu 2">
            <a:extLst>
              <a:ext uri="{FF2B5EF4-FFF2-40B4-BE49-F238E27FC236}">
                <a16:creationId xmlns:a16="http://schemas.microsoft.com/office/drawing/2014/main" id="{D64C84F3-DFBC-0F47-A611-94FA7ABDF78A}"/>
              </a:ext>
            </a:extLst>
          </p:cNvPr>
          <p:cNvSpPr>
            <a:spLocks noGrp="1"/>
          </p:cNvSpPr>
          <p:nvPr>
            <p:ph idx="1"/>
          </p:nvPr>
        </p:nvSpPr>
        <p:spPr>
          <a:xfrm>
            <a:off x="6096000" y="2133600"/>
            <a:ext cx="5408612" cy="3575288"/>
          </a:xfrm>
        </p:spPr>
        <p:txBody>
          <a:bodyPr>
            <a:noAutofit/>
          </a:bodyPr>
          <a:lstStyle/>
          <a:p>
            <a:r>
              <a:rPr lang="tr-TR" sz="2400" b="1" dirty="0">
                <a:solidFill>
                  <a:schemeClr val="tx1"/>
                </a:solidFill>
                <a:latin typeface="Aldhabi" pitchFamily="2" charset="-78"/>
                <a:cs typeface="Aldhabi" pitchFamily="2" charset="-78"/>
              </a:rPr>
              <a:t>Anitkabir, turski rat za neovisnost, revolucija i vođa prvog turskog predsjednika Mustafe Kemala Ataturka u Ankari Anıttepe (nekadašnji Rasattepe)</a:t>
            </a:r>
            <a:r>
              <a:rPr lang="hr-HR" sz="2400" b="1" dirty="0">
                <a:solidFill>
                  <a:schemeClr val="tx1"/>
                </a:solidFill>
                <a:latin typeface="Aldhabi" pitchFamily="2" charset="-78"/>
                <a:cs typeface="Aldhabi" pitchFamily="2" charset="-78"/>
              </a:rPr>
              <a:t> je</a:t>
            </a:r>
            <a:r>
              <a:rPr lang="tr-TR" sz="2400" b="1" dirty="0">
                <a:solidFill>
                  <a:schemeClr val="tx1"/>
                </a:solidFill>
                <a:latin typeface="Aldhabi" pitchFamily="2" charset="-78"/>
                <a:cs typeface="Aldhabi" pitchFamily="2" charset="-78"/>
              </a:rPr>
              <a:t> mauzolej . Uz to, četvrti predsjednik Cemal Gürsel pokopan je u odjelu za mučenike revolucije 1966. godine.</a:t>
            </a:r>
          </a:p>
        </p:txBody>
      </p:sp>
      <p:pic>
        <p:nvPicPr>
          <p:cNvPr id="4" name="Resim 4">
            <a:extLst>
              <a:ext uri="{FF2B5EF4-FFF2-40B4-BE49-F238E27FC236}">
                <a16:creationId xmlns:a16="http://schemas.microsoft.com/office/drawing/2014/main" id="{A368BFAD-38E2-6E4A-9D7D-5560456C638C}"/>
              </a:ext>
            </a:extLst>
          </p:cNvPr>
          <p:cNvPicPr>
            <a:picLocks noChangeAspect="1"/>
          </p:cNvPicPr>
          <p:nvPr/>
        </p:nvPicPr>
        <p:blipFill>
          <a:blip r:embed="rId2"/>
          <a:stretch>
            <a:fillRect/>
          </a:stretch>
        </p:blipFill>
        <p:spPr>
          <a:xfrm>
            <a:off x="978733" y="2133600"/>
            <a:ext cx="4717931" cy="3575288"/>
          </a:xfrm>
          <a:prstGeom prst="rect">
            <a:avLst/>
          </a:prstGeom>
        </p:spPr>
      </p:pic>
    </p:spTree>
    <p:extLst>
      <p:ext uri="{BB962C8B-B14F-4D97-AF65-F5344CB8AC3E}">
        <p14:creationId xmlns:p14="http://schemas.microsoft.com/office/powerpoint/2010/main" val="9096125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8B18C6-739A-E04A-8580-6EAC657D616C}"/>
              </a:ext>
            </a:extLst>
          </p:cNvPr>
          <p:cNvSpPr>
            <a:spLocks noGrp="1"/>
          </p:cNvSpPr>
          <p:nvPr>
            <p:ph type="title"/>
          </p:nvPr>
        </p:nvSpPr>
        <p:spPr>
          <a:xfrm>
            <a:off x="2235758" y="545799"/>
            <a:ext cx="8911687" cy="784874"/>
          </a:xfrm>
        </p:spPr>
        <p:txBody>
          <a:bodyPr>
            <a:normAutofit/>
          </a:bodyPr>
          <a:lstStyle/>
          <a:p>
            <a:r>
              <a:rPr lang="tr-TR" sz="1400" b="1" dirty="0">
                <a:solidFill>
                  <a:schemeClr val="tx1"/>
                </a:solidFill>
              </a:rPr>
              <a:t>Mimar Sinan - Kız Kulesi - Topkapı Palace - Hagia Sophia - 1985 - Anıtkabir - Genoese - 1.150 - Dolmabahçe Palace - Edirne Bayezid Complex - Sultan Abdulaziz - Sultan IV. Murad</a:t>
            </a:r>
          </a:p>
        </p:txBody>
      </p:sp>
      <p:sp>
        <p:nvSpPr>
          <p:cNvPr id="3" name="İçerik Yer Tutucusu 2">
            <a:extLst>
              <a:ext uri="{FF2B5EF4-FFF2-40B4-BE49-F238E27FC236}">
                <a16:creationId xmlns:a16="http://schemas.microsoft.com/office/drawing/2014/main" id="{EDE5D182-410D-F040-98DE-EBE27378C0E8}"/>
              </a:ext>
            </a:extLst>
          </p:cNvPr>
          <p:cNvSpPr>
            <a:spLocks noGrp="1"/>
          </p:cNvSpPr>
          <p:nvPr>
            <p:ph idx="1"/>
          </p:nvPr>
        </p:nvSpPr>
        <p:spPr>
          <a:xfrm>
            <a:off x="2235758" y="1750559"/>
            <a:ext cx="8915400" cy="4356618"/>
          </a:xfrm>
        </p:spPr>
        <p:txBody>
          <a:bodyPr>
            <a:normAutofit fontScale="92500" lnSpcReduction="20000"/>
          </a:bodyPr>
          <a:lstStyle/>
          <a:p>
            <a:r>
              <a:rPr lang="tr-TR" b="1" dirty="0">
                <a:solidFill>
                  <a:schemeClr val="tx1"/>
                </a:solidFill>
              </a:rPr>
              <a:t>1 -) .......... na engleskom jeziku poznata kao Djevojački toranj.</a:t>
            </a:r>
          </a:p>
          <a:p>
            <a:r>
              <a:rPr lang="tr-TR" b="1" dirty="0">
                <a:solidFill>
                  <a:schemeClr val="tx1"/>
                </a:solidFill>
              </a:rPr>
              <a:t>2 -) .......... sagrađena je između 532-537.</a:t>
            </a:r>
          </a:p>
          <a:p>
            <a:r>
              <a:rPr lang="tr-TR" b="1" dirty="0">
                <a:solidFill>
                  <a:schemeClr val="tx1"/>
                </a:solidFill>
              </a:rPr>
              <a:t>3-) Divriği Ulu džamija uvrštena je na UNESCO-ov popis svjetske baštine u .....</a:t>
            </a:r>
          </a:p>
          <a:p>
            <a:r>
              <a:rPr lang="tr-TR" b="1" dirty="0">
                <a:solidFill>
                  <a:schemeClr val="tx1"/>
                </a:solidFill>
              </a:rPr>
              <a:t>4-) Samostan Sumela nalazi se na visini .... nadmorske visine.</a:t>
            </a:r>
          </a:p>
          <a:p>
            <a:r>
              <a:rPr lang="tr-TR" b="1" dirty="0">
                <a:solidFill>
                  <a:schemeClr val="tx1"/>
                </a:solidFill>
              </a:rPr>
              <a:t>5-) Gotovo 4.000 ljudi živjelo je u ........ .........</a:t>
            </a:r>
          </a:p>
          <a:p>
            <a:r>
              <a:rPr lang="tr-TR" b="1" dirty="0">
                <a:solidFill>
                  <a:schemeClr val="tx1"/>
                </a:solidFill>
              </a:rPr>
              <a:t>6 -) .......... .......... na površini od 250.000m².</a:t>
            </a:r>
          </a:p>
          <a:p>
            <a:r>
              <a:rPr lang="tr-TR" b="1" dirty="0">
                <a:solidFill>
                  <a:schemeClr val="tx1"/>
                </a:solidFill>
              </a:rPr>
              <a:t>7-) Kula Galata obnovljena je ......... 1348. godine.</a:t>
            </a:r>
          </a:p>
          <a:p>
            <a:r>
              <a:rPr lang="tr-TR" b="1" dirty="0">
                <a:solidFill>
                  <a:schemeClr val="tx1"/>
                </a:solidFill>
              </a:rPr>
              <a:t>8-) Nakon rata, ......... ........... ......... bila je zdravstvena ustanova koja je opsluživala samo mentalne i mentalne bolesnike.</a:t>
            </a:r>
          </a:p>
          <a:p>
            <a:r>
              <a:rPr lang="tr-TR" b="1" dirty="0">
                <a:solidFill>
                  <a:schemeClr val="tx1"/>
                </a:solidFill>
              </a:rPr>
              <a:t>9-) Süleymaniye džamiju sagradio je ......... ...........</a:t>
            </a:r>
          </a:p>
          <a:p>
            <a:r>
              <a:rPr lang="tr-TR" b="1" dirty="0">
                <a:solidFill>
                  <a:schemeClr val="tx1"/>
                </a:solidFill>
              </a:rPr>
              <a:t>10-) Palaču Beylerbeyi sagradili su .......... .......... i ......... .... ........ je rođen u ovoj palači.</a:t>
            </a:r>
          </a:p>
          <a:p>
            <a:r>
              <a:rPr lang="tr-TR" b="1" dirty="0">
                <a:solidFill>
                  <a:schemeClr val="tx1"/>
                </a:solidFill>
              </a:rPr>
              <a:t>11-) Grob Mustafe Kemala Atatürka nalazi se u ...........</a:t>
            </a:r>
          </a:p>
        </p:txBody>
      </p:sp>
    </p:spTree>
    <p:extLst>
      <p:ext uri="{BB962C8B-B14F-4D97-AF65-F5344CB8AC3E}">
        <p14:creationId xmlns:p14="http://schemas.microsoft.com/office/powerpoint/2010/main" val="1207843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CAE1D2-6D1E-2348-88DD-2712B6BB5B75}"/>
              </a:ext>
            </a:extLst>
          </p:cNvPr>
          <p:cNvSpPr>
            <a:spLocks noGrp="1"/>
          </p:cNvSpPr>
          <p:nvPr>
            <p:ph type="title"/>
          </p:nvPr>
        </p:nvSpPr>
        <p:spPr/>
        <p:txBody>
          <a:bodyPr>
            <a:normAutofit/>
          </a:bodyPr>
          <a:lstStyle/>
          <a:p>
            <a:r>
              <a:rPr lang="tr-TR" b="1" dirty="0">
                <a:latin typeface="Aldhabi" pitchFamily="2" charset="-78"/>
                <a:cs typeface="Aldhabi" pitchFamily="2" charset="-78"/>
              </a:rPr>
              <a:t>Pročitajte rečenice i recite ‘</a:t>
            </a:r>
            <a:r>
              <a:rPr lang="hr-HR" b="1" dirty="0">
                <a:latin typeface="Aldhabi" pitchFamily="2" charset="-78"/>
                <a:cs typeface="Aldhabi" pitchFamily="2" charset="-78"/>
              </a:rPr>
              <a:t>to</a:t>
            </a:r>
            <a:r>
              <a:rPr lang="tr-TR" b="1" dirty="0">
                <a:latin typeface="Aldhabi" pitchFamily="2" charset="-78"/>
                <a:cs typeface="Aldhabi" pitchFamily="2" charset="-78"/>
              </a:rPr>
              <a:t>čno’ ispravnim, a ‘</a:t>
            </a:r>
            <a:r>
              <a:rPr lang="hr-HR" b="1" dirty="0">
                <a:latin typeface="Aldhabi" pitchFamily="2" charset="-78"/>
                <a:cs typeface="Aldhabi" pitchFamily="2" charset="-78"/>
              </a:rPr>
              <a:t>neto</a:t>
            </a:r>
            <a:r>
              <a:rPr lang="tr-TR" b="1" dirty="0">
                <a:latin typeface="Aldhabi" pitchFamily="2" charset="-78"/>
                <a:cs typeface="Aldhabi" pitchFamily="2" charset="-78"/>
              </a:rPr>
              <a:t>čno’ pogrešnim.</a:t>
            </a:r>
          </a:p>
        </p:txBody>
      </p:sp>
      <p:sp>
        <p:nvSpPr>
          <p:cNvPr id="3" name="İçerik Yer Tutucusu 2">
            <a:extLst>
              <a:ext uri="{FF2B5EF4-FFF2-40B4-BE49-F238E27FC236}">
                <a16:creationId xmlns:a16="http://schemas.microsoft.com/office/drawing/2014/main" id="{42722074-B9D7-0641-B5F1-8F8E66CE6852}"/>
              </a:ext>
            </a:extLst>
          </p:cNvPr>
          <p:cNvSpPr>
            <a:spLocks noGrp="1"/>
          </p:cNvSpPr>
          <p:nvPr>
            <p:ph idx="1"/>
          </p:nvPr>
        </p:nvSpPr>
        <p:spPr>
          <a:xfrm>
            <a:off x="2592925" y="2090813"/>
            <a:ext cx="8915400" cy="3777622"/>
          </a:xfrm>
        </p:spPr>
        <p:txBody>
          <a:bodyPr>
            <a:noAutofit/>
          </a:bodyPr>
          <a:lstStyle/>
          <a:p>
            <a:r>
              <a:rPr lang="tr-TR" sz="2000" b="1" dirty="0">
                <a:solidFill>
                  <a:schemeClr val="tx1"/>
                </a:solidFill>
                <a:cs typeface="Aldhabi" pitchFamily="2" charset="-78"/>
              </a:rPr>
              <a:t>1-) Od 1923. Aja Sofija služi kao muzej.</a:t>
            </a:r>
          </a:p>
          <a:p>
            <a:r>
              <a:rPr lang="tr-TR" sz="2000" b="1" dirty="0">
                <a:solidFill>
                  <a:schemeClr val="tx1"/>
                </a:solidFill>
                <a:cs typeface="Aldhabi" pitchFamily="2" charset="-78"/>
              </a:rPr>
              <a:t>2-) DivriGi Ulu džamiju sagradio je Mengücekli beg Ahmed Shah.</a:t>
            </a:r>
          </a:p>
          <a:p>
            <a:r>
              <a:rPr lang="tr-TR" sz="2000" b="1" dirty="0">
                <a:solidFill>
                  <a:schemeClr val="tx1"/>
                </a:solidFill>
                <a:cs typeface="Aldhabi" pitchFamily="2" charset="-78"/>
              </a:rPr>
              <a:t>3-) Izgradnja Dolmahabçea započeta je 1843. i završena 1856.</a:t>
            </a:r>
          </a:p>
          <a:p>
            <a:r>
              <a:rPr lang="tr-TR" sz="2000" b="1" dirty="0">
                <a:solidFill>
                  <a:schemeClr val="tx1"/>
                </a:solidFill>
                <a:cs typeface="Aldhabi" pitchFamily="2" charset="-78"/>
              </a:rPr>
              <a:t>4-) Palaču Topkapi sagradio je 1478. sultan IV. Murad.</a:t>
            </a:r>
          </a:p>
          <a:p>
            <a:r>
              <a:rPr lang="tr-TR" sz="2000" b="1" dirty="0">
                <a:solidFill>
                  <a:schemeClr val="tx1"/>
                </a:solidFill>
                <a:cs typeface="Aldhabi" pitchFamily="2" charset="-78"/>
              </a:rPr>
              <a:t>5-) Kula Galata jedan je od najvažnijih simbola Ankare.</a:t>
            </a:r>
          </a:p>
          <a:p>
            <a:r>
              <a:rPr lang="tr-TR" sz="2000" b="1" dirty="0">
                <a:solidFill>
                  <a:schemeClr val="tx1"/>
                </a:solidFill>
                <a:cs typeface="Aldhabi" pitchFamily="2" charset="-78"/>
              </a:rPr>
              <a:t>6-) Süleymaniye džamiju sagradio je Mimar Sinan 1551-1557 u ime Sulejmana Veličanstvenog.</a:t>
            </a:r>
          </a:p>
          <a:p>
            <a:endParaRPr lang="tr-TR" sz="2000" b="1" dirty="0">
              <a:solidFill>
                <a:schemeClr val="tx1"/>
              </a:solidFill>
              <a:cs typeface="Aldhabi" pitchFamily="2" charset="-78"/>
            </a:endParaRPr>
          </a:p>
        </p:txBody>
      </p:sp>
    </p:spTree>
    <p:extLst>
      <p:ext uri="{BB962C8B-B14F-4D97-AF65-F5344CB8AC3E}">
        <p14:creationId xmlns:p14="http://schemas.microsoft.com/office/powerpoint/2010/main" val="2676630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81D074-0C5C-3042-AB29-DFD8CFF699AB}"/>
              </a:ext>
            </a:extLst>
          </p:cNvPr>
          <p:cNvSpPr>
            <a:spLocks noGrp="1"/>
          </p:cNvSpPr>
          <p:nvPr>
            <p:ph type="title"/>
          </p:nvPr>
        </p:nvSpPr>
        <p:spPr>
          <a:xfrm>
            <a:off x="2393619" y="618688"/>
            <a:ext cx="8911687" cy="1280890"/>
          </a:xfrm>
        </p:spPr>
        <p:txBody>
          <a:bodyPr>
            <a:normAutofit/>
          </a:bodyPr>
          <a:lstStyle/>
          <a:p>
            <a:r>
              <a:rPr lang="hr-HR" sz="5400" b="1" dirty="0">
                <a:latin typeface="Aldhabi" pitchFamily="2" charset="-78"/>
                <a:cs typeface="Aldhabi" pitchFamily="2" charset="-78"/>
              </a:rPr>
              <a:t>Kada je izgrađena </a:t>
            </a:r>
            <a:r>
              <a:rPr lang="tr-TR" sz="5400" b="1" dirty="0">
                <a:latin typeface="Aldhabi" pitchFamily="2" charset="-78"/>
                <a:cs typeface="Aldhabi" pitchFamily="2" charset="-78"/>
              </a:rPr>
              <a:t>Beylerbeyi </a:t>
            </a:r>
            <a:r>
              <a:rPr lang="hr-HR" sz="5400" b="1" dirty="0">
                <a:latin typeface="Aldhabi" pitchFamily="2" charset="-78"/>
                <a:cs typeface="Aldhabi" pitchFamily="2" charset="-78"/>
              </a:rPr>
              <a:t>palača</a:t>
            </a:r>
            <a:r>
              <a:rPr lang="tr-TR" sz="5400" b="1" dirty="0">
                <a:latin typeface="Aldhabi" pitchFamily="2" charset="-78"/>
                <a:cs typeface="Aldhabi" pitchFamily="2" charset="-78"/>
              </a:rPr>
              <a:t>? </a:t>
            </a:r>
          </a:p>
        </p:txBody>
      </p:sp>
      <p:sp>
        <p:nvSpPr>
          <p:cNvPr id="3" name="İçerik Yer Tutucusu 2">
            <a:extLst>
              <a:ext uri="{FF2B5EF4-FFF2-40B4-BE49-F238E27FC236}">
                <a16:creationId xmlns:a16="http://schemas.microsoft.com/office/drawing/2014/main" id="{7EF2FFDC-7D58-D043-AF53-49E5C0D83FDA}"/>
              </a:ext>
            </a:extLst>
          </p:cNvPr>
          <p:cNvSpPr>
            <a:spLocks noGrp="1"/>
          </p:cNvSpPr>
          <p:nvPr>
            <p:ph idx="1"/>
          </p:nvPr>
        </p:nvSpPr>
        <p:spPr>
          <a:xfrm>
            <a:off x="2389906" y="2173126"/>
            <a:ext cx="8915400" cy="2511748"/>
          </a:xfrm>
        </p:spPr>
        <p:txBody>
          <a:bodyPr>
            <a:normAutofit/>
          </a:bodyPr>
          <a:lstStyle/>
          <a:p>
            <a:r>
              <a:rPr lang="tr-TR" sz="2800" b="1"/>
              <a:t>A) 1923-1935</a:t>
            </a:r>
          </a:p>
          <a:p>
            <a:r>
              <a:rPr lang="tr-TR" sz="2800" b="1"/>
              <a:t>B) 1861-1865</a:t>
            </a:r>
          </a:p>
          <a:p>
            <a:r>
              <a:rPr lang="tr-TR" sz="2800" b="1"/>
              <a:t>C) 1551-1557</a:t>
            </a:r>
          </a:p>
          <a:p>
            <a:r>
              <a:rPr lang="tr-TR" sz="2800" b="1"/>
              <a:t>D) 532-537</a:t>
            </a:r>
          </a:p>
        </p:txBody>
      </p:sp>
    </p:spTree>
    <p:extLst>
      <p:ext uri="{BB962C8B-B14F-4D97-AF65-F5344CB8AC3E}">
        <p14:creationId xmlns:p14="http://schemas.microsoft.com/office/powerpoint/2010/main" val="8634092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0E864E-8884-5A45-810C-AF54FDC18D86}"/>
              </a:ext>
            </a:extLst>
          </p:cNvPr>
          <p:cNvSpPr>
            <a:spLocks noGrp="1"/>
          </p:cNvSpPr>
          <p:nvPr>
            <p:ph type="title"/>
          </p:nvPr>
        </p:nvSpPr>
        <p:spPr>
          <a:xfrm>
            <a:off x="2331255" y="621580"/>
            <a:ext cx="8911687" cy="1280890"/>
          </a:xfrm>
        </p:spPr>
        <p:txBody>
          <a:bodyPr/>
          <a:lstStyle/>
          <a:p>
            <a:r>
              <a:rPr lang="hr-HR" b="1" dirty="0"/>
              <a:t>Odgovor</a:t>
            </a:r>
            <a:r>
              <a:rPr lang="tr-TR" b="1" dirty="0"/>
              <a:t> : B</a:t>
            </a:r>
          </a:p>
        </p:txBody>
      </p:sp>
    </p:spTree>
    <p:extLst>
      <p:ext uri="{BB962C8B-B14F-4D97-AF65-F5344CB8AC3E}">
        <p14:creationId xmlns:p14="http://schemas.microsoft.com/office/powerpoint/2010/main" val="15957063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CAA57DC-E391-C344-B1EC-5AEAC76C5E3A}"/>
              </a:ext>
            </a:extLst>
          </p:cNvPr>
          <p:cNvSpPr>
            <a:spLocks noGrp="1"/>
          </p:cNvSpPr>
          <p:nvPr>
            <p:ph idx="1"/>
          </p:nvPr>
        </p:nvSpPr>
        <p:spPr>
          <a:xfrm>
            <a:off x="838200" y="838913"/>
            <a:ext cx="11049000" cy="5180174"/>
          </a:xfrm>
        </p:spPr>
        <p:txBody>
          <a:bodyPr>
            <a:noAutofit/>
          </a:bodyPr>
          <a:lstStyle/>
          <a:p>
            <a:r>
              <a:rPr lang="tr-TR" sz="3200" b="1" dirty="0">
                <a:solidFill>
                  <a:schemeClr val="tx1"/>
                </a:solidFill>
                <a:latin typeface="Aldhabi" pitchFamily="2" charset="-78"/>
                <a:cs typeface="Aldhabi" pitchFamily="2" charset="-78"/>
              </a:rPr>
              <a:t>U ovoj geografiji, koja se smatra kolijevkom u kojoj se okupljaju sasvim različite civilizacije, bogatstvo koncepata stvorenih i razvijenih s kulturom poput životnog stila, umjetnosti i arhitekture ne može se zanemariti. Naročito kada je riječ o arhitektonskoj gradnji Turske, moguće je susresti se s arhitekturom oko nje s različitim kvalitetama do izražaja. I periodično izdanje, kao i moguće ispitivanje regionalnih razlika u Turskoj pokazuju različite kategorije arhitekture.</a:t>
            </a:r>
          </a:p>
        </p:txBody>
      </p:sp>
    </p:spTree>
    <p:extLst>
      <p:ext uri="{BB962C8B-B14F-4D97-AF65-F5344CB8AC3E}">
        <p14:creationId xmlns:p14="http://schemas.microsoft.com/office/powerpoint/2010/main" val="15898740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BB4D62-69D2-D143-8DD7-5EA4285F9A2E}"/>
              </a:ext>
            </a:extLst>
          </p:cNvPr>
          <p:cNvSpPr>
            <a:spLocks noGrp="1"/>
          </p:cNvSpPr>
          <p:nvPr>
            <p:ph type="title"/>
          </p:nvPr>
        </p:nvSpPr>
        <p:spPr>
          <a:xfrm>
            <a:off x="2592925" y="416292"/>
            <a:ext cx="8911687" cy="1280890"/>
          </a:xfrm>
        </p:spPr>
        <p:txBody>
          <a:bodyPr>
            <a:noAutofit/>
          </a:bodyPr>
          <a:lstStyle/>
          <a:p>
            <a:r>
              <a:rPr lang="hr-HR" sz="4400" b="1" dirty="0">
                <a:solidFill>
                  <a:schemeClr val="tx1"/>
                </a:solidFill>
                <a:latin typeface="Aldhabi" pitchFamily="2" charset="-78"/>
                <a:cs typeface="Aldhabi" pitchFamily="2" charset="-78"/>
              </a:rPr>
              <a:t>Što</a:t>
            </a:r>
            <a:r>
              <a:rPr lang="nn-NO" sz="4400" b="1" dirty="0">
                <a:solidFill>
                  <a:schemeClr val="tx1"/>
                </a:solidFill>
                <a:latin typeface="Aldhabi" pitchFamily="2" charset="-78"/>
                <a:cs typeface="Aldhabi" pitchFamily="2" charset="-78"/>
              </a:rPr>
              <a:t> je uvršten</a:t>
            </a:r>
            <a:r>
              <a:rPr lang="hr-HR" sz="4400" b="1" dirty="0">
                <a:solidFill>
                  <a:schemeClr val="tx1"/>
                </a:solidFill>
                <a:latin typeface="Aldhabi" pitchFamily="2" charset="-78"/>
                <a:cs typeface="Aldhabi" pitchFamily="2" charset="-78"/>
              </a:rPr>
              <a:t>o</a:t>
            </a:r>
            <a:r>
              <a:rPr lang="nn-NO" sz="4400" b="1" dirty="0">
                <a:solidFill>
                  <a:schemeClr val="tx1"/>
                </a:solidFill>
                <a:latin typeface="Aldhabi" pitchFamily="2" charset="-78"/>
                <a:cs typeface="Aldhabi" pitchFamily="2" charset="-78"/>
              </a:rPr>
              <a:t> na UNESCO-ov popis svjetske baštine 1985. godine?</a:t>
            </a:r>
            <a:endParaRPr lang="tr-TR" sz="4400" b="1" dirty="0">
              <a:solidFill>
                <a:schemeClr val="tx1"/>
              </a:solidFill>
              <a:latin typeface="Aldhabi" pitchFamily="2" charset="-78"/>
              <a:cs typeface="Aldhabi" pitchFamily="2" charset="-78"/>
            </a:endParaRPr>
          </a:p>
        </p:txBody>
      </p:sp>
      <p:sp>
        <p:nvSpPr>
          <p:cNvPr id="3" name="İçerik Yer Tutucusu 2">
            <a:extLst>
              <a:ext uri="{FF2B5EF4-FFF2-40B4-BE49-F238E27FC236}">
                <a16:creationId xmlns:a16="http://schemas.microsoft.com/office/drawing/2014/main" id="{13A13D73-074A-924D-8869-4DAC2DDA88C6}"/>
              </a:ext>
            </a:extLst>
          </p:cNvPr>
          <p:cNvSpPr>
            <a:spLocks noGrp="1"/>
          </p:cNvSpPr>
          <p:nvPr>
            <p:ph idx="1"/>
          </p:nvPr>
        </p:nvSpPr>
        <p:spPr>
          <a:xfrm>
            <a:off x="2592925" y="2173126"/>
            <a:ext cx="8915400" cy="2511748"/>
          </a:xfrm>
        </p:spPr>
        <p:txBody>
          <a:bodyPr>
            <a:noAutofit/>
          </a:bodyPr>
          <a:lstStyle/>
          <a:p>
            <a:r>
              <a:rPr lang="tr-TR" sz="2800" b="1" dirty="0">
                <a:solidFill>
                  <a:schemeClr val="tx1"/>
                </a:solidFill>
                <a:cs typeface="Aldhabi" pitchFamily="2" charset="-78"/>
              </a:rPr>
              <a:t>A) Edirne Bayezıd </a:t>
            </a:r>
            <a:r>
              <a:rPr lang="hr-HR" sz="2800" b="1" dirty="0">
                <a:solidFill>
                  <a:schemeClr val="tx1"/>
                </a:solidFill>
                <a:cs typeface="Aldhabi" pitchFamily="2" charset="-78"/>
              </a:rPr>
              <a:t>kompleks</a:t>
            </a:r>
            <a:endParaRPr lang="tr-TR" sz="2800" b="1" dirty="0">
              <a:solidFill>
                <a:schemeClr val="tx1"/>
              </a:solidFill>
              <a:cs typeface="Aldhabi" pitchFamily="2" charset="-78"/>
            </a:endParaRPr>
          </a:p>
          <a:p>
            <a:r>
              <a:rPr lang="tr-TR" sz="2800" b="1" dirty="0">
                <a:solidFill>
                  <a:schemeClr val="tx1"/>
                </a:solidFill>
                <a:cs typeface="Aldhabi" pitchFamily="2" charset="-78"/>
              </a:rPr>
              <a:t>B) Dolmabahçe </a:t>
            </a:r>
            <a:r>
              <a:rPr lang="hr-HR" sz="2800" b="1" dirty="0">
                <a:solidFill>
                  <a:schemeClr val="tx1"/>
                </a:solidFill>
                <a:cs typeface="Aldhabi" pitchFamily="2" charset="-78"/>
              </a:rPr>
              <a:t>palača</a:t>
            </a:r>
            <a:endParaRPr lang="tr-TR" sz="2800" b="1" dirty="0">
              <a:solidFill>
                <a:schemeClr val="tx1"/>
              </a:solidFill>
              <a:cs typeface="Aldhabi" pitchFamily="2" charset="-78"/>
            </a:endParaRPr>
          </a:p>
          <a:p>
            <a:r>
              <a:rPr lang="tr-TR" sz="2800" b="1" dirty="0">
                <a:solidFill>
                  <a:schemeClr val="tx1"/>
                </a:solidFill>
                <a:cs typeface="Aldhabi" pitchFamily="2" charset="-78"/>
              </a:rPr>
              <a:t>C) Divrigi Ulu </a:t>
            </a:r>
            <a:r>
              <a:rPr lang="hr-HR" sz="2800" b="1" dirty="0">
                <a:solidFill>
                  <a:schemeClr val="tx1"/>
                </a:solidFill>
                <a:cs typeface="Aldhabi" pitchFamily="2" charset="-78"/>
              </a:rPr>
              <a:t>džamija</a:t>
            </a:r>
            <a:endParaRPr lang="tr-TR" sz="2800" b="1" dirty="0">
              <a:solidFill>
                <a:schemeClr val="tx1"/>
              </a:solidFill>
              <a:cs typeface="Aldhabi" pitchFamily="2" charset="-78"/>
            </a:endParaRPr>
          </a:p>
          <a:p>
            <a:r>
              <a:rPr lang="tr-TR" sz="2800" b="1" dirty="0">
                <a:solidFill>
                  <a:schemeClr val="tx1"/>
                </a:solidFill>
                <a:cs typeface="Aldhabi" pitchFamily="2" charset="-78"/>
              </a:rPr>
              <a:t>D) </a:t>
            </a:r>
            <a:r>
              <a:rPr lang="hr-HR" sz="2800" b="1" dirty="0">
                <a:solidFill>
                  <a:schemeClr val="tx1"/>
                </a:solidFill>
                <a:cs typeface="Aldhabi" pitchFamily="2" charset="-78"/>
              </a:rPr>
              <a:t>Aja</a:t>
            </a:r>
            <a:r>
              <a:rPr lang="tr-TR" sz="2800" b="1" dirty="0">
                <a:solidFill>
                  <a:schemeClr val="tx1"/>
                </a:solidFill>
                <a:cs typeface="Aldhabi" pitchFamily="2" charset="-78"/>
              </a:rPr>
              <a:t> Sophia</a:t>
            </a:r>
          </a:p>
          <a:p>
            <a:endParaRPr lang="tr-TR" sz="2800" b="1" dirty="0">
              <a:solidFill>
                <a:schemeClr val="tx1"/>
              </a:solidFill>
              <a:cs typeface="Aldhabi" pitchFamily="2" charset="-78"/>
            </a:endParaRPr>
          </a:p>
        </p:txBody>
      </p:sp>
    </p:spTree>
    <p:extLst>
      <p:ext uri="{BB962C8B-B14F-4D97-AF65-F5344CB8AC3E}">
        <p14:creationId xmlns:p14="http://schemas.microsoft.com/office/powerpoint/2010/main" val="1044900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255B8D-6189-824A-B31F-1161A80CDDBF}"/>
              </a:ext>
            </a:extLst>
          </p:cNvPr>
          <p:cNvSpPr>
            <a:spLocks noGrp="1"/>
          </p:cNvSpPr>
          <p:nvPr>
            <p:ph type="title"/>
          </p:nvPr>
        </p:nvSpPr>
        <p:spPr/>
        <p:txBody>
          <a:bodyPr/>
          <a:lstStyle/>
          <a:p>
            <a:r>
              <a:rPr lang="hr-HR" b="1" dirty="0"/>
              <a:t>Odgovor</a:t>
            </a:r>
            <a:r>
              <a:rPr lang="tr-TR" b="1" dirty="0"/>
              <a:t> : C</a:t>
            </a:r>
          </a:p>
        </p:txBody>
      </p:sp>
    </p:spTree>
    <p:extLst>
      <p:ext uri="{BB962C8B-B14F-4D97-AF65-F5344CB8AC3E}">
        <p14:creationId xmlns:p14="http://schemas.microsoft.com/office/powerpoint/2010/main" val="28186026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62000" y="624110"/>
            <a:ext cx="10972799" cy="5395690"/>
          </a:xfrm>
        </p:spPr>
        <p:txBody>
          <a:bodyPr>
            <a:noAutofit/>
          </a:bodyPr>
          <a:lstStyle/>
          <a:p>
            <a:r>
              <a:rPr lang="en-US" sz="3200" b="1" dirty="0">
                <a:solidFill>
                  <a:schemeClr val="tx1"/>
                </a:solidFill>
                <a:latin typeface="Aldhabi" pitchFamily="2" charset="-78"/>
                <a:ea typeface="+mn-ea"/>
                <a:cs typeface="Aldhabi" pitchFamily="2" charset="-78"/>
              </a:rPr>
              <a:t>U </a:t>
            </a:r>
            <a:r>
              <a:rPr lang="en-US" sz="3200" b="1" dirty="0" err="1">
                <a:solidFill>
                  <a:schemeClr val="tx1"/>
                </a:solidFill>
                <a:latin typeface="Aldhabi" pitchFamily="2" charset="-78"/>
                <a:ea typeface="+mn-ea"/>
                <a:cs typeface="Aldhabi" pitchFamily="2" charset="-78"/>
              </a:rPr>
              <a:t>svojoj</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domovini</a:t>
            </a:r>
            <a:r>
              <a:rPr lang="en-US" sz="3200" b="1" dirty="0">
                <a:solidFill>
                  <a:schemeClr val="tx1"/>
                </a:solidFill>
                <a:latin typeface="Aldhabi" pitchFamily="2" charset="-78"/>
                <a:ea typeface="+mn-ea"/>
                <a:cs typeface="Aldhabi" pitchFamily="2" charset="-78"/>
              </a:rPr>
              <a:t> u </a:t>
            </a:r>
            <a:r>
              <a:rPr lang="en-US" sz="3200" b="1" dirty="0" err="1">
                <a:solidFill>
                  <a:schemeClr val="tx1"/>
                </a:solidFill>
                <a:latin typeface="Aldhabi" pitchFamily="2" charset="-78"/>
                <a:ea typeface="+mn-ea"/>
                <a:cs typeface="Aldhabi" pitchFamily="2" charset="-78"/>
              </a:rPr>
              <a:t>Srednjoj</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Aziji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Turci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živjeli</a:t>
            </a:r>
            <a:r>
              <a:rPr lang="en-US" sz="3200" b="1" dirty="0">
                <a:solidFill>
                  <a:schemeClr val="tx1"/>
                </a:solidFill>
                <a:latin typeface="Aldhabi" pitchFamily="2" charset="-78"/>
                <a:ea typeface="+mn-ea"/>
                <a:cs typeface="Aldhabi" pitchFamily="2" charset="-78"/>
              </a:rPr>
              <a:t> u </a:t>
            </a:r>
            <a:r>
              <a:rPr lang="en-US" sz="3200" b="1" dirty="0" err="1">
                <a:solidFill>
                  <a:schemeClr val="tx1"/>
                </a:solidFill>
                <a:latin typeface="Aldhabi" pitchFamily="2" charset="-78"/>
                <a:ea typeface="+mn-ea"/>
                <a:cs typeface="Aldhabi" pitchFamily="2" charset="-78"/>
              </a:rPr>
              <a:t>šatorima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nalik</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kupolama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primjerenim</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njihovom</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prirodnom</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okruženju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bili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nomadi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Ti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šatori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kasnije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utjecali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na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tursku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arhitekturu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ukrasne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umjetnosti</a:t>
            </a:r>
            <a:r>
              <a:rPr lang="en-US" sz="3200" b="1" dirty="0">
                <a:solidFill>
                  <a:schemeClr val="tx1"/>
                </a:solidFill>
                <a:latin typeface="Aldhabi" pitchFamily="2" charset="-78"/>
                <a:ea typeface="+mn-ea"/>
                <a:cs typeface="Aldhabi" pitchFamily="2" charset="-78"/>
              </a:rPr>
              <a:t>. U </a:t>
            </a:r>
            <a:r>
              <a:rPr lang="en-US" sz="3200" b="1" dirty="0" err="1">
                <a:solidFill>
                  <a:schemeClr val="tx1"/>
                </a:solidFill>
                <a:latin typeface="Aldhabi" pitchFamily="2" charset="-78"/>
                <a:ea typeface="+mn-ea"/>
                <a:cs typeface="Aldhabi" pitchFamily="2" charset="-78"/>
              </a:rPr>
              <a:t>vrijeme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kada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Turci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Seldžuci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prvi</a:t>
            </a:r>
            <a:r>
              <a:rPr lang="en-US" sz="3200" b="1" dirty="0">
                <a:solidFill>
                  <a:schemeClr val="tx1"/>
                </a:solidFill>
                <a:latin typeface="Aldhabi" pitchFamily="2" charset="-78"/>
                <a:ea typeface="+mn-ea"/>
                <a:cs typeface="Aldhabi" pitchFamily="2" charset="-78"/>
              </a:rPr>
              <a:t> put </a:t>
            </a:r>
            <a:r>
              <a:rPr lang="en-US" sz="3200" b="1" dirty="0" err="1">
                <a:solidFill>
                  <a:schemeClr val="tx1"/>
                </a:solidFill>
                <a:latin typeface="Aldhabi" pitchFamily="2" charset="-78"/>
                <a:ea typeface="+mn-ea"/>
                <a:cs typeface="Aldhabi" pitchFamily="2" charset="-78"/>
              </a:rPr>
              <a:t>došli</a:t>
            </a:r>
            <a:r>
              <a:rPr lang="en-US" sz="3200" b="1" dirty="0">
                <a:solidFill>
                  <a:schemeClr val="tx1"/>
                </a:solidFill>
                <a:latin typeface="Aldhabi" pitchFamily="2" charset="-78"/>
                <a:ea typeface="+mn-ea"/>
                <a:cs typeface="Aldhabi" pitchFamily="2" charset="-78"/>
              </a:rPr>
              <a:t> u Iran, </a:t>
            </a:r>
            <a:r>
              <a:rPr lang="en-US" sz="3200" b="1" dirty="0" err="1">
                <a:solidFill>
                  <a:schemeClr val="tx1"/>
                </a:solidFill>
                <a:latin typeface="Aldhabi" pitchFamily="2" charset="-78"/>
                <a:ea typeface="+mn-ea"/>
                <a:cs typeface="Aldhabi" pitchFamily="2" charset="-78"/>
              </a:rPr>
              <a:t>susreli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su</a:t>
            </a:r>
            <a:r>
              <a:rPr lang="en-US" sz="3200" b="1" dirty="0">
                <a:solidFill>
                  <a:schemeClr val="tx1"/>
                </a:solidFill>
                <a:latin typeface="Aldhabi" pitchFamily="2" charset="-78"/>
                <a:ea typeface="+mn-ea"/>
                <a:cs typeface="Aldhabi" pitchFamily="2" charset="-78"/>
              </a:rPr>
              <a:t> se s </a:t>
            </a:r>
            <a:r>
              <a:rPr lang="en-US" sz="3200" b="1" dirty="0" err="1">
                <a:solidFill>
                  <a:schemeClr val="tx1"/>
                </a:solidFill>
                <a:latin typeface="Aldhabi" pitchFamily="2" charset="-78"/>
                <a:ea typeface="+mn-ea"/>
                <a:cs typeface="Aldhabi" pitchFamily="2" charset="-78"/>
              </a:rPr>
              <a:t>arhitekturom</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koja</a:t>
            </a:r>
            <a:r>
              <a:rPr lang="en-US" sz="3200" b="1" dirty="0">
                <a:solidFill>
                  <a:schemeClr val="tx1"/>
                </a:solidFill>
                <a:latin typeface="Aldhabi" pitchFamily="2" charset="-78"/>
                <a:ea typeface="+mn-ea"/>
                <a:cs typeface="Aldhabi" pitchFamily="2" charset="-78"/>
              </a:rPr>
              <a:t> se </a:t>
            </a:r>
            <a:r>
              <a:rPr lang="en-US" sz="3200" b="1" dirty="0" err="1">
                <a:solidFill>
                  <a:schemeClr val="tx1"/>
                </a:solidFill>
                <a:latin typeface="Aldhabi" pitchFamily="2" charset="-78"/>
                <a:ea typeface="+mn-ea"/>
                <a:cs typeface="Aldhabi" pitchFamily="2" charset="-78"/>
              </a:rPr>
              <a:t>temelji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na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starim</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tradicijama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Integrirajući</a:t>
            </a:r>
            <a:r>
              <a:rPr lang="en-US" sz="3200" b="1" dirty="0">
                <a:solidFill>
                  <a:schemeClr val="tx1"/>
                </a:solidFill>
                <a:latin typeface="Aldhabi" pitchFamily="2" charset="-78"/>
                <a:ea typeface="+mn-ea"/>
                <a:cs typeface="Aldhabi" pitchFamily="2" charset="-78"/>
              </a:rPr>
              <a:t> to s </a:t>
            </a:r>
            <a:r>
              <a:rPr lang="en-US" sz="3200" b="1" dirty="0" err="1">
                <a:solidFill>
                  <a:schemeClr val="tx1"/>
                </a:solidFill>
                <a:latin typeface="Aldhabi" pitchFamily="2" charset="-78"/>
                <a:ea typeface="+mn-ea"/>
                <a:cs typeface="Aldhabi" pitchFamily="2" charset="-78"/>
              </a:rPr>
              <a:t>elementima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vlastite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tradicije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Seldžuci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stvorili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nove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tipove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građevina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Najvažnija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vrsta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strukture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koju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formulirali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bila</a:t>
            </a:r>
            <a:r>
              <a:rPr lang="en-US" sz="3200" b="1" dirty="0">
                <a:solidFill>
                  <a:schemeClr val="tx1"/>
                </a:solidFill>
                <a:latin typeface="Aldhabi" pitchFamily="2" charset="-78"/>
                <a:ea typeface="+mn-ea"/>
                <a:cs typeface="Aldhabi" pitchFamily="2" charset="-78"/>
              </a:rPr>
              <a:t> je "medrese" (</a:t>
            </a:r>
            <a:r>
              <a:rPr lang="en-US" sz="3200" b="1" dirty="0" err="1">
                <a:solidFill>
                  <a:schemeClr val="tx1"/>
                </a:solidFill>
                <a:latin typeface="Aldhabi" pitchFamily="2" charset="-78"/>
                <a:ea typeface="+mn-ea"/>
                <a:cs typeface="Aldhabi" pitchFamily="2" charset="-78"/>
              </a:rPr>
              <a:t>muslimanske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teološke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škole</a:t>
            </a:r>
            <a:r>
              <a:rPr lang="en-US" sz="3200" b="1" dirty="0">
                <a:solidFill>
                  <a:schemeClr val="tx1"/>
                </a:solidFill>
                <a:latin typeface="Aldhabi" pitchFamily="2" charset="-78"/>
                <a:ea typeface="+mn-ea"/>
                <a:cs typeface="Aldhabi" pitchFamily="2" charset="-78"/>
              </a:rPr>
              <a:t>).</a:t>
            </a:r>
            <a:endParaRPr lang="tr-TR" sz="3200" b="1" dirty="0">
              <a:solidFill>
                <a:schemeClr val="tx1"/>
              </a:solidFill>
              <a:latin typeface="Aldhabi" pitchFamily="2" charset="-78"/>
              <a:ea typeface="+mn-ea"/>
              <a:cs typeface="Aldhabi" pitchFamily="2" charset="-78"/>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kulturportali.gov.tr/contents/images/%c3%a7ifte%20minareli%20medrese1.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609600"/>
            <a:ext cx="10515600" cy="5624290"/>
          </a:xfrm>
        </p:spPr>
        <p:txBody>
          <a:bodyPr>
            <a:noAutofit/>
          </a:bodyPr>
          <a:lstStyle/>
          <a:p>
            <a:r>
              <a:rPr lang="en-US" sz="3200" b="1" dirty="0" err="1">
                <a:solidFill>
                  <a:schemeClr val="tx1"/>
                </a:solidFill>
                <a:latin typeface="Aldhabi" pitchFamily="2" charset="-78"/>
                <a:ea typeface="+mn-ea"/>
                <a:cs typeface="Aldhabi" pitchFamily="2" charset="-78"/>
              </a:rPr>
              <a:t>Ribati</a:t>
            </a:r>
            <a:r>
              <a:rPr lang="en-US" sz="3200" b="1" dirty="0">
                <a:solidFill>
                  <a:schemeClr val="tx1"/>
                </a:solidFill>
                <a:latin typeface="Aldhabi" pitchFamily="2" charset="-78"/>
                <a:ea typeface="+mn-ea"/>
                <a:cs typeface="Aldhabi" pitchFamily="2" charset="-78"/>
              </a:rPr>
              <a:t>-Serif </a:t>
            </a:r>
            <a:r>
              <a:rPr lang="en-US" sz="3200" b="1" dirty="0" err="1">
                <a:solidFill>
                  <a:schemeClr val="tx1"/>
                </a:solidFill>
                <a:latin typeface="Aldhabi" pitchFamily="2" charset="-78"/>
                <a:ea typeface="+mn-ea"/>
                <a:cs typeface="Aldhabi" pitchFamily="2" charset="-78"/>
              </a:rPr>
              <a:t>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Ribati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Anasirvan</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primjeri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preživljavanja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karavan-sarajskih</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seldžučkih</a:t>
            </a:r>
            <a:r>
              <a:rPr lang="en-US" sz="3200" b="1" dirty="0">
                <a:solidFill>
                  <a:schemeClr val="tx1"/>
                </a:solidFill>
                <a:latin typeface="Aldhabi" pitchFamily="2" charset="-78"/>
                <a:ea typeface="+mn-ea"/>
                <a:cs typeface="Aldhabi" pitchFamily="2" charset="-78"/>
              </a:rPr>
              <a:t> 12. </a:t>
            </a:r>
            <a:r>
              <a:rPr lang="en-US" sz="3200" b="1" dirty="0" err="1">
                <a:solidFill>
                  <a:schemeClr val="tx1"/>
                </a:solidFill>
                <a:latin typeface="Aldhabi" pitchFamily="2" charset="-78"/>
                <a:ea typeface="+mn-ea"/>
                <a:cs typeface="Aldhabi" pitchFamily="2" charset="-78"/>
              </a:rPr>
              <a:t>stoljeća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gdje</a:t>
            </a:r>
            <a:r>
              <a:rPr lang="en-US" sz="3200" b="1" dirty="0">
                <a:solidFill>
                  <a:schemeClr val="tx1"/>
                </a:solidFill>
                <a:latin typeface="Aldhabi" pitchFamily="2" charset="-78"/>
                <a:ea typeface="+mn-ea"/>
                <a:cs typeface="Aldhabi" pitchFamily="2" charset="-78"/>
              </a:rPr>
              <a:t> bi se </a:t>
            </a:r>
            <a:r>
              <a:rPr lang="en-US" sz="3200" b="1" dirty="0" err="1">
                <a:solidFill>
                  <a:schemeClr val="tx1"/>
                </a:solidFill>
                <a:latin typeface="Aldhabi" pitchFamily="2" charset="-78"/>
                <a:ea typeface="+mn-ea"/>
                <a:cs typeface="Aldhabi" pitchFamily="2" charset="-78"/>
              </a:rPr>
              <a:t>putnici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zaustavili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na</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noć</a:t>
            </a:r>
            <a:r>
              <a:rPr lang="hr-HR" sz="3200" b="1" dirty="0" err="1">
                <a:solidFill>
                  <a:schemeClr val="tx1"/>
                </a:solidFill>
                <a:latin typeface="Aldhabi" pitchFamily="2" charset="-78"/>
                <a:ea typeface="+mn-ea"/>
                <a:cs typeface="Aldhabi" pitchFamily="2" charset="-78"/>
              </a:rPr>
              <a:t>enju</a:t>
            </a:r>
            <a:r>
              <a:rPr lang="en-US" sz="3200" b="1" dirty="0">
                <a:solidFill>
                  <a:schemeClr val="tx1"/>
                </a:solidFill>
                <a:latin typeface="Aldhabi" pitchFamily="2" charset="-78"/>
                <a:ea typeface="+mn-ea"/>
                <a:cs typeface="Aldhabi" pitchFamily="2" charset="-78"/>
              </a:rPr>
              <a:t>.</a:t>
            </a:r>
            <a:br>
              <a:rPr lang="tr-TR" sz="3200" b="1" dirty="0">
                <a:solidFill>
                  <a:schemeClr val="tx1"/>
                </a:solidFill>
                <a:latin typeface="Aldhabi" pitchFamily="2" charset="-78"/>
                <a:ea typeface="+mn-ea"/>
                <a:cs typeface="Aldhabi" pitchFamily="2" charset="-78"/>
              </a:rPr>
            </a:br>
            <a:br>
              <a:rPr lang="tr-TR" sz="3200" b="1" dirty="0">
                <a:solidFill>
                  <a:schemeClr val="tx1"/>
                </a:solidFill>
                <a:latin typeface="Aldhabi" pitchFamily="2" charset="-78"/>
                <a:ea typeface="+mn-ea"/>
                <a:cs typeface="Aldhabi" pitchFamily="2" charset="-78"/>
              </a:rPr>
            </a:br>
            <a:endParaRPr lang="tr-TR" sz="3200" b="1" dirty="0">
              <a:solidFill>
                <a:schemeClr val="tx1"/>
              </a:solidFill>
              <a:latin typeface="Aldhabi" pitchFamily="2" charset="-78"/>
              <a:ea typeface="+mn-ea"/>
              <a:cs typeface="Aldhabi" pitchFamily="2" charset="-78"/>
            </a:endParaRPr>
          </a:p>
        </p:txBody>
      </p:sp>
      <p:pic>
        <p:nvPicPr>
          <p:cNvPr id="3" name="2 Resim" descr="tarihi-kervansaray-in-isletme-ihalesini-9676631_o.jpg"/>
          <p:cNvPicPr>
            <a:picLocks/>
          </p:cNvPicPr>
          <p:nvPr/>
        </p:nvPicPr>
        <p:blipFill>
          <a:blip r:embed="rId2"/>
          <a:stretch>
            <a:fillRect/>
          </a:stretch>
        </p:blipFill>
        <p:spPr>
          <a:xfrm>
            <a:off x="457200" y="2590800"/>
            <a:ext cx="5760000" cy="3960000"/>
          </a:xfrm>
          <a:prstGeom prst="rect">
            <a:avLst/>
          </a:prstGeom>
        </p:spPr>
      </p:pic>
      <p:pic>
        <p:nvPicPr>
          <p:cNvPr id="4" name="3 Resim" descr="Ekran Alıntısı.PNG"/>
          <p:cNvPicPr>
            <a:picLocks/>
          </p:cNvPicPr>
          <p:nvPr/>
        </p:nvPicPr>
        <p:blipFill>
          <a:blip r:embed="rId3"/>
          <a:stretch>
            <a:fillRect/>
          </a:stretch>
        </p:blipFill>
        <p:spPr>
          <a:xfrm>
            <a:off x="6324600" y="2590800"/>
            <a:ext cx="5760000" cy="396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685800"/>
            <a:ext cx="10363200" cy="2514600"/>
          </a:xfrm>
        </p:spPr>
        <p:txBody>
          <a:bodyPr>
            <a:normAutofit/>
          </a:bodyPr>
          <a:lstStyle/>
          <a:p>
            <a:r>
              <a:rPr lang="en-US" b="1" dirty="0">
                <a:solidFill>
                  <a:schemeClr val="tx1"/>
                </a:solidFill>
                <a:latin typeface="Aldhabi" pitchFamily="2" charset="-78"/>
                <a:cs typeface="Aldhabi" pitchFamily="2" charset="-78"/>
              </a:rPr>
              <a:t>U </a:t>
            </a:r>
            <a:r>
              <a:rPr lang="en-US" b="1" dirty="0" err="1">
                <a:solidFill>
                  <a:schemeClr val="tx1"/>
                </a:solidFill>
                <a:latin typeface="Aldhabi" pitchFamily="2" charset="-78"/>
                <a:cs typeface="Aldhabi" pitchFamily="2" charset="-78"/>
              </a:rPr>
              <a:t>seldžučkim</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zgradama</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uglavnom</a:t>
            </a:r>
            <a:r>
              <a:rPr lang="en-US" b="1" dirty="0">
                <a:solidFill>
                  <a:schemeClr val="tx1"/>
                </a:solidFill>
                <a:latin typeface="Aldhabi" pitchFamily="2" charset="-78"/>
                <a:cs typeface="Aldhabi" pitchFamily="2" charset="-78"/>
              </a:rPr>
              <a:t> se </a:t>
            </a:r>
            <a:r>
              <a:rPr lang="en-US" b="1" dirty="0" err="1">
                <a:solidFill>
                  <a:schemeClr val="tx1"/>
                </a:solidFill>
                <a:latin typeface="Aldhabi" pitchFamily="2" charset="-78"/>
                <a:cs typeface="Aldhabi" pitchFamily="2" charset="-78"/>
              </a:rPr>
              <a:t>koristila</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opeka</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dok</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su</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unutarnji</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i</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vanjski</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zidovi</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bili</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ukrašeni</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materijalom</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izrađenim</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miješanjem</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mramora</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praha</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vapna</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i</a:t>
            </a:r>
            <a:r>
              <a:rPr lang="en-US" b="1" dirty="0">
                <a:solidFill>
                  <a:schemeClr val="tx1"/>
                </a:solidFill>
                <a:latin typeface="Aldhabi" pitchFamily="2" charset="-78"/>
                <a:cs typeface="Aldhabi" pitchFamily="2" charset="-78"/>
              </a:rPr>
              <a:t> </a:t>
            </a:r>
            <a:r>
              <a:rPr lang="en-US" b="1" dirty="0" err="1">
                <a:solidFill>
                  <a:schemeClr val="tx1"/>
                </a:solidFill>
                <a:latin typeface="Aldhabi" pitchFamily="2" charset="-78"/>
                <a:cs typeface="Aldhabi" pitchFamily="2" charset="-78"/>
              </a:rPr>
              <a:t>žbuke</a:t>
            </a:r>
            <a:r>
              <a:rPr lang="en-US" b="1" dirty="0">
                <a:solidFill>
                  <a:schemeClr val="tx1"/>
                </a:solidFill>
                <a:latin typeface="Aldhabi" pitchFamily="2" charset="-78"/>
                <a:cs typeface="Aldhabi" pitchFamily="2" charset="-78"/>
              </a:rPr>
              <a:t>.</a:t>
            </a:r>
            <a:endParaRPr lang="tr-TR" dirty="0"/>
          </a:p>
        </p:txBody>
      </p:sp>
      <p:pic>
        <p:nvPicPr>
          <p:cNvPr id="4" name="3 Resim" descr="Ekran Alıntısı2.PNG"/>
          <p:cNvPicPr>
            <a:picLocks/>
          </p:cNvPicPr>
          <p:nvPr/>
        </p:nvPicPr>
        <p:blipFill>
          <a:blip r:embed="rId2"/>
          <a:stretch>
            <a:fillRect/>
          </a:stretch>
        </p:blipFill>
        <p:spPr>
          <a:xfrm>
            <a:off x="457200" y="2743200"/>
            <a:ext cx="5760000" cy="3960000"/>
          </a:xfrm>
          <a:prstGeom prst="rect">
            <a:avLst/>
          </a:prstGeom>
        </p:spPr>
      </p:pic>
      <p:pic>
        <p:nvPicPr>
          <p:cNvPr id="5" name="4 Resim" descr="Ekran Alıntısı3.PNG"/>
          <p:cNvPicPr>
            <a:picLocks/>
          </p:cNvPicPr>
          <p:nvPr/>
        </p:nvPicPr>
        <p:blipFill>
          <a:blip r:embed="rId3"/>
          <a:stretch>
            <a:fillRect/>
          </a:stretch>
        </p:blipFill>
        <p:spPr>
          <a:xfrm>
            <a:off x="6248400" y="2743200"/>
            <a:ext cx="5760000" cy="396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00201" y="624110"/>
            <a:ext cx="9829800" cy="5471890"/>
          </a:xfrm>
        </p:spPr>
        <p:txBody>
          <a:bodyPr>
            <a:noAutofit/>
          </a:bodyPr>
          <a:lstStyle/>
          <a:p>
            <a:r>
              <a:rPr lang="en-US" sz="3200" b="1" dirty="0" err="1">
                <a:solidFill>
                  <a:schemeClr val="tx1"/>
                </a:solidFill>
                <a:latin typeface="Aldhabi" pitchFamily="2" charset="-78"/>
                <a:ea typeface="+mn-ea"/>
                <a:cs typeface="Aldhabi" pitchFamily="2" charset="-78"/>
              </a:rPr>
              <a:t>Osmanlije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su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integrirali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džamije</a:t>
            </a:r>
            <a:r>
              <a:rPr lang="en-US" sz="3200" b="1" dirty="0">
                <a:solidFill>
                  <a:schemeClr val="tx1"/>
                </a:solidFill>
                <a:latin typeface="Aldhabi" pitchFamily="2" charset="-78"/>
                <a:ea typeface="+mn-ea"/>
                <a:cs typeface="Aldhabi" pitchFamily="2" charset="-78"/>
              </a:rPr>
              <a:t> u </a:t>
            </a:r>
            <a:r>
              <a:rPr lang="en-US" sz="3200" b="1" dirty="0" err="1">
                <a:solidFill>
                  <a:schemeClr val="tx1"/>
                </a:solidFill>
                <a:latin typeface="Aldhabi" pitchFamily="2" charset="-78"/>
                <a:ea typeface="+mn-ea"/>
                <a:cs typeface="Aldhabi" pitchFamily="2" charset="-78"/>
              </a:rPr>
              <a:t>zajednicu</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dodali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narodne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kuhinje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teološke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škole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bolnice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turske</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kupelji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i</a:t>
            </a:r>
            <a:r>
              <a:rPr lang="en-US" sz="3200" b="1" dirty="0">
                <a:solidFill>
                  <a:schemeClr val="tx1"/>
                </a:solidFill>
                <a:latin typeface="Aldhabi" pitchFamily="2" charset="-78"/>
                <a:ea typeface="+mn-ea"/>
                <a:cs typeface="Aldhabi" pitchFamily="2" charset="-78"/>
              </a:rPr>
              <a:t> </a:t>
            </a:r>
            <a:r>
              <a:rPr lang="en-US" sz="3200" b="1" dirty="0" err="1">
                <a:solidFill>
                  <a:schemeClr val="tx1"/>
                </a:solidFill>
                <a:latin typeface="Aldhabi" pitchFamily="2" charset="-78"/>
                <a:ea typeface="+mn-ea"/>
                <a:cs typeface="Aldhabi" pitchFamily="2" charset="-78"/>
              </a:rPr>
              <a:t>grobnice</a:t>
            </a:r>
            <a:r>
              <a:rPr lang="en-US" sz="3200" b="1" dirty="0">
                <a:solidFill>
                  <a:schemeClr val="tx1"/>
                </a:solidFill>
                <a:latin typeface="Aldhabi" pitchFamily="2" charset="-78"/>
                <a:ea typeface="+mn-ea"/>
                <a:cs typeface="Aldhabi" pitchFamily="2" charset="-78"/>
              </a:rPr>
              <a:t>.</a:t>
            </a:r>
            <a:endParaRPr lang="tr-TR" sz="3200" b="1" dirty="0">
              <a:solidFill>
                <a:schemeClr val="tx1"/>
              </a:solidFill>
              <a:latin typeface="Aldhabi" pitchFamily="2" charset="-78"/>
              <a:ea typeface="+mn-ea"/>
              <a:cs typeface="Aldhabi" pitchFamily="2" charset="-78"/>
            </a:endParaRPr>
          </a:p>
        </p:txBody>
      </p:sp>
      <p:pic>
        <p:nvPicPr>
          <p:cNvPr id="3" name="2 Resim" descr="Ekran Alıntısı4.PNG"/>
          <p:cNvPicPr>
            <a:picLocks noChangeAspect="1"/>
          </p:cNvPicPr>
          <p:nvPr/>
        </p:nvPicPr>
        <p:blipFill>
          <a:blip r:embed="rId2"/>
          <a:stretch>
            <a:fillRect/>
          </a:stretch>
        </p:blipFill>
        <p:spPr>
          <a:xfrm>
            <a:off x="1600200" y="2209800"/>
            <a:ext cx="9372600" cy="4274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76400" y="457200"/>
            <a:ext cx="8911687" cy="1280890"/>
          </a:xfrm>
        </p:spPr>
        <p:txBody>
          <a:bodyPr>
            <a:normAutofit/>
          </a:bodyPr>
          <a:lstStyle/>
          <a:p>
            <a:pPr algn="ctr"/>
            <a:r>
              <a:rPr lang="hr-HR" sz="4400" b="1" dirty="0">
                <a:solidFill>
                  <a:schemeClr val="accent1">
                    <a:lumMod val="60000"/>
                    <a:lumOff val="40000"/>
                  </a:schemeClr>
                </a:solidFill>
                <a:latin typeface="Aldhabi" pitchFamily="2" charset="-78"/>
                <a:cs typeface="Aldhabi" pitchFamily="2" charset="-78"/>
              </a:rPr>
              <a:t>Turska umjetnost</a:t>
            </a:r>
            <a:endParaRPr lang="tr-TR" sz="4400" b="1" dirty="0">
              <a:solidFill>
                <a:schemeClr val="accent1">
                  <a:lumMod val="60000"/>
                  <a:lumOff val="40000"/>
                </a:schemeClr>
              </a:solidFill>
              <a:latin typeface="Aldhabi" pitchFamily="2" charset="-78"/>
              <a:cs typeface="Aldhabi" pitchFamily="2" charset="-78"/>
            </a:endParaRPr>
          </a:p>
        </p:txBody>
      </p:sp>
      <p:sp>
        <p:nvSpPr>
          <p:cNvPr id="3" name="2 İçerik Yer Tutucusu"/>
          <p:cNvSpPr>
            <a:spLocks noGrp="1"/>
          </p:cNvSpPr>
          <p:nvPr>
            <p:ph idx="1"/>
          </p:nvPr>
        </p:nvSpPr>
        <p:spPr>
          <a:xfrm>
            <a:off x="1447800" y="1524000"/>
            <a:ext cx="10210800" cy="3777622"/>
          </a:xfrm>
        </p:spPr>
        <p:txBody>
          <a:bodyPr>
            <a:noAutofit/>
          </a:bodyPr>
          <a:lstStyle/>
          <a:p>
            <a:r>
              <a:rPr lang="en-US" sz="2400" dirty="0" err="1"/>
              <a:t>Turska</a:t>
            </a:r>
            <a:r>
              <a:rPr lang="en-US" sz="2400" dirty="0"/>
              <a:t> </a:t>
            </a:r>
            <a:r>
              <a:rPr lang="en-US" sz="2400" dirty="0" err="1"/>
              <a:t>umjetnost</a:t>
            </a:r>
            <a:r>
              <a:rPr lang="en-US" sz="2400" dirty="0"/>
              <a:t> </a:t>
            </a:r>
            <a:r>
              <a:rPr lang="en-US" sz="2400" dirty="0" err="1"/>
              <a:t>odnosi</a:t>
            </a:r>
            <a:r>
              <a:rPr lang="en-US" sz="2400" dirty="0"/>
              <a:t> se </a:t>
            </a:r>
            <a:r>
              <a:rPr lang="en-US" sz="2400" dirty="0" err="1"/>
              <a:t>na</a:t>
            </a:r>
            <a:r>
              <a:rPr lang="en-US" sz="2400" dirty="0"/>
              <a:t> </a:t>
            </a:r>
            <a:r>
              <a:rPr lang="en-US" sz="2400" dirty="0" err="1"/>
              <a:t>sva</a:t>
            </a:r>
            <a:r>
              <a:rPr lang="en-US" sz="2400" dirty="0"/>
              <a:t> </a:t>
            </a:r>
            <a:r>
              <a:rPr lang="en-US" sz="2400" dirty="0" err="1"/>
              <a:t>djela</a:t>
            </a:r>
            <a:r>
              <a:rPr lang="en-US" sz="2400" dirty="0"/>
              <a:t> </a:t>
            </a:r>
            <a:r>
              <a:rPr lang="en-US" sz="2400" dirty="0" err="1"/>
              <a:t>vizualne</a:t>
            </a:r>
            <a:r>
              <a:rPr lang="en-US" sz="2400" dirty="0"/>
              <a:t> </a:t>
            </a:r>
            <a:r>
              <a:rPr lang="en-US" sz="2400" dirty="0" err="1"/>
              <a:t>umjetnosti</a:t>
            </a:r>
            <a:r>
              <a:rPr lang="en-US" sz="2400" dirty="0"/>
              <a:t> </a:t>
            </a:r>
            <a:r>
              <a:rPr lang="en-US" sz="2400" dirty="0" err="1"/>
              <a:t>koj</a:t>
            </a:r>
            <a:r>
              <a:rPr lang="hr-HR" sz="2400" dirty="0"/>
              <a:t>i</a:t>
            </a:r>
            <a:r>
              <a:rPr lang="en-US" sz="2400" dirty="0"/>
              <a:t> </a:t>
            </a:r>
            <a:r>
              <a:rPr lang="en-US" sz="2400" dirty="0" err="1"/>
              <a:t>potječu</a:t>
            </a:r>
            <a:r>
              <a:rPr lang="en-US" sz="2400" dirty="0"/>
              <a:t> s </a:t>
            </a:r>
            <a:r>
              <a:rPr lang="en-US" sz="2400" dirty="0" err="1"/>
              <a:t>geografskog</a:t>
            </a:r>
            <a:r>
              <a:rPr lang="en-US" sz="2400" dirty="0"/>
              <a:t> </a:t>
            </a:r>
            <a:r>
              <a:rPr lang="en-US" sz="2400" dirty="0" err="1"/>
              <a:t>područja</a:t>
            </a:r>
            <a:r>
              <a:rPr lang="en-US" sz="2400" dirty="0"/>
              <a:t> </a:t>
            </a:r>
            <a:r>
              <a:rPr lang="en-US" sz="2400" dirty="0" err="1"/>
              <a:t>današnje</a:t>
            </a:r>
            <a:r>
              <a:rPr lang="en-US" sz="2400" dirty="0"/>
              <a:t> </a:t>
            </a:r>
            <a:r>
              <a:rPr lang="en-US" sz="2400" dirty="0" err="1"/>
              <a:t>Turske</a:t>
            </a:r>
            <a:r>
              <a:rPr lang="en-US" sz="2400" dirty="0"/>
              <a:t> od </a:t>
            </a:r>
            <a:r>
              <a:rPr lang="en-US" sz="2400" dirty="0" err="1"/>
              <a:t>dolaska</a:t>
            </a:r>
            <a:r>
              <a:rPr lang="en-US" sz="2400" dirty="0"/>
              <a:t> </a:t>
            </a:r>
            <a:r>
              <a:rPr lang="en-US" sz="2400" dirty="0" err="1"/>
              <a:t>Turaka</a:t>
            </a:r>
            <a:r>
              <a:rPr lang="en-US" sz="2400" dirty="0"/>
              <a:t> u </a:t>
            </a:r>
            <a:r>
              <a:rPr lang="en-US" sz="2400" dirty="0" err="1"/>
              <a:t>srednjem</a:t>
            </a:r>
            <a:r>
              <a:rPr lang="en-US" sz="2400" dirty="0"/>
              <a:t> </a:t>
            </a:r>
            <a:r>
              <a:rPr lang="en-US" sz="2400" dirty="0" err="1"/>
              <a:t>vijeku</a:t>
            </a:r>
            <a:r>
              <a:rPr lang="en-US" sz="2400" dirty="0"/>
              <a:t>. </a:t>
            </a:r>
            <a:r>
              <a:rPr lang="en-US" sz="2400" dirty="0" err="1"/>
              <a:t>Turska</a:t>
            </a:r>
            <a:r>
              <a:rPr lang="en-US" sz="2400" dirty="0"/>
              <a:t> je </a:t>
            </a:r>
            <a:r>
              <a:rPr lang="en-US" sz="2400" dirty="0" err="1"/>
              <a:t>također</a:t>
            </a:r>
            <a:r>
              <a:rPr lang="en-US" sz="2400" dirty="0"/>
              <a:t> </a:t>
            </a:r>
            <a:r>
              <a:rPr lang="en-US" sz="2400" dirty="0" err="1"/>
              <a:t>bila</a:t>
            </a:r>
            <a:r>
              <a:rPr lang="en-US" sz="2400" dirty="0"/>
              <a:t> do</a:t>
            </a:r>
            <a:r>
              <a:rPr lang="hr-HR" sz="2400" dirty="0"/>
              <a:t>m za mnogobrojne</a:t>
            </a:r>
            <a:r>
              <a:rPr lang="en-US" sz="2400" dirty="0"/>
              <a:t> </a:t>
            </a:r>
            <a:r>
              <a:rPr lang="en-US" sz="2400" dirty="0" err="1"/>
              <a:t>značajne</a:t>
            </a:r>
            <a:r>
              <a:rPr lang="en-US" sz="2400" dirty="0"/>
              <a:t> </a:t>
            </a:r>
            <a:r>
              <a:rPr lang="en-US" sz="2400" dirty="0" err="1"/>
              <a:t>umjetnosti</a:t>
            </a:r>
            <a:r>
              <a:rPr lang="en-US" sz="2400" dirty="0"/>
              <a:t> </a:t>
            </a:r>
            <a:r>
              <a:rPr lang="en-US" sz="2400" dirty="0" err="1"/>
              <a:t>proizvedene</a:t>
            </a:r>
            <a:r>
              <a:rPr lang="en-US" sz="2400" dirty="0"/>
              <a:t> u </a:t>
            </a:r>
            <a:r>
              <a:rPr lang="en-US" sz="2400" dirty="0" err="1"/>
              <a:t>ranijim</a:t>
            </a:r>
            <a:r>
              <a:rPr lang="en-US" sz="2400" dirty="0"/>
              <a:t> </a:t>
            </a:r>
            <a:r>
              <a:rPr lang="en-US" sz="2400" dirty="0" err="1"/>
              <a:t>kulturama</a:t>
            </a:r>
            <a:r>
              <a:rPr lang="en-US" sz="2400" dirty="0"/>
              <a:t>, </a:t>
            </a:r>
            <a:r>
              <a:rPr lang="en-US" sz="2400" dirty="0" err="1"/>
              <a:t>uključujući</a:t>
            </a:r>
            <a:r>
              <a:rPr lang="en-US" sz="2400" dirty="0"/>
              <a:t> </a:t>
            </a:r>
            <a:r>
              <a:rPr lang="en-US" sz="2400" dirty="0" err="1"/>
              <a:t>Hetite</a:t>
            </a:r>
            <a:r>
              <a:rPr lang="en-US" sz="2400" dirty="0"/>
              <a:t>, </a:t>
            </a:r>
            <a:r>
              <a:rPr lang="hr-HR" sz="2400" dirty="0"/>
              <a:t>d</a:t>
            </a:r>
            <a:r>
              <a:rPr lang="en-US" sz="2400" dirty="0" err="1"/>
              <a:t>rvne</a:t>
            </a:r>
            <a:r>
              <a:rPr lang="en-US" sz="2400" dirty="0"/>
              <a:t> </a:t>
            </a:r>
            <a:r>
              <a:rPr lang="en-US" sz="2400" dirty="0" err="1"/>
              <a:t>Grke</a:t>
            </a:r>
            <a:r>
              <a:rPr lang="en-US" sz="2400" dirty="0"/>
              <a:t> </a:t>
            </a:r>
            <a:r>
              <a:rPr lang="en-US" sz="2400" dirty="0" err="1"/>
              <a:t>i</a:t>
            </a:r>
            <a:r>
              <a:rPr lang="en-US" sz="2400" dirty="0"/>
              <a:t> </a:t>
            </a:r>
            <a:r>
              <a:rPr lang="en-US" sz="2400" dirty="0" err="1"/>
              <a:t>Bizanti</a:t>
            </a:r>
            <a:r>
              <a:rPr lang="hr-HR" sz="2400" dirty="0"/>
              <a:t>j</a:t>
            </a:r>
            <a:r>
              <a:rPr lang="en-US" sz="2400" dirty="0" err="1"/>
              <a:t>nce</a:t>
            </a:r>
            <a:r>
              <a:rPr lang="en-US" sz="2400" dirty="0"/>
              <a:t>.</a:t>
            </a:r>
          </a:p>
          <a:p>
            <a:r>
              <a:rPr lang="en-US" sz="2400" dirty="0"/>
              <a:t>16. </a:t>
            </a:r>
            <a:r>
              <a:rPr lang="en-US" sz="2400" dirty="0" err="1"/>
              <a:t>i</a:t>
            </a:r>
            <a:r>
              <a:rPr lang="en-US" sz="2400" dirty="0"/>
              <a:t> 17. </a:t>
            </a:r>
            <a:r>
              <a:rPr lang="en-US" sz="2400" dirty="0" err="1"/>
              <a:t>stoljeće</a:t>
            </a:r>
            <a:r>
              <a:rPr lang="en-US" sz="2400" dirty="0"/>
              <a:t> </a:t>
            </a:r>
            <a:r>
              <a:rPr lang="en-US" sz="2400" dirty="0" err="1"/>
              <a:t>općenito</a:t>
            </a:r>
            <a:r>
              <a:rPr lang="en-US" sz="2400" dirty="0"/>
              <a:t> </a:t>
            </a:r>
            <a:r>
              <a:rPr lang="en-US" sz="2400" dirty="0" err="1"/>
              <a:t>su</a:t>
            </a:r>
            <a:r>
              <a:rPr lang="en-US" sz="2400" dirty="0"/>
              <a:t> </a:t>
            </a:r>
            <a:r>
              <a:rPr lang="en-US" sz="2400" dirty="0" err="1"/>
              <a:t>prepoznati</a:t>
            </a:r>
            <a:r>
              <a:rPr lang="en-US" sz="2400" dirty="0"/>
              <a:t> </a:t>
            </a:r>
            <a:r>
              <a:rPr lang="en-US" sz="2400" dirty="0" err="1"/>
              <a:t>kao</a:t>
            </a:r>
            <a:r>
              <a:rPr lang="en-US" sz="2400" dirty="0"/>
              <a:t> </a:t>
            </a:r>
            <a:r>
              <a:rPr lang="en-US" sz="2400" dirty="0" err="1"/>
              <a:t>najljepše</a:t>
            </a:r>
            <a:r>
              <a:rPr lang="en-US" sz="2400" dirty="0"/>
              <a:t> </a:t>
            </a:r>
            <a:r>
              <a:rPr lang="en-US" sz="2400" dirty="0" err="1"/>
              <a:t>razdoblje</a:t>
            </a:r>
            <a:r>
              <a:rPr lang="en-US" sz="2400" dirty="0"/>
              <a:t> za </a:t>
            </a:r>
            <a:r>
              <a:rPr lang="en-US" sz="2400" dirty="0" err="1"/>
              <a:t>umjetnost</a:t>
            </a:r>
            <a:r>
              <a:rPr lang="en-US" sz="2400" dirty="0"/>
              <a:t> u </a:t>
            </a:r>
            <a:r>
              <a:rPr lang="en-US" sz="2400" dirty="0" err="1"/>
              <a:t>Osmanskom</a:t>
            </a:r>
            <a:r>
              <a:rPr lang="en-US" sz="2400" dirty="0"/>
              <a:t> </a:t>
            </a:r>
            <a:r>
              <a:rPr lang="en-US" sz="2400" dirty="0" err="1"/>
              <a:t>carstvu</a:t>
            </a:r>
            <a:r>
              <a:rPr lang="en-US" sz="2400" dirty="0"/>
              <a:t>, a </a:t>
            </a:r>
            <a:r>
              <a:rPr lang="en-US" sz="2400" dirty="0" err="1"/>
              <a:t>većina</a:t>
            </a:r>
            <a:r>
              <a:rPr lang="en-US" sz="2400" dirty="0"/>
              <a:t> je </a:t>
            </a:r>
            <a:r>
              <a:rPr lang="en-US" sz="2400" dirty="0" err="1"/>
              <a:t>povezana</a:t>
            </a:r>
            <a:r>
              <a:rPr lang="en-US" sz="2400" dirty="0"/>
              <a:t> s </a:t>
            </a:r>
            <a:r>
              <a:rPr lang="en-US" sz="2400" dirty="0" err="1"/>
              <a:t>golemim</a:t>
            </a:r>
            <a:r>
              <a:rPr lang="en-US" sz="2400" dirty="0"/>
              <a:t> </a:t>
            </a:r>
            <a:r>
              <a:rPr lang="en-US" sz="2400" dirty="0" err="1"/>
              <a:t>carskim</a:t>
            </a:r>
            <a:r>
              <a:rPr lang="en-US" sz="2400" dirty="0"/>
              <a:t> </a:t>
            </a:r>
            <a:r>
              <a:rPr lang="en-US" sz="2400" dirty="0" err="1"/>
              <a:t>dvorom</a:t>
            </a:r>
            <a:r>
              <a:rPr lang="en-US" sz="2400" dirty="0"/>
              <a:t>. </a:t>
            </a:r>
            <a:r>
              <a:rPr lang="en-US" sz="2400" dirty="0" err="1"/>
              <a:t>Osim</a:t>
            </a:r>
            <a:r>
              <a:rPr lang="en-US" sz="2400" dirty="0"/>
              <a:t> </a:t>
            </a:r>
            <a:r>
              <a:rPr lang="en-US" sz="2400" dirty="0" err="1"/>
              <a:t>osmanske</a:t>
            </a:r>
            <a:r>
              <a:rPr lang="en-US" sz="2400" dirty="0"/>
              <a:t> </a:t>
            </a:r>
            <a:r>
              <a:rPr lang="en-US" sz="2400" dirty="0" err="1"/>
              <a:t>arhitekture</a:t>
            </a:r>
            <a:r>
              <a:rPr lang="en-US" sz="2400" dirty="0"/>
              <a:t> </a:t>
            </a:r>
            <a:r>
              <a:rPr lang="en-US" sz="2400" dirty="0" err="1"/>
              <a:t>i</a:t>
            </a:r>
            <a:r>
              <a:rPr lang="en-US" sz="2400" dirty="0"/>
              <a:t> </a:t>
            </a:r>
            <a:r>
              <a:rPr lang="en-US" sz="2400" dirty="0" err="1"/>
              <a:t>osmanskog</a:t>
            </a:r>
            <a:r>
              <a:rPr lang="en-US" sz="2400" dirty="0"/>
              <a:t> </a:t>
            </a:r>
            <a:r>
              <a:rPr lang="en-US" sz="2400" dirty="0" err="1"/>
              <a:t>osvjetljenja</a:t>
            </a:r>
            <a:r>
              <a:rPr lang="en-US" sz="2400" dirty="0"/>
              <a:t> </a:t>
            </a:r>
            <a:r>
              <a:rPr lang="en-US" sz="2400" dirty="0" err="1"/>
              <a:t>rukopisa</a:t>
            </a:r>
            <a:r>
              <a:rPr lang="en-US" sz="2400" dirty="0"/>
              <a:t>, </a:t>
            </a:r>
            <a:r>
              <a:rPr lang="en-US" sz="2400" dirty="0" err="1"/>
              <a:t>najvažniji</a:t>
            </a:r>
            <a:r>
              <a:rPr lang="en-US" sz="2400" dirty="0"/>
              <a:t> </a:t>
            </a:r>
            <a:r>
              <a:rPr lang="en-US" sz="2400" dirty="0" err="1"/>
              <a:t>mediji</a:t>
            </a:r>
            <a:r>
              <a:rPr lang="en-US" sz="2400" dirty="0"/>
              <a:t> </a:t>
            </a:r>
            <a:r>
              <a:rPr lang="en-US" sz="2400" dirty="0" err="1"/>
              <a:t>bili</a:t>
            </a:r>
            <a:r>
              <a:rPr lang="en-US" sz="2400" dirty="0"/>
              <a:t> </a:t>
            </a:r>
            <a:r>
              <a:rPr lang="en-US" sz="2400" dirty="0" err="1"/>
              <a:t>su</a:t>
            </a:r>
            <a:r>
              <a:rPr lang="en-US" sz="2400" dirty="0"/>
              <a:t> </a:t>
            </a:r>
            <a:r>
              <a:rPr lang="en-US" sz="2400" dirty="0" err="1"/>
              <a:t>primijenjena</a:t>
            </a:r>
            <a:r>
              <a:rPr lang="en-US" sz="2400" dirty="0"/>
              <a:t> </a:t>
            </a:r>
            <a:r>
              <a:rPr lang="en-US" sz="2400" dirty="0" err="1"/>
              <a:t>ili</a:t>
            </a:r>
            <a:r>
              <a:rPr lang="en-US" sz="2400" dirty="0"/>
              <a:t> </a:t>
            </a:r>
            <a:r>
              <a:rPr lang="en-US" sz="2400" dirty="0" err="1"/>
              <a:t>dekorativna</a:t>
            </a:r>
            <a:r>
              <a:rPr lang="en-US" sz="2400" dirty="0"/>
              <a:t> </a:t>
            </a:r>
            <a:r>
              <a:rPr lang="en-US" sz="2400" dirty="0" err="1"/>
              <a:t>umjetnost</a:t>
            </a:r>
            <a:r>
              <a:rPr lang="en-US" sz="2400" dirty="0"/>
              <a:t>, a ne </a:t>
            </a:r>
            <a:r>
              <a:rPr lang="en-US" sz="2400" dirty="0" err="1"/>
              <a:t>figurativni</a:t>
            </a:r>
            <a:r>
              <a:rPr lang="en-US" sz="2400" dirty="0"/>
              <a:t> rad. </a:t>
            </a:r>
            <a:r>
              <a:rPr lang="en-US" sz="2400" dirty="0" err="1"/>
              <a:t>Keramika</a:t>
            </a:r>
            <a:r>
              <a:rPr lang="en-US" sz="2400" dirty="0"/>
              <a:t>, </a:t>
            </a:r>
            <a:r>
              <a:rPr lang="en-US" sz="2400" dirty="0" err="1"/>
              <a:t>posebno</a:t>
            </a:r>
            <a:r>
              <a:rPr lang="en-US" sz="2400" dirty="0"/>
              <a:t> </a:t>
            </a:r>
            <a:r>
              <a:rPr lang="en-US" sz="2400" dirty="0" err="1"/>
              <a:t>iznik</a:t>
            </a:r>
            <a:r>
              <a:rPr lang="en-US" sz="2400" dirty="0"/>
              <a:t> </a:t>
            </a:r>
            <a:r>
              <a:rPr lang="en-US" sz="2400" dirty="0" err="1"/>
              <a:t>keramika</a:t>
            </a:r>
            <a:r>
              <a:rPr lang="hr-HR" sz="2400" dirty="0"/>
              <a:t>.</a:t>
            </a:r>
            <a:endParaRPr lang="tr-TR" sz="240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1428</Words>
  <Application>Microsoft Office PowerPoint</Application>
  <PresentationFormat>Široki zaslon</PresentationFormat>
  <Paragraphs>72</Paragraphs>
  <Slides>31</Slides>
  <Notes>1</Notes>
  <HiddenSlides>0</HiddenSlides>
  <MMClips>1</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31</vt:i4>
      </vt:variant>
    </vt:vector>
  </HeadingPairs>
  <TitlesOfParts>
    <vt:vector size="37" baseType="lpstr">
      <vt:lpstr>Aldhabi</vt:lpstr>
      <vt:lpstr>Arial</vt:lpstr>
      <vt:lpstr>Calibri</vt:lpstr>
      <vt:lpstr>Century Gothic</vt:lpstr>
      <vt:lpstr>Wingdings 3</vt:lpstr>
      <vt:lpstr>Duman</vt:lpstr>
      <vt:lpstr>TURSKA</vt:lpstr>
      <vt:lpstr>OPĆENITO O TURSKOJ ARHITEKTURI</vt:lpstr>
      <vt:lpstr>PowerPoint prezentacija</vt:lpstr>
      <vt:lpstr>U svojoj domovini u Srednjoj Aziji Turci su živjeli u šatorima nalik kupolama primjerenim njihovom prirodnom okruženju i bili su nomadi. Ti su šatori kasnije utjecali na tursku arhitekturu i ukrasne umjetnosti. U vrijeme kada su Turci Seldžuci prvi put došli u Iran, susreli su se s arhitekturom koja se temelji na starim tradicijama. Integrirajući to s elementima vlastite tradicije, Seldžuci su stvorili nove tipove građevina. Najvažnija vrsta strukture koju su formulirali bila je "medrese" (muslimanske teološke škole).</vt:lpstr>
      <vt:lpstr>PowerPoint prezentacija</vt:lpstr>
      <vt:lpstr>Ribati-Serif i Ribati Anasirvan primjeri su preživljavanja karavan-sarajskih seldžučkih 12. stoljeća, gdje bi se putnici zaustavili na noćenju.  </vt:lpstr>
      <vt:lpstr>U seldžučkim zgradama uglavnom se koristila opeka, dok su unutarnji i vanjski zidovi bili ukrašeni materijalom izrađenim miješanjem mramora, praha, vapna i žbuke.</vt:lpstr>
      <vt:lpstr>Osmanlije su integrirali džamije u zajednicu i dodali narodne kuhinje, teološke škole, bolnice, turske kupelji i grobnice.</vt:lpstr>
      <vt:lpstr>Turska umjetnost</vt:lpstr>
      <vt:lpstr>PowerPoint prezentacija</vt:lpstr>
      <vt:lpstr>PowerPoint prezentacija</vt:lpstr>
      <vt:lpstr>PowerPoint prezentacija</vt:lpstr>
      <vt:lpstr>DJEVOJAČKI TORANJ</vt:lpstr>
      <vt:lpstr>AJA SOFIJA</vt:lpstr>
      <vt:lpstr>DIVRIGI ULU DŽAMIJA</vt:lpstr>
      <vt:lpstr>SUMELA SAMOSTAN</vt:lpstr>
      <vt:lpstr>TOPKAPI PALAČA</vt:lpstr>
      <vt:lpstr>DOLMABAHÇE PALACE</vt:lpstr>
      <vt:lpstr>GALATA TORANJ </vt:lpstr>
      <vt:lpstr>Glavni arhitekt klasičnog razdoblja, Mimar Sinan, rođen je 1492. godine u Kayseriju, a umro je u Istanbulu 1588. godine. Sinan je započeo novo doba u svjetskoj arhitekturi, stvorivši 334 zgrade u raznim gradovima. Njegov je stil trebao imati značajan utjecaj na buduće epohe.</vt:lpstr>
      <vt:lpstr>EDIRNE BAYEZID KOMPLEKS</vt:lpstr>
      <vt:lpstr>SULEJMANOVA DŽAMIJA</vt:lpstr>
      <vt:lpstr>PowerPoint prezentacija</vt:lpstr>
      <vt:lpstr>BEYLERBEYI PALAČA</vt:lpstr>
      <vt:lpstr>ANITKABIR</vt:lpstr>
      <vt:lpstr>Mimar Sinan - Kız Kulesi - Topkapı Palace - Hagia Sophia - 1985 - Anıtkabir - Genoese - 1.150 - Dolmabahçe Palace - Edirne Bayezid Complex - Sultan Abdulaziz - Sultan IV. Murad</vt:lpstr>
      <vt:lpstr>Pročitajte rečenice i recite ‘točno’ ispravnim, a ‘netočno’ pogrešnim.</vt:lpstr>
      <vt:lpstr>Kada je izgrađena Beylerbeyi palača? </vt:lpstr>
      <vt:lpstr>Odgovor : B</vt:lpstr>
      <vt:lpstr>Što je uvršteno na UNESCO-ov popis svjetske baštine 1985. godine?</vt:lpstr>
      <vt:lpstr>Odgovor : 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TURKEY’S</dc:title>
  <dc:creator>Bilinmeyen Kullanıcı</dc:creator>
  <cp:lastModifiedBy>IRENA ČIPRAKOVIĆ</cp:lastModifiedBy>
  <cp:revision>25</cp:revision>
  <dcterms:created xsi:type="dcterms:W3CDTF">2019-08-05T22:09:57Z</dcterms:created>
  <dcterms:modified xsi:type="dcterms:W3CDTF">2021-01-25T18:10:05Z</dcterms:modified>
</cp:coreProperties>
</file>