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40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 rot="-54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>
            <a:gsLst>
              <a:gs pos="0">
                <a:srgbClr val="B2004A"/>
              </a:gs>
              <a:gs pos="60000">
                <a:srgbClr val="FF0082"/>
              </a:gs>
              <a:gs pos="100000">
                <a:srgbClr val="FF66A4"/>
              </a:gs>
            </a:gsLst>
            <a:lin ang="15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400"/>
              <a:buFont typeface="Century Gothic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36576"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1371600" y="6012656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1371600" y="5650704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392247" y="5752307"/>
            <a:ext cx="502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 rot="5400000">
            <a:off x="2286000" y="54008"/>
            <a:ext cx="45720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 rot="5400000">
            <a:off x="4991100" y="2171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838200" y="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791456" y="6480048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zakaszfejléc" type="secHead">
  <p:cSld name="SECTION_HEADER">
    <p:bg>
      <p:bgPr>
        <a:gradFill>
          <a:gsLst>
            <a:gs pos="0">
              <a:schemeClr val="dk1"/>
            </a:gs>
            <a:gs pos="60000">
              <a:schemeClr val="dk1"/>
            </a:gs>
            <a:gs pos="100000">
              <a:srgbClr val="6C6C6C"/>
            </a:gs>
          </a:gsLst>
          <a:lin ang="540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 rot="10800000" flipH="1">
            <a:off x="7034" y="7034"/>
            <a:ext cx="9129932" cy="6836899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70000">
                <a:srgbClr val="D2D2D2">
                  <a:alpha val="7843"/>
                </a:srgbClr>
              </a:gs>
              <a:gs pos="100000">
                <a:srgbClr val="D2D2D2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5"/>
          <p:cNvSpPr/>
          <p:nvPr/>
        </p:nvSpPr>
        <p:spPr>
          <a:xfrm rot="-5400000" flipH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>
            <a:gsLst>
              <a:gs pos="0">
                <a:srgbClr val="B2004A"/>
              </a:gs>
              <a:gs pos="60000">
                <a:srgbClr val="FF0082"/>
              </a:gs>
              <a:gs pos="100000">
                <a:srgbClr val="FF66A4"/>
              </a:gs>
            </a:gsLst>
            <a:lin ang="15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955632" y="6477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2619376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51056" y="809624"/>
            <a:ext cx="502920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38" name="Google Shape;38;p5"/>
          <p:cNvCxnSpPr/>
          <p:nvPr/>
        </p:nvCxnSpPr>
        <p:spPr>
          <a:xfrm rot="10800000">
            <a:off x="6468794" y="9381"/>
            <a:ext cx="2672861" cy="1900210"/>
          </a:xfrm>
          <a:prstGeom prst="straightConnector1">
            <a:avLst/>
          </a:prstGeom>
          <a:noFill/>
          <a:ln w="9525" cap="rnd" cmpd="sng">
            <a:solidFill>
              <a:srgbClr val="C5C5C5">
                <a:alpha val="4470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39;p5"/>
          <p:cNvCxnSpPr/>
          <p:nvPr/>
        </p:nvCxnSpPr>
        <p:spPr>
          <a:xfrm rot="10800000" flipH="1">
            <a:off x="0" y="7034"/>
            <a:ext cx="9136966" cy="6843933"/>
          </a:xfrm>
          <a:prstGeom prst="straightConnector1">
            <a:avLst/>
          </a:prstGeom>
          <a:noFill/>
          <a:ln w="9525" cap="rnd" cmpd="sng">
            <a:solidFill>
              <a:srgbClr val="BEBEBE">
                <a:alpha val="3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3600"/>
              <a:buFont typeface="Century Gothic"/>
              <a:buNone/>
              <a:defRPr sz="36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57200" y="17224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068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marL="914400" lvl="1" indent="-373380" algn="l">
              <a:spcBef>
                <a:spcPts val="480"/>
              </a:spcBef>
              <a:spcAft>
                <a:spcPts val="0"/>
              </a:spcAft>
              <a:buSzPts val="2280"/>
              <a:buChar char="›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648200" y="17224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068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marL="914400" lvl="1" indent="-373380" algn="l">
              <a:spcBef>
                <a:spcPts val="480"/>
              </a:spcBef>
              <a:spcAft>
                <a:spcPts val="0"/>
              </a:spcAft>
              <a:buSzPts val="2280"/>
              <a:buChar char="›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57200" y="6480969"/>
            <a:ext cx="4260056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Összehasonlítás" type="twoTxTwoObj">
  <p:cSld name="TWO_OBJECTS_WITH_TEXT">
    <p:bg>
      <p:bgPr>
        <a:gradFill>
          <a:gsLst>
            <a:gs pos="0">
              <a:srgbClr val="494949"/>
            </a:gs>
            <a:gs pos="60000">
              <a:srgbClr val="626262"/>
            </a:gs>
            <a:gs pos="100000">
              <a:srgbClr val="8B8B8B"/>
            </a:gs>
          </a:gsLst>
          <a:lin ang="5400000" scaled="0"/>
        </a:gra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 rot="-5400000">
            <a:off x="-2295358" y="2834288"/>
            <a:ext cx="6153912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sz="33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 rot="-5400000">
            <a:off x="146758" y="1508980"/>
            <a:ext cx="3017520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9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 rot="-5400000">
            <a:off x="146758" y="4645372"/>
            <a:ext cx="3017520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9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2022230" y="290732"/>
            <a:ext cx="685800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marL="914400" lvl="1" indent="-349250" algn="l">
              <a:spcBef>
                <a:spcPts val="400"/>
              </a:spcBef>
              <a:spcAft>
                <a:spcPts val="0"/>
              </a:spcAft>
              <a:buSzPts val="1900"/>
              <a:buChar char="›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2022230" y="3427124"/>
            <a:ext cx="685800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marL="914400" lvl="1" indent="-349250" algn="l">
              <a:spcBef>
                <a:spcPts val="400"/>
              </a:spcBef>
              <a:spcAft>
                <a:spcPts val="0"/>
              </a:spcAft>
              <a:buSzPts val="1900"/>
              <a:buChar char="›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0552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57200" y="6480969"/>
            <a:ext cx="4261104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7589520" y="6483096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rtalomrész képaláírással" type="objTx">
  <p:cSld name="OBJECT_WITH_CAPTION_TEXT">
    <p:bg>
      <p:bgPr>
        <a:gradFill>
          <a:gsLst>
            <a:gs pos="0">
              <a:srgbClr val="494949"/>
            </a:gs>
            <a:gs pos="60000">
              <a:srgbClr val="626262"/>
            </a:gs>
            <a:gs pos="100000">
              <a:srgbClr val="8B8B8B"/>
            </a:gs>
          </a:gsLst>
          <a:lin ang="5400000" scaled="0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 rot="-5400000">
            <a:off x="-2295144" y="2882264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18288" lvl="0" algn="r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2900"/>
              <a:buFont typeface="Century Gothic"/>
              <a:buNone/>
              <a:defRPr sz="29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1135856" y="367664"/>
            <a:ext cx="24384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1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3651250" y="320040"/>
            <a:ext cx="5276088" cy="598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SzPts val="2400"/>
              <a:buChar char="⦿"/>
              <a:defRPr sz="3000"/>
            </a:lvl1pPr>
            <a:lvl2pPr marL="914400" lvl="1" indent="-385444" algn="l">
              <a:spcBef>
                <a:spcPts val="520"/>
              </a:spcBef>
              <a:spcAft>
                <a:spcPts val="0"/>
              </a:spcAft>
              <a:buSzPts val="2470"/>
              <a:buChar char="›"/>
              <a:defRPr sz="26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6278976" y="6556248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1135856" y="6556248"/>
            <a:ext cx="51431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8410576" y="6556248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ép képaláírással" type="picTx">
  <p:cSld name="PICTURE_WITH_CAPTION_TEXT">
    <p:bg>
      <p:bgPr>
        <a:gradFill>
          <a:gsLst>
            <a:gs pos="0">
              <a:schemeClr val="dk1"/>
            </a:gs>
            <a:gs pos="60000">
              <a:schemeClr val="dk1"/>
            </a:gs>
            <a:gs pos="100000">
              <a:srgbClr val="6C6C6C"/>
            </a:gs>
          </a:gsLst>
          <a:lin ang="5400000" scaled="0"/>
        </a:gra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 rot="-5400000">
            <a:off x="-2523744" y="2894096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3000"/>
              <a:buFont typeface="Century Gothic"/>
              <a:buNone/>
              <a:defRPr sz="30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1138237" y="373966"/>
            <a:ext cx="7333488" cy="5486400"/>
          </a:xfrm>
          <a:prstGeom prst="rect">
            <a:avLst/>
          </a:prstGeom>
          <a:solidFill>
            <a:srgbClr val="4A4A4A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380"/>
              </a:spcBef>
              <a:spcAft>
                <a:spcPts val="0"/>
              </a:spcAft>
              <a:buClr>
                <a:srgbClr val="FF8EB1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1143000" y="5867400"/>
            <a:ext cx="7333488" cy="685800"/>
          </a:xfrm>
          <a:prstGeom prst="rect">
            <a:avLst/>
          </a:prstGeom>
          <a:solidFill>
            <a:schemeClr val="accent1">
              <a:alpha val="14901"/>
            </a:scheme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300990" algn="l">
              <a:spcBef>
                <a:spcPts val="240"/>
              </a:spcBef>
              <a:spcAft>
                <a:spcPts val="0"/>
              </a:spcAft>
              <a:buSzPts val="1140"/>
              <a:buChar char="›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6108192" y="6556248"/>
            <a:ext cx="21031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1170432" y="6557169"/>
            <a:ext cx="4948072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217192" y="6556248"/>
            <a:ext cx="36576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94949"/>
            </a:gs>
            <a:gs pos="60000">
              <a:srgbClr val="626262"/>
            </a:gs>
            <a:gs pos="100000">
              <a:srgbClr val="8B8B8B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70000">
                <a:srgbClr val="D2D2D2">
                  <a:alpha val="7843"/>
                </a:srgbClr>
              </a:gs>
              <a:gs pos="100000">
                <a:srgbClr val="D2D2D2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" name="Google Shape;7;p1"/>
          <p:cNvCxnSpPr/>
          <p:nvPr/>
        </p:nvCxnSpPr>
        <p:spPr>
          <a:xfrm>
            <a:off x="0" y="7034"/>
            <a:ext cx="9136966" cy="6843933"/>
          </a:xfrm>
          <a:prstGeom prst="straightConnector1">
            <a:avLst/>
          </a:prstGeom>
          <a:noFill/>
          <a:ln w="9525" cap="rnd" cmpd="sng">
            <a:solidFill>
              <a:srgbClr val="BEBEBE">
                <a:alpha val="3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Google Shape;8;p1"/>
          <p:cNvCxnSpPr/>
          <p:nvPr/>
        </p:nvCxnSpPr>
        <p:spPr>
          <a:xfrm flipH="1">
            <a:off x="6468794" y="4948410"/>
            <a:ext cx="2672861" cy="1900210"/>
          </a:xfrm>
          <a:prstGeom prst="straightConnector1">
            <a:avLst/>
          </a:prstGeom>
          <a:noFill/>
          <a:ln w="9525" cap="rnd" cmpd="sng">
            <a:solidFill>
              <a:srgbClr val="C5C5C5">
                <a:alpha val="4470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rgbClr val="FF59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544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rgbClr val="FF8EB1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84632" lvl="0" algn="ctr"/>
            <a:r>
              <a:rPr lang="hu-HU" dirty="0" err="1"/>
              <a:t>Natura</a:t>
            </a:r>
            <a:r>
              <a:rPr lang="hu-HU" dirty="0"/>
              <a:t> 2000</a:t>
            </a:r>
            <a:br>
              <a:rPr lang="hu-HU" dirty="0"/>
            </a:br>
            <a:endParaRPr dirty="0"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6576" lvl="0" indent="0" algn="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94" name="Google Shape;94;p13" descr="n20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910" y="3286124"/>
            <a:ext cx="7284028" cy="2428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>
              <a:buSzPts val="4200"/>
            </a:pPr>
            <a:r>
              <a:rPr lang="hr-HR" dirty="0"/>
              <a:t>Jezero</a:t>
            </a:r>
            <a:r>
              <a:rPr lang="en-US" dirty="0"/>
              <a:t> Balaton</a:t>
            </a:r>
            <a:r>
              <a:rPr lang="hu-HU" dirty="0"/>
              <a:t> (</a:t>
            </a:r>
            <a:r>
              <a:rPr lang="en-US" dirty="0" err="1"/>
              <a:t>Transdanubia</a:t>
            </a:r>
            <a:r>
              <a:rPr lang="hu-HU" dirty="0"/>
              <a:t>)</a:t>
            </a:r>
            <a:endParaRPr dirty="0"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0" indent="-384047">
              <a:spcBef>
                <a:spcPts val="0"/>
              </a:spcBef>
              <a:buSzPts val="2400"/>
              <a:buNone/>
            </a:pPr>
            <a:r>
              <a:rPr lang="en-US" dirty="0" err="1"/>
              <a:t>Visoko</a:t>
            </a:r>
            <a:r>
              <a:rPr lang="en-US" dirty="0"/>
              <a:t> je </a:t>
            </a:r>
            <a:r>
              <a:rPr lang="en-US" dirty="0" err="1"/>
              <a:t>zaštićen</a:t>
            </a:r>
            <a:r>
              <a:rPr lang="en-US" dirty="0"/>
              <a:t>: </a:t>
            </a:r>
            <a:r>
              <a:rPr lang="en-US" dirty="0" err="1"/>
              <a:t>Chellig</a:t>
            </a:r>
            <a:r>
              <a:rPr lang="en-US" dirty="0"/>
              <a:t> je "</a:t>
            </a:r>
            <a:r>
              <a:rPr lang="en-US" dirty="0" err="1"/>
              <a:t>kakalin</a:t>
            </a:r>
            <a:r>
              <a:rPr lang="en-US" dirty="0"/>
              <a:t>", </a:t>
            </a:r>
            <a:r>
              <a:rPr lang="en-US" dirty="0" err="1"/>
              <a:t>brašno</a:t>
            </a:r>
            <a:r>
              <a:rPr lang="en-US" dirty="0"/>
              <a:t> "</a:t>
            </a:r>
            <a:r>
              <a:rPr lang="en-US" dirty="0" err="1"/>
              <a:t>kakalin</a:t>
            </a:r>
            <a:r>
              <a:rPr lang="en-US" dirty="0"/>
              <a:t>", </a:t>
            </a:r>
            <a:r>
              <a:rPr lang="en-US" dirty="0" err="1"/>
              <a:t>Cucalin</a:t>
            </a:r>
            <a:r>
              <a:rPr lang="en-US" dirty="0"/>
              <a:t>, </a:t>
            </a:r>
            <a:r>
              <a:rPr lang="en-US" dirty="0" err="1"/>
              <a:t>močvarni</a:t>
            </a:r>
            <a:r>
              <a:rPr lang="en-US" dirty="0"/>
              <a:t> </a:t>
            </a:r>
            <a:r>
              <a:rPr lang="en-US" dirty="0" err="1"/>
              <a:t>cvijet</a:t>
            </a:r>
            <a:r>
              <a:rPr lang="en-US" dirty="0"/>
              <a:t>, </a:t>
            </a:r>
            <a:r>
              <a:rPr lang="en-US" dirty="0" err="1"/>
              <a:t>močvarni</a:t>
            </a:r>
            <a:r>
              <a:rPr lang="en-US" dirty="0"/>
              <a:t> </a:t>
            </a:r>
            <a:r>
              <a:rPr lang="en-US" dirty="0" err="1"/>
              <a:t>cvijet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močvara</a:t>
            </a:r>
            <a:r>
              <a:rPr lang="en-US" dirty="0"/>
              <a:t> Gladioli.</a:t>
            </a:r>
          </a:p>
          <a:p>
            <a:pPr marL="448056" lvl="0" indent="-384047">
              <a:spcBef>
                <a:spcPts val="0"/>
              </a:spcBef>
              <a:buSzPts val="2400"/>
              <a:buNone/>
            </a:pP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zaštićenih</a:t>
            </a:r>
            <a:r>
              <a:rPr lang="en-US" dirty="0"/>
              <a:t>, </a:t>
            </a:r>
            <a:r>
              <a:rPr lang="en-US" dirty="0" err="1"/>
              <a:t>rijetkih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zanimljivih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 je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stotina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/>
            <a:r>
              <a:rPr lang="hr-HR" dirty="0"/>
              <a:t>Jezero</a:t>
            </a:r>
            <a:r>
              <a:rPr lang="en-US" dirty="0"/>
              <a:t> Balaton</a:t>
            </a:r>
            <a:endParaRPr dirty="0"/>
          </a:p>
        </p:txBody>
      </p:sp>
      <p:pic>
        <p:nvPicPr>
          <p:cNvPr id="155" name="Google Shape;155;p23" descr="Balat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537" y="1347788"/>
            <a:ext cx="4129091" cy="2322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 descr="Balatoni-Stran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9058" y="3857628"/>
            <a:ext cx="4929190" cy="2772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l" rtl="0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0" indent="-384047" algn="l" rtl="0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hu-HU" dirty="0"/>
              <a:t>Hvala na pažnji!</a:t>
            </a:r>
          </a:p>
          <a:p>
            <a:pPr marL="448056" lvl="0" indent="-384047" algn="l" rtl="0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hu-HU"/>
              <a:t>Izradili: </a:t>
            </a:r>
            <a:r>
              <a:rPr lang="hu-HU" dirty="0"/>
              <a:t>Mercédesz Tóth, Márton Gergely, Luca Nagy              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l" rtl="0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428596" y="1571612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u-HU" dirty="0"/>
              <a:t> </a:t>
            </a:r>
            <a:r>
              <a:rPr lang="hr-HR" b="0" i="0" dirty="0">
                <a:solidFill>
                  <a:schemeClr val="bg1"/>
                </a:solidFill>
                <a:effectLst/>
                <a:latin typeface="Roboto"/>
              </a:rPr>
              <a:t>Naš prosperitet postaje sve teži za planetarne</a:t>
            </a:r>
          </a:p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r-HR" b="0" i="0" dirty="0">
                <a:solidFill>
                  <a:schemeClr val="bg1"/>
                </a:solidFill>
                <a:effectLst/>
                <a:latin typeface="Roboto"/>
              </a:rPr>
              <a:t>sustave. Živa bića koja milijunima godina žive</a:t>
            </a:r>
          </a:p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r-HR" b="0" i="0" dirty="0">
                <a:solidFill>
                  <a:schemeClr val="bg1"/>
                </a:solidFill>
                <a:effectLst/>
                <a:latin typeface="Roboto"/>
              </a:rPr>
              <a:t>zajedno s grabežljivcima, sa svojim parazitima</a:t>
            </a:r>
          </a:p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r-HR" b="0" i="0" dirty="0">
                <a:solidFill>
                  <a:schemeClr val="bg1"/>
                </a:solidFill>
                <a:effectLst/>
                <a:latin typeface="Roboto"/>
              </a:rPr>
              <a:t>po ekstremnim vremenskim uvjetima, uništit će</a:t>
            </a:r>
          </a:p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r-HR" b="0" i="0" dirty="0">
                <a:solidFill>
                  <a:schemeClr val="bg1"/>
                </a:solidFill>
                <a:effectLst/>
                <a:latin typeface="Roboto"/>
              </a:rPr>
              <a:t>se utjecajima civilizacije u godinama ili</a:t>
            </a:r>
          </a:p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r-HR" b="0" i="0" dirty="0">
                <a:solidFill>
                  <a:schemeClr val="bg1"/>
                </a:solidFill>
                <a:effectLst/>
                <a:latin typeface="Roboto"/>
              </a:rPr>
              <a:t>desetljeća</a:t>
            </a:r>
            <a:r>
              <a:rPr lang="hu-HU" dirty="0">
                <a:solidFill>
                  <a:schemeClr val="bg1"/>
                </a:solidFill>
              </a:rPr>
              <a:t>.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l" rtl="0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3200"/>
              <a:buFont typeface="Century Gothic"/>
              <a:buNone/>
            </a:pPr>
            <a:r>
              <a:rPr lang="pl-PL" sz="3200" dirty="0"/>
              <a:t>Jedna od konvencija koja je uspostavljena kako bi se izbjegla jest konvencija Natura 2000.</a:t>
            </a:r>
            <a:endParaRPr sz="3200" dirty="0"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428596" y="1714488"/>
            <a:ext cx="8258204" cy="474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hu-HU" sz="2800" dirty="0"/>
              <a:t>   Natura 2000 mreža je područja koja će se odrediti prema dvije direktive Europske unije o prirodi.</a:t>
            </a:r>
          </a:p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hu-HU" sz="2800" dirty="0"/>
              <a:t>- Direktiva o zaštiti ptica, uspostavljena 1979. godine.</a:t>
            </a:r>
          </a:p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hu-HU" sz="2800" dirty="0"/>
              <a:t>-Direktiva o zaštiti staništa, uspostavljena 1979. godine.</a:t>
            </a:r>
            <a:r>
              <a:rPr lang="hu-HU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l" rtl="0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lang="hu-HU" dirty="0"/>
              <a:t>Svrha Konvencije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0" indent="-3840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lang="hr-HR" sz="28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-da stvori zajedničku politiku zaštite okoliša za</a:t>
            </a:r>
          </a:p>
          <a:p>
            <a:pPr marL="448056" lvl="0" indent="-3840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lang="hr-HR" sz="28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članice EU </a:t>
            </a:r>
          </a:p>
          <a:p>
            <a:pPr marL="448056" lvl="0" indent="-3840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endParaRPr lang="hr-H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48056" lvl="0" indent="-3840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lang="hr-HR" sz="28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-osigurati očuvanje i obnavljanje biološke</a:t>
            </a:r>
          </a:p>
          <a:p>
            <a:pPr marL="448056" lvl="0" indent="-3840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lang="hr-HR" sz="28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raznolikosti u divljini faune i flore kroz zaštitu</a:t>
            </a:r>
          </a:p>
          <a:p>
            <a:pPr marL="448056" lvl="0" indent="-3840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lang="hr-HR" sz="28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divljih životinja i njihovog statusa očuvanosti.</a:t>
            </a:r>
            <a:endParaRPr lang="hu-H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661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ctr" rtl="0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2800"/>
              <a:buFont typeface="Century Gothic"/>
              <a:buNone/>
            </a:pPr>
            <a:r>
              <a:rPr lang="hr-HR" sz="2800" b="1" i="0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Partnerstvo za uklanjanje opijenosti u koje su uključeni carski orlovi (Mađarska je dobila nagradu „Natura 2000“ 2018.)</a:t>
            </a:r>
            <a:endParaRPr sz="28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8" name="Google Shape;118;p17" descr="Natura2000dij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0034" y="1928802"/>
            <a:ext cx="4217190" cy="281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 descr="sa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7686" y="3786190"/>
            <a:ext cx="4643470" cy="2906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l" rtl="0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3200"/>
              <a:buFont typeface="Century Gothic"/>
              <a:buNone/>
            </a:pPr>
            <a:r>
              <a:rPr lang="hu-HU" sz="3200" dirty="0"/>
              <a:t>Natura 2000 u Mađarskoj</a:t>
            </a:r>
            <a:endParaRPr sz="3200" dirty="0"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hu-HU" sz="2400" dirty="0"/>
              <a:t>21,4% teritorija Mađarske pripada mreži Natura 2000. Domaća mreža Natura 2000 uključuje 46 tipova staništa; 105 životinjskih vrsta; 525 područja Natura 2000: 105 područja za zaštitu životinja i 56 područja posebne zaštite ptica (SPA), 479 područja posebne zaštite (SCI). Sva domaća zaštićena područja dio su mreže, ali ukupna domaća mreža Natura 2000 dvostruka je: šume, travnjaci, obrađeni prorezi stavljeni su pod zaštitu.</a:t>
            </a:r>
            <a:endParaRPr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329642" cy="875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l" rtl="0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lang="hu-HU" dirty="0"/>
              <a:t>U Mađarskoj</a:t>
            </a:r>
            <a:endParaRPr dirty="0"/>
          </a:p>
        </p:txBody>
      </p:sp>
      <p:pic>
        <p:nvPicPr>
          <p:cNvPr id="131" name="Google Shape;131;p19" descr="terkep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57224" y="1357298"/>
            <a:ext cx="7538096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l" rtl="0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lang="hu-HU" dirty="0"/>
              <a:t>Sárvíz (Vas okrug)</a:t>
            </a:r>
            <a:endParaRPr dirty="0"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u-HU" dirty="0"/>
              <a:t>-Štiti vodene ptice selice</a:t>
            </a:r>
          </a:p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u-HU" dirty="0"/>
              <a:t>-Očuvanje veličine populacije vrsta</a:t>
            </a:r>
          </a:p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u-HU" dirty="0"/>
              <a:t>Da se u zaštiti zaštite tretiraju kao prioritetne vrste: velika čaplja, žličarke, plodne biljke, plavokosa i brkava pjegavica.</a:t>
            </a:r>
            <a:endParaRPr sz="2800" dirty="0"/>
          </a:p>
          <a:p>
            <a:pPr marL="448056" lvl="0" indent="-384047" algn="l" rtl="0">
              <a:spcBef>
                <a:spcPts val="560"/>
              </a:spcBef>
              <a:spcAft>
                <a:spcPts val="0"/>
              </a:spcAft>
              <a:buSzPts val="2240"/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l" rtl="0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lang="hu-HU"/>
              <a:t>Sárvíz </a:t>
            </a:r>
            <a:endParaRPr/>
          </a:p>
        </p:txBody>
      </p:sp>
      <p:pic>
        <p:nvPicPr>
          <p:cNvPr id="143" name="Google Shape;143;p21" descr="sárvizpata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0730" y="1428736"/>
            <a:ext cx="6960624" cy="464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ndület">
  <a:themeElements>
    <a:clrScheme name="Lendület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327</Words>
  <Application>Microsoft Office PowerPoint</Application>
  <PresentationFormat>Prikaz na zaslonu (4:3)</PresentationFormat>
  <Paragraphs>33</Paragraphs>
  <Slides>12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8" baseType="lpstr">
      <vt:lpstr>Roboto</vt:lpstr>
      <vt:lpstr>Verdana</vt:lpstr>
      <vt:lpstr>Century Gothic</vt:lpstr>
      <vt:lpstr>Arial</vt:lpstr>
      <vt:lpstr>Noto Sans Symbols</vt:lpstr>
      <vt:lpstr>Lendület</vt:lpstr>
      <vt:lpstr>Natura 2000 </vt:lpstr>
      <vt:lpstr>PowerPoint prezentacija</vt:lpstr>
      <vt:lpstr>Jedna od konvencija koja je uspostavljena kako bi se izbjegla jest konvencija Natura 2000.</vt:lpstr>
      <vt:lpstr>Svrha Konvencije</vt:lpstr>
      <vt:lpstr>Partnerstvo za uklanjanje opijenosti u koje su uključeni carski orlovi (Mađarska je dobila nagradu „Natura 2000“ 2018.)</vt:lpstr>
      <vt:lpstr>Natura 2000 u Mađarskoj</vt:lpstr>
      <vt:lpstr>U Mađarskoj</vt:lpstr>
      <vt:lpstr>Sárvíz (Vas okrug)</vt:lpstr>
      <vt:lpstr>Sárvíz </vt:lpstr>
      <vt:lpstr>Jezero Balaton (Transdanubia)</vt:lpstr>
      <vt:lpstr>Jezero Balaton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problems</dc:title>
  <dc:creator>MSZÁgi</dc:creator>
  <cp:lastModifiedBy>IRENA ČIPRAKOVIĆ</cp:lastModifiedBy>
  <cp:revision>13</cp:revision>
  <dcterms:modified xsi:type="dcterms:W3CDTF">2021-01-17T20:52:52Z</dcterms:modified>
</cp:coreProperties>
</file>