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70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81" r:id="rId22"/>
    <p:sldId id="282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ien Sápi" initials="VS" lastIdx="12" clrIdx="0">
    <p:extLst>
      <p:ext uri="{19B8F6BF-5375-455C-9EA6-DF929625EA0E}">
        <p15:presenceInfo xmlns:p15="http://schemas.microsoft.com/office/powerpoint/2012/main" userId="d0889dfe7f03ee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49" autoAdjust="0"/>
  </p:normalViewPr>
  <p:slideViewPr>
    <p:cSldViewPr>
      <p:cViewPr varScale="1">
        <p:scale>
          <a:sx n="81" d="100"/>
          <a:sy n="81" d="100"/>
        </p:scale>
        <p:origin x="150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BB003-F6CB-48F8-A854-737937972A64}" type="datetimeFigureOut">
              <a:rPr lang="hu-HU" smtClean="0"/>
              <a:t>2021. 01. 25.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9A7D7-9B72-4E5A-8973-589E2C5652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2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9A7D7-9B72-4E5A-8973-589E2C56520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5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9A7D7-9B72-4E5A-8973-589E2C56520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132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054E50-E6ED-4075-9C97-3EB4A89B7327}" type="datetimeFigureOut">
              <a:rPr lang="hu-HU" smtClean="0"/>
              <a:t>2021. 01. 25.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magyar-kulturalis-ertekek/004c36c6-6c11-42ca-865b-33b33074c2e9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83341" y="1196752"/>
            <a:ext cx="6777318" cy="2376263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KULTURNE VRIJEDNOSTI
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Izradili: Sápi Vivien és Ficzek Réka</a:t>
            </a:r>
          </a:p>
        </p:txBody>
      </p:sp>
    </p:spTree>
    <p:extLst>
      <p:ext uri="{BB962C8B-B14F-4D97-AF65-F5344CB8AC3E}">
        <p14:creationId xmlns:p14="http://schemas.microsoft.com/office/powerpoint/2010/main" val="76939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104" cy="41310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84" y="2529590"/>
            <a:ext cx="5777607" cy="38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EFED2723-48BF-4F57-AB18-599DFDB79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248347"/>
            <a:ext cx="8568951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Za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nacionalni</a:t>
            </a:r>
            <a:r>
              <a:rPr lang="en-US" dirty="0"/>
              <a:t> </a:t>
            </a:r>
            <a:r>
              <a:rPr lang="en-US" dirty="0" err="1"/>
              <a:t>amblem</a:t>
            </a:r>
            <a:r>
              <a:rPr lang="en-US" dirty="0"/>
              <a:t> u </a:t>
            </a:r>
            <a:r>
              <a:rPr lang="en-US" dirty="0" err="1"/>
              <a:t>kojem</a:t>
            </a:r>
            <a:r>
              <a:rPr lang="en-US" dirty="0"/>
              <a:t> </a:t>
            </a:r>
            <a:r>
              <a:rPr lang="en-US" dirty="0" err="1"/>
              <a:t>vidimo</a:t>
            </a:r>
            <a:r>
              <a:rPr lang="en-US" dirty="0"/>
              <a:t> </a:t>
            </a:r>
            <a:r>
              <a:rPr lang="en-US" dirty="0" err="1"/>
              <a:t>oživljavanje</a:t>
            </a:r>
            <a:r>
              <a:rPr lang="en-US" dirty="0"/>
              <a:t> </a:t>
            </a:r>
            <a:r>
              <a:rPr lang="en-US" dirty="0" err="1"/>
              <a:t>drevnog</a:t>
            </a:r>
            <a:r>
              <a:rPr lang="en-US" dirty="0"/>
              <a:t> </a:t>
            </a:r>
            <a:r>
              <a:rPr lang="en-US" dirty="0" err="1"/>
              <a:t>mađarskog</a:t>
            </a:r>
            <a:r>
              <a:rPr lang="en-US" dirty="0"/>
              <a:t> </a:t>
            </a:r>
            <a:r>
              <a:rPr lang="en-US" dirty="0" err="1"/>
              <a:t>konjičkog</a:t>
            </a:r>
            <a:r>
              <a:rPr lang="en-US" dirty="0"/>
              <a:t> </a:t>
            </a:r>
            <a:r>
              <a:rPr lang="en-US" dirty="0" err="1"/>
              <a:t>ratnika</a:t>
            </a:r>
            <a:r>
              <a:rPr lang="en-US" dirty="0"/>
              <a:t> u 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vatrenog</a:t>
            </a:r>
            <a:r>
              <a:rPr lang="en-US" dirty="0"/>
              <a:t> </a:t>
            </a:r>
            <a:r>
              <a:rPr lang="en-US" dirty="0" err="1"/>
              <a:t>oružja</a:t>
            </a:r>
            <a:r>
              <a:rPr lang="en-US" dirty="0"/>
              <a:t>. </a:t>
            </a:r>
            <a:r>
              <a:rPr lang="en-US" dirty="0" err="1"/>
              <a:t>Mađarski</a:t>
            </a:r>
            <a:r>
              <a:rPr lang="en-US" dirty="0"/>
              <a:t> </a:t>
            </a:r>
            <a:r>
              <a:rPr lang="en-US" dirty="0" err="1"/>
              <a:t>Husar</a:t>
            </a:r>
            <a:r>
              <a:rPr lang="en-US" dirty="0"/>
              <a:t> je </a:t>
            </a:r>
            <a:r>
              <a:rPr lang="en-US" dirty="0" err="1"/>
              <a:t>mađarski</a:t>
            </a:r>
            <a:r>
              <a:rPr lang="en-US" dirty="0"/>
              <a:t> </a:t>
            </a:r>
            <a:r>
              <a:rPr lang="en-US" dirty="0" err="1"/>
              <a:t>laki</a:t>
            </a:r>
            <a:r>
              <a:rPr lang="en-US" dirty="0"/>
              <a:t> </a:t>
            </a:r>
            <a:r>
              <a:rPr lang="en-US" dirty="0" err="1"/>
              <a:t>jahač</a:t>
            </a:r>
            <a:r>
              <a:rPr lang="en-US" dirty="0"/>
              <a:t> koji je u </a:t>
            </a:r>
            <a:r>
              <a:rPr lang="en-US" dirty="0" err="1"/>
              <a:t>posljednjih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tisućljeća</a:t>
            </a:r>
            <a:r>
              <a:rPr lang="en-US" dirty="0"/>
              <a:t> bio u </a:t>
            </a:r>
            <a:r>
              <a:rPr lang="en-US" dirty="0" err="1"/>
              <a:t>turskim</a:t>
            </a:r>
            <a:r>
              <a:rPr lang="en-US" dirty="0"/>
              <a:t> </a:t>
            </a:r>
            <a:r>
              <a:rPr lang="en-US" dirty="0" err="1"/>
              <a:t>ratovima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obiteljske</a:t>
            </a:r>
            <a:r>
              <a:rPr lang="en-US" dirty="0"/>
              <a:t> </a:t>
            </a:r>
            <a:r>
              <a:rPr lang="en-US" dirty="0" err="1"/>
              <a:t>peći</a:t>
            </a:r>
            <a:r>
              <a:rPr lang="en-US" dirty="0"/>
              <a:t>,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domovine</a:t>
            </a:r>
            <a:r>
              <a:rPr lang="en-US" dirty="0"/>
              <a:t>,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en-US" dirty="0"/>
              <a:t> u </a:t>
            </a:r>
            <a:r>
              <a:rPr lang="en-US" dirty="0" err="1"/>
              <a:t>antihabsburškim</a:t>
            </a:r>
            <a:r>
              <a:rPr lang="en-US" dirty="0"/>
              <a:t> </a:t>
            </a:r>
            <a:r>
              <a:rPr lang="en-US" dirty="0" err="1"/>
              <a:t>borbama</a:t>
            </a:r>
            <a:r>
              <a:rPr lang="en-US" dirty="0"/>
              <a:t>, </a:t>
            </a:r>
            <a:r>
              <a:rPr lang="en-US" dirty="0" err="1"/>
              <a:t>vladar</a:t>
            </a:r>
            <a:r>
              <a:rPr lang="en-US" dirty="0"/>
              <a:t> </a:t>
            </a:r>
            <a:r>
              <a:rPr lang="en-US" dirty="0" err="1"/>
              <a:t>dinastičkih</a:t>
            </a:r>
            <a:r>
              <a:rPr lang="en-US" dirty="0"/>
              <a:t> </a:t>
            </a:r>
            <a:r>
              <a:rPr lang="en-US" dirty="0" err="1"/>
              <a:t>ratova</a:t>
            </a:r>
            <a:r>
              <a:rPr lang="en-US" dirty="0"/>
              <a:t> </a:t>
            </a:r>
            <a:r>
              <a:rPr lang="en-US" dirty="0" err="1"/>
              <a:t>Riječ</a:t>
            </a:r>
            <a:r>
              <a:rPr lang="en-US" dirty="0"/>
              <a:t> </a:t>
            </a:r>
            <a:r>
              <a:rPr lang="en-US" dirty="0" err="1"/>
              <a:t>pozivatelja</a:t>
            </a:r>
            <a:r>
              <a:rPr lang="en-US" dirty="0"/>
              <a:t>.
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72BC8A54-2904-4E7D-83B5-7EA2AD34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04664"/>
            <a:ext cx="7756263" cy="1054250"/>
          </a:xfrm>
        </p:spPr>
        <p:txBody>
          <a:bodyPr/>
          <a:lstStyle/>
          <a:p>
            <a:r>
              <a:rPr lang="hu-HU" dirty="0"/>
              <a:t>Mađarski husari
</a:t>
            </a:r>
          </a:p>
        </p:txBody>
      </p:sp>
    </p:spTree>
    <p:extLst>
      <p:ext uri="{BB962C8B-B14F-4D97-AF65-F5344CB8AC3E}">
        <p14:creationId xmlns:p14="http://schemas.microsoft.com/office/powerpoint/2010/main" val="235315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ACD728A-6896-4CD7-9313-8F6D0DE81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97">
            <a:off x="562239" y="227346"/>
            <a:ext cx="3600400" cy="528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 descr="A képen ló, kültéri látható&#10;&#10;Automatikusan generált leírás">
            <a:extLst>
              <a:ext uri="{FF2B5EF4-FFF2-40B4-BE49-F238E27FC236}">
                <a16:creationId xmlns:a16="http://schemas.microsoft.com/office/drawing/2014/main" id="{C9CA4173-7F24-4C67-9659-38535CE75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947">
            <a:off x="4634599" y="925968"/>
            <a:ext cx="3767286" cy="5312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93000"/>
                <a:shade val="20000"/>
              </a:schemeClr>
              <a:schemeClr val="bg1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A6545D-E6E3-49C7-8CFE-347700F8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hu-HU" dirty="0"/>
              <a:t>Mađarski ranč</a:t>
            </a:r>
          </a:p>
        </p:txBody>
      </p:sp>
      <p:pic>
        <p:nvPicPr>
          <p:cNvPr id="6" name="Tartalom helye 5" descr="A képen fű, fa, kültéri, égbolt látható&#10;&#10;Automatikusan generált leírás">
            <a:extLst>
              <a:ext uri="{FF2B5EF4-FFF2-40B4-BE49-F238E27FC236}">
                <a16:creationId xmlns:a16="http://schemas.microsoft.com/office/drawing/2014/main" id="{43F4A037-9AF9-4C69-8152-AC58DCCDF8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14727" b="4"/>
          <a:stretch/>
        </p:blipFill>
        <p:spPr>
          <a:xfrm>
            <a:off x="685800" y="2240280"/>
            <a:ext cx="3803904" cy="3877056"/>
          </a:xfrm>
          <a:prstGeom prst="rect">
            <a:avLst/>
          </a:prstGeom>
          <a:noFill/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BBFA8BD3-0612-45B3-B7A6-1D626C2616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err="1"/>
              <a:t>Ranč</a:t>
            </a:r>
            <a:r>
              <a:rPr lang="en-US" sz="2000" dirty="0"/>
              <a:t> je </a:t>
            </a:r>
            <a:r>
              <a:rPr lang="en-US" sz="2000" dirty="0" err="1"/>
              <a:t>jedinstveno</a:t>
            </a:r>
            <a:r>
              <a:rPr lang="en-US" sz="2000" dirty="0"/>
              <a:t> </a:t>
            </a:r>
            <a:r>
              <a:rPr lang="en-US" sz="2000" dirty="0" err="1"/>
              <a:t>tipično</a:t>
            </a:r>
            <a:r>
              <a:rPr lang="en-US" sz="2000" dirty="0"/>
              <a:t> </a:t>
            </a:r>
            <a:r>
              <a:rPr lang="en-US" sz="2000" dirty="0" err="1"/>
              <a:t>ruralno</a:t>
            </a:r>
            <a:r>
              <a:rPr lang="en-US" sz="2000" dirty="0"/>
              <a:t> </a:t>
            </a:r>
            <a:r>
              <a:rPr lang="en-US" sz="2000" dirty="0" err="1"/>
              <a:t>naselje</a:t>
            </a:r>
            <a:r>
              <a:rPr lang="en-US" sz="2000" dirty="0"/>
              <a:t> </a:t>
            </a:r>
            <a:r>
              <a:rPr lang="en-US" sz="2000" dirty="0" err="1"/>
              <a:t>mađarskog</a:t>
            </a:r>
            <a:r>
              <a:rPr lang="en-US" sz="2000" dirty="0"/>
              <a:t> </a:t>
            </a:r>
            <a:r>
              <a:rPr lang="en-US" sz="2000" dirty="0" err="1"/>
              <a:t>ranča</a:t>
            </a:r>
            <a:r>
              <a:rPr lang="en-US" sz="2000" dirty="0"/>
              <a:t> </a:t>
            </a:r>
            <a:r>
              <a:rPr lang="en-US" sz="2000" dirty="0" err="1"/>
              <a:t>Allanthe</a:t>
            </a:r>
            <a:r>
              <a:rPr lang="en-US" sz="2000" dirty="0"/>
              <a:t>, </a:t>
            </a:r>
            <a:r>
              <a:rPr lang="en-US" sz="2000" dirty="0" err="1"/>
              <a:t>jer</a:t>
            </a:r>
            <a:r>
              <a:rPr lang="en-US" sz="2000" dirty="0"/>
              <a:t> je to </a:t>
            </a:r>
            <a:r>
              <a:rPr lang="en-US" sz="2000" dirty="0" err="1"/>
              <a:t>područje</a:t>
            </a:r>
            <a:r>
              <a:rPr lang="en-US" sz="2000" dirty="0"/>
              <a:t> </a:t>
            </a:r>
            <a:r>
              <a:rPr lang="en-US" sz="2000" dirty="0" err="1"/>
              <a:t>naseljeno</a:t>
            </a:r>
            <a:r>
              <a:rPr lang="en-US" sz="2000" dirty="0"/>
              <a:t> </a:t>
            </a:r>
            <a:r>
              <a:rPr lang="hr-HR" sz="2000" dirty="0"/>
              <a:t>na </a:t>
            </a:r>
            <a:r>
              <a:rPr lang="en-US" sz="2000" dirty="0" err="1"/>
              <a:t>rubnim</a:t>
            </a:r>
            <a:r>
              <a:rPr lang="en-US" sz="2000" dirty="0"/>
              <a:t> </a:t>
            </a:r>
            <a:r>
              <a:rPr lang="en-US" sz="2000" dirty="0" err="1"/>
              <a:t>dijelovima</a:t>
            </a:r>
            <a:r>
              <a:rPr lang="en-US" sz="2000" dirty="0"/>
              <a:t> </a:t>
            </a:r>
            <a:r>
              <a:rPr lang="en-US" sz="2000" dirty="0" err="1"/>
              <a:t>regije</a:t>
            </a:r>
            <a:r>
              <a:rPr lang="en-US" sz="2000" dirty="0"/>
              <a:t>. </a:t>
            </a:r>
            <a:r>
              <a:rPr lang="en-US" sz="2000" dirty="0" err="1"/>
              <a:t>Staro</a:t>
            </a:r>
            <a:r>
              <a:rPr lang="en-US" sz="2000" dirty="0"/>
              <a:t> </a:t>
            </a:r>
            <a:r>
              <a:rPr lang="en-US" sz="2000" dirty="0" err="1"/>
              <a:t>ime</a:t>
            </a:r>
            <a:r>
              <a:rPr lang="en-US" sz="2000" dirty="0"/>
              <a:t> </a:t>
            </a:r>
            <a:r>
              <a:rPr lang="en-US" sz="2000" dirty="0" err="1"/>
              <a:t>ranča</a:t>
            </a:r>
            <a:r>
              <a:rPr lang="en-US" sz="2000" dirty="0"/>
              <a:t> </a:t>
            </a:r>
            <a:r>
              <a:rPr lang="en-US" sz="2000" dirty="0" err="1"/>
              <a:t>bilo</a:t>
            </a:r>
            <a:r>
              <a:rPr lang="en-US" sz="2000" dirty="0"/>
              <a:t> je </a:t>
            </a:r>
            <a:r>
              <a:rPr lang="en-US" sz="2000" dirty="0" err="1"/>
              <a:t>smještaj</a:t>
            </a:r>
            <a:r>
              <a:rPr lang="en-US" sz="2000" dirty="0"/>
              <a:t>, </a:t>
            </a:r>
            <a:r>
              <a:rPr lang="en-US" sz="2000" dirty="0" err="1"/>
              <a:t>raštrkane</a:t>
            </a:r>
            <a:r>
              <a:rPr lang="en-US" sz="2000" dirty="0"/>
              <a:t>, </a:t>
            </a:r>
            <a:r>
              <a:rPr lang="en-US" sz="2000" dirty="0" err="1"/>
              <a:t>usamljene</a:t>
            </a:r>
            <a:r>
              <a:rPr lang="en-US" sz="2000" dirty="0"/>
              <a:t> </a:t>
            </a:r>
            <a:r>
              <a:rPr lang="en-US" sz="2000" dirty="0" err="1"/>
              <a:t>kolonije</a:t>
            </a:r>
            <a:r>
              <a:rPr lang="en-US" sz="2000" dirty="0"/>
              <a:t> </a:t>
            </a:r>
            <a:r>
              <a:rPr lang="en-US" sz="2000" dirty="0" err="1"/>
              <a:t>Velikih</a:t>
            </a:r>
            <a:r>
              <a:rPr lang="en-US" sz="2000" dirty="0"/>
              <a:t> </a:t>
            </a:r>
            <a:r>
              <a:rPr lang="en-US" sz="2000" dirty="0" err="1"/>
              <a:t>ravnica</a:t>
            </a:r>
            <a:r>
              <a:rPr lang="en-US" sz="2000" dirty="0"/>
              <a:t>,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uglavnom</a:t>
            </a:r>
            <a:r>
              <a:rPr lang="en-US" sz="2000" dirty="0"/>
              <a:t> </a:t>
            </a:r>
            <a:r>
              <a:rPr lang="en-US" sz="2000" dirty="0" err="1"/>
              <a:t>središta</a:t>
            </a:r>
            <a:r>
              <a:rPr lang="en-US" sz="2000" dirty="0"/>
              <a:t> </a:t>
            </a:r>
            <a:r>
              <a:rPr lang="en-US" sz="2000" dirty="0" err="1"/>
              <a:t>upravljanja</a:t>
            </a:r>
            <a:r>
              <a:rPr lang="en-US" sz="2000" dirty="0"/>
              <a:t>.
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8352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ű, fa, kültéri, égbolt látható&#10;&#10;Automatikusan generált leírás">
            <a:extLst>
              <a:ext uri="{FF2B5EF4-FFF2-40B4-BE49-F238E27FC236}">
                <a16:creationId xmlns:a16="http://schemas.microsoft.com/office/drawing/2014/main" id="{C0244B44-EFFA-4C89-873E-D0EACF69E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02">
            <a:off x="167517" y="277700"/>
            <a:ext cx="5178901" cy="3460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 descr="A képen fű, fa, kültéri, mező látható&#10;&#10;Automatikusan generált leírás">
            <a:extLst>
              <a:ext uri="{FF2B5EF4-FFF2-40B4-BE49-F238E27FC236}">
                <a16:creationId xmlns:a16="http://schemas.microsoft.com/office/drawing/2014/main" id="{4808F9FA-07E0-4718-99C7-49C1576B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713">
            <a:off x="3995936" y="3284984"/>
            <a:ext cx="4472995" cy="300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14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E3DF124-DE40-422F-92C1-13B99AAD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/>
              <a:t>U </a:t>
            </a:r>
            <a:r>
              <a:rPr lang="en-US" sz="2800" dirty="0"/>
              <a:t>kasnom 19. </a:t>
            </a:r>
            <a:r>
              <a:rPr lang="en-US" sz="2800" dirty="0" err="1"/>
              <a:t>stoljeću</a:t>
            </a:r>
            <a:r>
              <a:rPr lang="en-US" sz="2800" dirty="0"/>
              <a:t> </a:t>
            </a:r>
            <a:r>
              <a:rPr lang="en-US" sz="2800" dirty="0" err="1"/>
              <a:t>razvijena</a:t>
            </a:r>
            <a:r>
              <a:rPr lang="en-US" sz="2800" dirty="0"/>
              <a:t> je </a:t>
            </a:r>
            <a:r>
              <a:rPr lang="en-US" sz="2800" dirty="0" err="1"/>
              <a:t>krpica</a:t>
            </a:r>
            <a:r>
              <a:rPr lang="en-US" sz="2800" dirty="0"/>
              <a:t> </a:t>
            </a:r>
            <a:r>
              <a:rPr lang="en-US" sz="2800" dirty="0" err="1"/>
              <a:t>veza</a:t>
            </a:r>
            <a:r>
              <a:rPr lang="en-US" sz="2800" dirty="0"/>
              <a:t> </a:t>
            </a:r>
            <a:r>
              <a:rPr lang="en-US" sz="2800" dirty="0" err="1"/>
              <a:t>slobodnog</a:t>
            </a:r>
            <a:r>
              <a:rPr lang="en-US" sz="2800" dirty="0"/>
              <a:t> </a:t>
            </a:r>
            <a:r>
              <a:rPr lang="en-US" sz="2800" dirty="0" err="1"/>
              <a:t>oblika</a:t>
            </a:r>
            <a:r>
              <a:rPr lang="en-US" sz="2800" dirty="0"/>
              <a:t> </a:t>
            </a:r>
            <a:r>
              <a:rPr lang="en-US" sz="2800" dirty="0" err="1"/>
              <a:t>koja</a:t>
            </a:r>
            <a:r>
              <a:rPr lang="en-US" sz="2800" dirty="0"/>
              <a:t> se </a:t>
            </a:r>
            <a:r>
              <a:rPr lang="en-US" sz="2800" dirty="0" err="1"/>
              <a:t>koristi</a:t>
            </a:r>
            <a:r>
              <a:rPr lang="en-US" sz="2800" dirty="0"/>
              <a:t> u </a:t>
            </a:r>
            <a:r>
              <a:rPr lang="en-US" sz="2800" dirty="0" err="1"/>
              <a:t>unutarnjem</a:t>
            </a:r>
            <a:r>
              <a:rPr lang="en-US" sz="2800" dirty="0"/>
              <a:t> </a:t>
            </a:r>
            <a:r>
              <a:rPr lang="en-US" sz="2800" dirty="0" err="1"/>
              <a:t>tekstilu</a:t>
            </a:r>
            <a:r>
              <a:rPr lang="en-US" sz="2800" dirty="0"/>
              <a:t>,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u </a:t>
            </a:r>
            <a:r>
              <a:rPr lang="en-US" sz="2800" dirty="0" err="1"/>
              <a:t>platnu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kožnoj</a:t>
            </a:r>
            <a:r>
              <a:rPr lang="en-US" sz="2800" dirty="0"/>
              <a:t> </a:t>
            </a:r>
            <a:r>
              <a:rPr lang="en-US" sz="2800" dirty="0" err="1"/>
              <a:t>odjeći</a:t>
            </a:r>
            <a:r>
              <a:rPr lang="en-US" sz="2800" dirty="0"/>
              <a:t>. </a:t>
            </a:r>
            <a:r>
              <a:rPr lang="en-US" sz="2800" dirty="0" err="1"/>
              <a:t>Među</a:t>
            </a:r>
            <a:r>
              <a:rPr lang="en-US" sz="2800" dirty="0"/>
              <a:t> </a:t>
            </a:r>
            <a:r>
              <a:rPr lang="en-US" sz="2800" dirty="0" err="1"/>
              <a:t>nebrojenim</a:t>
            </a:r>
            <a:r>
              <a:rPr lang="en-US" sz="2800" dirty="0"/>
              <a:t> </a:t>
            </a:r>
            <a:r>
              <a:rPr lang="en-US" sz="2800" dirty="0" err="1"/>
              <a:t>motivima</a:t>
            </a:r>
            <a:r>
              <a:rPr lang="en-US" sz="2800" dirty="0"/>
              <a:t>, </a:t>
            </a:r>
            <a:r>
              <a:rPr lang="en-US" sz="2800" dirty="0" err="1"/>
              <a:t>najznačajnije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ruže</a:t>
            </a:r>
            <a:r>
              <a:rPr lang="en-US" sz="2800" dirty="0"/>
              <a:t> u </a:t>
            </a:r>
            <a:r>
              <a:rPr lang="en-US" sz="2800" dirty="0" err="1"/>
              <a:t>stilu</a:t>
            </a:r>
            <a:r>
              <a:rPr lang="en-US" sz="2800" dirty="0"/>
              <a:t> </a:t>
            </a:r>
            <a:r>
              <a:rPr lang="en-US" sz="2800" dirty="0" err="1"/>
              <a:t>matyó</a:t>
            </a:r>
            <a:r>
              <a:rPr lang="en-US" sz="2800" dirty="0"/>
              <a:t>.
</a:t>
            </a:r>
            <a:endParaRPr lang="hu-HU" sz="2800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F063796F-602D-432B-B5E9-44E47724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89" y="548680"/>
            <a:ext cx="7756263" cy="1054250"/>
          </a:xfrm>
        </p:spPr>
        <p:txBody>
          <a:bodyPr/>
          <a:lstStyle/>
          <a:p>
            <a:r>
              <a:rPr lang="hu-HU" sz="4000" cap="all" dirty="0"/>
              <a:t> MATYÓ folk umjetnost</a:t>
            </a:r>
            <a:br>
              <a:rPr lang="hu-HU" cap="all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404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5D32587-C853-4D17-87CA-35B8C657E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Benediktinska</a:t>
            </a:r>
            <a:r>
              <a:rPr lang="en-US" dirty="0"/>
              <a:t> </a:t>
            </a:r>
            <a:r>
              <a:rPr lang="en-US" dirty="0" err="1"/>
              <a:t>opatija</a:t>
            </a:r>
            <a:r>
              <a:rPr lang="en-US" dirty="0"/>
              <a:t> </a:t>
            </a:r>
            <a:r>
              <a:rPr lang="en-US" dirty="0" err="1"/>
              <a:t>Pannonhalma</a:t>
            </a:r>
            <a:r>
              <a:rPr lang="en-US" dirty="0"/>
              <a:t> </a:t>
            </a:r>
            <a:r>
              <a:rPr lang="en-US" dirty="0" err="1"/>
              <a:t>evoluirala</a:t>
            </a:r>
            <a:r>
              <a:rPr lang="en-US" dirty="0"/>
              <a:t> je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arhitektonskoj</a:t>
            </a:r>
            <a:r>
              <a:rPr lang="en-US" dirty="0"/>
              <a:t> </a:t>
            </a:r>
            <a:r>
              <a:rPr lang="en-US" dirty="0" err="1"/>
              <a:t>strukturi</a:t>
            </a:r>
            <a:r>
              <a:rPr lang="en-US" dirty="0"/>
              <a:t>. </a:t>
            </a:r>
            <a:r>
              <a:rPr lang="en-US" dirty="0" err="1"/>
              <a:t>Nje</a:t>
            </a:r>
            <a:r>
              <a:rPr lang="hr-HR" dirty="0" err="1"/>
              <a:t>zina</a:t>
            </a:r>
            <a:r>
              <a:rPr lang="en-US" dirty="0"/>
              <a:t> </a:t>
            </a:r>
            <a:r>
              <a:rPr lang="en-US" dirty="0" err="1"/>
              <a:t>knjižnica</a:t>
            </a:r>
            <a:r>
              <a:rPr lang="en-US" dirty="0"/>
              <a:t> s </a:t>
            </a:r>
            <a:r>
              <a:rPr lang="en-US" dirty="0" err="1"/>
              <a:t>više</a:t>
            </a:r>
            <a:r>
              <a:rPr lang="en-US" dirty="0"/>
              <a:t> od 300 </a:t>
            </a:r>
            <a:r>
              <a:rPr lang="en-US" dirty="0" err="1"/>
              <a:t>tisuća</a:t>
            </a:r>
            <a:r>
              <a:rPr lang="en-US" dirty="0"/>
              <a:t> </a:t>
            </a:r>
            <a:r>
              <a:rPr lang="en-US" dirty="0" err="1"/>
              <a:t>svezaka</a:t>
            </a:r>
            <a:r>
              <a:rPr lang="en-US" dirty="0"/>
              <a:t> </a:t>
            </a:r>
            <a:r>
              <a:rPr lang="en-US" dirty="0" err="1"/>
              <a:t>danas</a:t>
            </a:r>
            <a:r>
              <a:rPr lang="en-US" dirty="0"/>
              <a:t> je </a:t>
            </a:r>
            <a:r>
              <a:rPr lang="en-US" dirty="0" err="1"/>
              <a:t>najveća</a:t>
            </a:r>
            <a:r>
              <a:rPr lang="en-US" dirty="0"/>
              <a:t> </a:t>
            </a:r>
            <a:r>
              <a:rPr lang="en-US" dirty="0" err="1"/>
              <a:t>svjetska</a:t>
            </a:r>
            <a:r>
              <a:rPr lang="en-US" dirty="0"/>
              <a:t> </a:t>
            </a:r>
            <a:r>
              <a:rPr lang="en-US" dirty="0" err="1"/>
              <a:t>zbirka</a:t>
            </a:r>
            <a:r>
              <a:rPr lang="en-US" dirty="0"/>
              <a:t> </a:t>
            </a:r>
            <a:r>
              <a:rPr lang="en-US" dirty="0" err="1"/>
              <a:t>Benedi</a:t>
            </a:r>
            <a:r>
              <a:rPr lang="hr-HR" dirty="0" err="1"/>
              <a:t>ktina</a:t>
            </a:r>
            <a:r>
              <a:rPr lang="en-US" dirty="0"/>
              <a:t>ca. </a:t>
            </a:r>
            <a:r>
              <a:rPr lang="en-US" dirty="0" err="1"/>
              <a:t>Arhiv</a:t>
            </a:r>
            <a:r>
              <a:rPr lang="en-US" dirty="0"/>
              <a:t> Archabbey </a:t>
            </a:r>
            <a:r>
              <a:rPr lang="en-US" dirty="0" err="1"/>
              <a:t>čuva</a:t>
            </a:r>
            <a:r>
              <a:rPr lang="en-US" dirty="0"/>
              <a:t> </a:t>
            </a:r>
            <a:r>
              <a:rPr lang="en-US" dirty="0" err="1"/>
              <a:t>osnivačku</a:t>
            </a:r>
            <a:r>
              <a:rPr lang="en-US" dirty="0"/>
              <a:t> </a:t>
            </a:r>
            <a:r>
              <a:rPr lang="en-US" dirty="0" err="1"/>
              <a:t>diplomu</a:t>
            </a:r>
            <a:r>
              <a:rPr lang="en-US" dirty="0"/>
              <a:t> </a:t>
            </a:r>
            <a:r>
              <a:rPr lang="en-US" dirty="0" err="1"/>
              <a:t>opatije</a:t>
            </a:r>
            <a:r>
              <a:rPr lang="en-US" dirty="0"/>
              <a:t> </a:t>
            </a:r>
            <a:r>
              <a:rPr lang="en-US" dirty="0" err="1"/>
              <a:t>Tihany</a:t>
            </a:r>
            <a:r>
              <a:rPr lang="en-US" dirty="0"/>
              <a:t>.
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B167F7D-7D2B-4172-B8A3-AB26BFC9C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cap="all" dirty="0">
                <a:solidFill>
                  <a:schemeClr val="tx1"/>
                </a:solidFill>
              </a:rPr>
              <a:t>BENEDIKTINSKA OBAČKA I PRIRODNO OKRUŽENJE TISUĆOGODIŠNJE PANNONHALME</a:t>
            </a:r>
            <a:br>
              <a:rPr lang="en-US" sz="3200" cap="all" dirty="0">
                <a:solidFill>
                  <a:schemeClr val="tx1"/>
                </a:solidFill>
              </a:rPr>
            </a:br>
            <a:r>
              <a:rPr lang="en-US" sz="3200" cap="all" dirty="0">
                <a:solidFill>
                  <a:schemeClr val="tx1"/>
                </a:solidFill>
              </a:rPr>
              <a:t>
</a:t>
            </a:r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6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gbolt, fa, épület látható&#10;&#10;Automatikusan generált leírás">
            <a:extLst>
              <a:ext uri="{FF2B5EF4-FFF2-40B4-BE49-F238E27FC236}">
                <a16:creationId xmlns:a16="http://schemas.microsoft.com/office/drawing/2014/main" id="{DF52DEBE-E059-4CD6-93FE-848B0C241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555">
            <a:off x="194378" y="335377"/>
            <a:ext cx="4824536" cy="322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5731B0A-A8D7-4318-8640-07D19B19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093">
            <a:off x="3932621" y="3142465"/>
            <a:ext cx="4819599" cy="3220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8C25F07-5FD4-4A12-A074-3686B000B8AC}"/>
              </a:ext>
            </a:extLst>
          </p:cNvPr>
          <p:cNvSpPr txBox="1"/>
          <p:nvPr/>
        </p:nvSpPr>
        <p:spPr>
          <a:xfrm>
            <a:off x="539552" y="139854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cap="all" dirty="0"/>
              <a:t>INTELEKTUALNO NASLJEĐE EARLA ISTVÁNA SZÉCHENYIJA</a:t>
            </a:r>
            <a:r>
              <a:rPr lang="en-US" sz="3200" cap="all" dirty="0"/>
              <a:t>
</a:t>
            </a:r>
            <a:endParaRPr lang="hu-HU" sz="3200" cap="all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51D8937-EEDB-4B27-AC39-E55350F72D42}"/>
              </a:ext>
            </a:extLst>
          </p:cNvPr>
          <p:cNvSpPr txBox="1"/>
          <p:nvPr/>
        </p:nvSpPr>
        <p:spPr>
          <a:xfrm>
            <a:off x="719572" y="1209011"/>
            <a:ext cx="4140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Njegovo</a:t>
            </a:r>
            <a:r>
              <a:rPr lang="en-US" sz="2400" dirty="0"/>
              <a:t> </a:t>
            </a:r>
            <a:r>
              <a:rPr lang="en-US" sz="2400" dirty="0" err="1"/>
              <a:t>uzorito</a:t>
            </a:r>
            <a:r>
              <a:rPr lang="en-US" sz="2400" dirty="0"/>
              <a:t> </a:t>
            </a:r>
            <a:r>
              <a:rPr lang="en-US" sz="2400" dirty="0" err="1"/>
              <a:t>patrijarstvo</a:t>
            </a:r>
            <a:r>
              <a:rPr lang="en-US" sz="2400" dirty="0"/>
              <a:t>, </a:t>
            </a:r>
            <a:r>
              <a:rPr lang="en-US" sz="2400" dirty="0" err="1"/>
              <a:t>njegova</a:t>
            </a:r>
            <a:r>
              <a:rPr lang="en-US" sz="2400" dirty="0"/>
              <a:t> </a:t>
            </a:r>
            <a:r>
              <a:rPr lang="en-US" sz="2400" dirty="0" err="1"/>
              <a:t>vjera</a:t>
            </a:r>
            <a:r>
              <a:rPr lang="en-US" sz="2400" dirty="0"/>
              <a:t> u </a:t>
            </a:r>
            <a:r>
              <a:rPr lang="en-US" sz="2400" dirty="0" err="1"/>
              <a:t>napredak</a:t>
            </a:r>
            <a:r>
              <a:rPr lang="en-US" sz="2400" dirty="0"/>
              <a:t>, </a:t>
            </a:r>
            <a:r>
              <a:rPr lang="en-US" sz="2400" dirty="0" err="1"/>
              <a:t>njegova</a:t>
            </a:r>
            <a:r>
              <a:rPr lang="en-US" sz="2400" dirty="0"/>
              <a:t> </a:t>
            </a:r>
            <a:r>
              <a:rPr lang="en-US" sz="2400" dirty="0" err="1"/>
              <a:t>spremnost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žrtvu</a:t>
            </a:r>
            <a:r>
              <a:rPr lang="en-US" sz="2400" dirty="0"/>
              <a:t>, </a:t>
            </a:r>
            <a:r>
              <a:rPr lang="en-US" sz="2400" dirty="0" err="1"/>
              <a:t>njegova</a:t>
            </a:r>
            <a:r>
              <a:rPr lang="en-US" sz="2400" dirty="0"/>
              <a:t> </a:t>
            </a:r>
            <a:r>
              <a:rPr lang="en-US" sz="2400" dirty="0" err="1"/>
              <a:t>snaga</a:t>
            </a:r>
            <a:r>
              <a:rPr lang="en-US" sz="2400" dirty="0"/>
              <a:t> </a:t>
            </a:r>
            <a:r>
              <a:rPr lang="en-US" sz="2400" dirty="0" err="1"/>
              <a:t>volje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ne </a:t>
            </a:r>
            <a:r>
              <a:rPr lang="en-US" sz="2400" dirty="0" err="1"/>
              <a:t>manje</a:t>
            </a:r>
            <a:r>
              <a:rPr lang="en-US" sz="2400" dirty="0"/>
              <a:t> </a:t>
            </a:r>
            <a:r>
              <a:rPr lang="en-US" sz="2400" dirty="0" err="1"/>
              <a:t>važno</a:t>
            </a:r>
            <a:r>
              <a:rPr lang="en-US" sz="2400" dirty="0"/>
              <a:t> </a:t>
            </a:r>
            <a:r>
              <a:rPr lang="en-US" sz="2400" dirty="0" err="1"/>
              <a:t>njegova</a:t>
            </a:r>
            <a:r>
              <a:rPr lang="en-US" sz="2400" dirty="0"/>
              <a:t> </a:t>
            </a:r>
            <a:r>
              <a:rPr lang="en-US" sz="2400" dirty="0" err="1"/>
              <a:t>praktična</a:t>
            </a:r>
            <a:r>
              <a:rPr lang="en-US" sz="2400" dirty="0"/>
              <a:t> </a:t>
            </a:r>
            <a:r>
              <a:rPr lang="en-US" sz="2400" dirty="0" err="1"/>
              <a:t>stvaralaštva</a:t>
            </a:r>
            <a:r>
              <a:rPr lang="hr-HR" sz="2400" dirty="0"/>
              <a:t>.</a:t>
            </a:r>
            <a:r>
              <a:rPr lang="en-US" sz="2400" dirty="0"/>
              <a:t> </a:t>
            </a:r>
            <a:r>
              <a:rPr lang="hr-HR" sz="2400" dirty="0"/>
              <a:t>Bio j</a:t>
            </a:r>
            <a:r>
              <a:rPr lang="en-US" sz="2400" dirty="0"/>
              <a:t>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jedna</a:t>
            </a:r>
            <a:r>
              <a:rPr lang="en-US" sz="2400" dirty="0"/>
              <a:t> od </a:t>
            </a:r>
            <a:r>
              <a:rPr lang="en-US" sz="2400" dirty="0" err="1"/>
              <a:t>najvećih</a:t>
            </a:r>
            <a:r>
              <a:rPr lang="en-US" sz="2400" dirty="0"/>
              <a:t> </a:t>
            </a:r>
            <a:r>
              <a:rPr lang="en-US" sz="2400" dirty="0" err="1"/>
              <a:t>ličnosti</a:t>
            </a:r>
            <a:r>
              <a:rPr lang="en-US" sz="2400" dirty="0"/>
              <a:t> </a:t>
            </a:r>
            <a:r>
              <a:rPr lang="en-US" sz="2400" dirty="0" err="1"/>
              <a:t>mađarske</a:t>
            </a:r>
            <a:r>
              <a:rPr lang="en-US" sz="2400" dirty="0"/>
              <a:t> </a:t>
            </a:r>
            <a:r>
              <a:rPr lang="en-US" sz="2400" dirty="0" err="1"/>
              <a:t>povijesti</a:t>
            </a:r>
            <a:r>
              <a:rPr lang="en-US" sz="2400" dirty="0"/>
              <a:t>.
</a:t>
            </a:r>
            <a:endParaRPr lang="hu-HU" sz="2400" dirty="0"/>
          </a:p>
        </p:txBody>
      </p:sp>
      <p:pic>
        <p:nvPicPr>
          <p:cNvPr id="5" name="Kép 4" descr="A képen beltéri, fénykép, fal, képkeret látható&#10;&#10;Automatikusan generált leírás">
            <a:extLst>
              <a:ext uri="{FF2B5EF4-FFF2-40B4-BE49-F238E27FC236}">
                <a16:creationId xmlns:a16="http://schemas.microsoft.com/office/drawing/2014/main" id="{BCA3DDF9-C1BC-4F25-BD4A-E07274987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78671"/>
            <a:ext cx="3241574" cy="37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08D8645-5088-4936-9D8D-66980F774AA6}"/>
              </a:ext>
            </a:extLst>
          </p:cNvPr>
          <p:cNvSpPr txBox="1"/>
          <p:nvPr/>
        </p:nvSpPr>
        <p:spPr>
          <a:xfrm>
            <a:off x="1309025" y="176894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/>
              <a:t>Halashi čipka 
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A749BA-E582-4ECC-A388-78369B55538F}"/>
              </a:ext>
            </a:extLst>
          </p:cNvPr>
          <p:cNvSpPr txBox="1"/>
          <p:nvPr/>
        </p:nvSpPr>
        <p:spPr>
          <a:xfrm>
            <a:off x="1691680" y="1268760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Priprema</a:t>
            </a:r>
            <a:r>
              <a:rPr lang="en-US" sz="2400" dirty="0"/>
              <a:t> je </a:t>
            </a:r>
            <a:r>
              <a:rPr lang="en-US" sz="2400" dirty="0" err="1"/>
              <a:t>vrlo</a:t>
            </a:r>
            <a:r>
              <a:rPr lang="en-US" sz="2400" dirty="0"/>
              <a:t> </a:t>
            </a:r>
            <a:r>
              <a:rPr lang="en-US" sz="2400" dirty="0" err="1"/>
              <a:t>pedantna</a:t>
            </a:r>
            <a:r>
              <a:rPr lang="en-US" sz="2400" dirty="0"/>
              <a:t>, </a:t>
            </a:r>
            <a:r>
              <a:rPr lang="en-US" sz="2400" dirty="0" err="1"/>
              <a:t>dugotrajna</a:t>
            </a:r>
            <a:r>
              <a:rPr lang="en-US" sz="2400" dirty="0"/>
              <a:t>. </a:t>
            </a:r>
            <a:r>
              <a:rPr lang="en-US" sz="2400" dirty="0" err="1"/>
              <a:t>Zahtijeva</a:t>
            </a:r>
            <a:r>
              <a:rPr lang="en-US" sz="2400" dirty="0"/>
              <a:t> </a:t>
            </a:r>
            <a:r>
              <a:rPr lang="en-US" sz="2400" dirty="0" err="1"/>
              <a:t>stopostotni</a:t>
            </a:r>
            <a:r>
              <a:rPr lang="en-US" sz="2400" dirty="0"/>
              <a:t> </a:t>
            </a:r>
            <a:r>
              <a:rPr lang="en-US" sz="2400" dirty="0" err="1"/>
              <a:t>ručni</a:t>
            </a:r>
            <a:r>
              <a:rPr lang="en-US" sz="2400" dirty="0"/>
              <a:t> rad koji se </a:t>
            </a:r>
            <a:r>
              <a:rPr lang="en-US" sz="2400" dirty="0" err="1"/>
              <a:t>izvodi</a:t>
            </a:r>
            <a:r>
              <a:rPr lang="en-US" sz="2400" dirty="0"/>
              <a:t> s </a:t>
            </a:r>
            <a:r>
              <a:rPr lang="en-US" sz="2400" dirty="0" err="1"/>
              <a:t>snježnobijelom</a:t>
            </a:r>
            <a:r>
              <a:rPr lang="en-US" sz="2400" dirty="0"/>
              <a:t>, </a:t>
            </a:r>
            <a:r>
              <a:rPr lang="en-US" sz="2400" dirty="0" err="1"/>
              <a:t>finim</a:t>
            </a:r>
            <a:r>
              <a:rPr lang="en-US" sz="2400" dirty="0"/>
              <a:t> </a:t>
            </a:r>
            <a:r>
              <a:rPr lang="en-US" sz="2400" dirty="0" err="1"/>
              <a:t>koncem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gotovo</a:t>
            </a:r>
            <a:r>
              <a:rPr lang="en-US" sz="2400" dirty="0"/>
              <a:t> </a:t>
            </a:r>
            <a:r>
              <a:rPr lang="en-US" sz="2400" dirty="0" err="1"/>
              <a:t>nevidljivom</a:t>
            </a:r>
            <a:r>
              <a:rPr lang="en-US" sz="2400" dirty="0"/>
              <a:t> </a:t>
            </a:r>
            <a:r>
              <a:rPr lang="en-US" sz="2400" dirty="0" err="1"/>
              <a:t>iglom</a:t>
            </a:r>
            <a:r>
              <a:rPr lang="en-US" sz="2400" dirty="0"/>
              <a:t>.
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74042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 idx="4294967295"/>
          </p:nvPr>
        </p:nvSpPr>
        <p:spPr>
          <a:xfrm>
            <a:off x="899592" y="2636912"/>
            <a:ext cx="7756525" cy="1054100"/>
          </a:xfrm>
        </p:spPr>
        <p:txBody>
          <a:bodyPr/>
          <a:lstStyle/>
          <a:p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Uskršnji običaji
</a:t>
            </a:r>
          </a:p>
        </p:txBody>
      </p:sp>
    </p:spTree>
    <p:extLst>
      <p:ext uri="{BB962C8B-B14F-4D97-AF65-F5344CB8AC3E}">
        <p14:creationId xmlns:p14="http://schemas.microsoft.com/office/powerpoint/2010/main" val="253984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ogaskerék, kerék, fémáru látható&#10;&#10;Automatikusan generált leírás">
            <a:extLst>
              <a:ext uri="{FF2B5EF4-FFF2-40B4-BE49-F238E27FC236}">
                <a16:creationId xmlns:a16="http://schemas.microsoft.com/office/drawing/2014/main" id="{3BED2BB0-93CD-4189-BF04-11583C2BA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154">
            <a:off x="260598" y="260597"/>
            <a:ext cx="4072086" cy="407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366FCC9-29B7-452A-AA70-33C6E3B5C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092"/>
          <a:stretch/>
        </p:blipFill>
        <p:spPr>
          <a:xfrm rot="21166789">
            <a:off x="4749790" y="986307"/>
            <a:ext cx="3864866" cy="5364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999EE29-BB18-4F5E-B3F0-6836C161F42F}"/>
              </a:ext>
            </a:extLst>
          </p:cNvPr>
          <p:cNvSpPr txBox="1"/>
          <p:nvPr/>
        </p:nvSpPr>
        <p:spPr>
          <a:xfrm>
            <a:off x="1007604" y="548680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Zadatak uz prezentaciju
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220181B-43D5-4533-A0D0-E3DAF225017F}"/>
              </a:ext>
            </a:extLst>
          </p:cNvPr>
          <p:cNvSpPr txBox="1"/>
          <p:nvPr/>
        </p:nvSpPr>
        <p:spPr>
          <a:xfrm>
            <a:off x="1547664" y="2132856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2"/>
              </a:rPr>
              <a:t>https://create.kahoot.it/share/magyar-kulturalis-ertekek/004c36c6-6c11-42ca-865b-33b33074c2e9</a:t>
            </a:r>
            <a:endParaRPr lang="hu-HU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7123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6C286F1-57C3-4712-B7CC-72DB472B8A8C}"/>
              </a:ext>
            </a:extLst>
          </p:cNvPr>
          <p:cNvSpPr txBox="1"/>
          <p:nvPr/>
        </p:nvSpPr>
        <p:spPr>
          <a:xfrm>
            <a:off x="2123728" y="21328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Hvala </a:t>
            </a:r>
            <a:r>
              <a:rPr lang="hr-HR" sz="3600"/>
              <a:t>na pažnji</a:t>
            </a:r>
            <a:r>
              <a:rPr lang="hu-HU" sz="3600"/>
              <a:t>! </a:t>
            </a:r>
            <a:endParaRPr lang="hu-HU" sz="3600" dirty="0"/>
          </a:p>
        </p:txBody>
      </p:sp>
      <p:pic>
        <p:nvPicPr>
          <p:cNvPr id="4" name="Ábra 3" descr="Vigyorgó arc kitöltés nélkül">
            <a:extLst>
              <a:ext uri="{FF2B5EF4-FFF2-40B4-BE49-F238E27FC236}">
                <a16:creationId xmlns:a16="http://schemas.microsoft.com/office/drawing/2014/main" id="{BA179DF7-9034-42A7-85C5-262D7689F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26369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Ova se </a:t>
            </a:r>
            <a:r>
              <a:rPr lang="en-US" sz="2800" dirty="0" err="1"/>
              <a:t>navika</a:t>
            </a:r>
            <a:r>
              <a:rPr lang="en-US" sz="2800" dirty="0"/>
              <a:t> </a:t>
            </a:r>
            <a:r>
              <a:rPr lang="en-US" sz="2800" dirty="0" err="1"/>
              <a:t>osvrće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staru</a:t>
            </a:r>
            <a:r>
              <a:rPr lang="en-US" sz="2800" dirty="0"/>
              <a:t> </a:t>
            </a:r>
            <a:r>
              <a:rPr lang="en-US" sz="2800" dirty="0" err="1"/>
              <a:t>seosku</a:t>
            </a:r>
            <a:r>
              <a:rPr lang="en-US" sz="2800" dirty="0"/>
              <a:t> </a:t>
            </a:r>
            <a:r>
              <a:rPr lang="en-US" sz="2800" dirty="0" err="1"/>
              <a:t>naviku</a:t>
            </a:r>
            <a:r>
              <a:rPr lang="en-US" sz="2800" dirty="0"/>
              <a:t>. Na </a:t>
            </a:r>
            <a:r>
              <a:rPr lang="en-US" sz="2800" dirty="0" err="1"/>
              <a:t>uskrsni</a:t>
            </a:r>
            <a:r>
              <a:rPr lang="en-US" sz="2800" dirty="0"/>
              <a:t> </a:t>
            </a:r>
            <a:r>
              <a:rPr lang="en-US" sz="2800" dirty="0" err="1"/>
              <a:t>ponedjeljak</a:t>
            </a:r>
            <a:r>
              <a:rPr lang="en-US" sz="2800" dirty="0"/>
              <a:t> </a:t>
            </a:r>
            <a:r>
              <a:rPr lang="en-US" sz="2800" dirty="0" err="1"/>
              <a:t>mladi</a:t>
            </a:r>
            <a:r>
              <a:rPr lang="hr-HR" sz="2800" dirty="0" err="1"/>
              <a:t>ći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hr-HR" sz="2800" dirty="0"/>
              <a:t>izlili</a:t>
            </a:r>
            <a:r>
              <a:rPr lang="en-US" sz="2800" dirty="0"/>
              <a:t> </a:t>
            </a:r>
            <a:r>
              <a:rPr lang="en-US" sz="2800" dirty="0" err="1"/>
              <a:t>kantu</a:t>
            </a:r>
            <a:r>
              <a:rPr lang="en-US" sz="2800" dirty="0"/>
              <a:t> </a:t>
            </a:r>
            <a:r>
              <a:rPr lang="en-US" sz="2800" dirty="0" err="1"/>
              <a:t>vode</a:t>
            </a:r>
            <a:r>
              <a:rPr lang="hr-HR" sz="2800" dirty="0"/>
              <a:t>na</a:t>
            </a:r>
            <a:r>
              <a:rPr lang="en-US" sz="2800" dirty="0"/>
              <a:t> </a:t>
            </a:r>
            <a:r>
              <a:rPr lang="en-US" sz="2800" dirty="0" err="1"/>
              <a:t>djevojke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navršile</a:t>
            </a:r>
            <a:r>
              <a:rPr lang="en-US" sz="2800" dirty="0"/>
              <a:t> dob </a:t>
            </a:r>
            <a:r>
              <a:rPr lang="hr-HR" sz="2800" dirty="0"/>
              <a:t>i bile </a:t>
            </a:r>
            <a:r>
              <a:rPr lang="hr-HR" sz="2800" dirty="0" err="1"/>
              <a:t>spremen</a:t>
            </a:r>
            <a:r>
              <a:rPr lang="hr-HR" sz="2800" dirty="0"/>
              <a:t> za udaju.</a:t>
            </a:r>
            <a:br>
              <a:rPr lang="en-US" sz="2800" dirty="0"/>
            </a:br>
            <a:r>
              <a:rPr lang="en-US" sz="2800" dirty="0"/>
              <a:t>		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B931305-C328-4663-AE72-F971EE55273D}"/>
              </a:ext>
            </a:extLst>
          </p:cNvPr>
          <p:cNvSpPr txBox="1"/>
          <p:nvPr/>
        </p:nvSpPr>
        <p:spPr>
          <a:xfrm>
            <a:off x="1763688" y="692696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Prskanje 
</a:t>
            </a:r>
          </a:p>
        </p:txBody>
      </p:sp>
    </p:spTree>
    <p:extLst>
      <p:ext uri="{BB962C8B-B14F-4D97-AF65-F5344CB8AC3E}">
        <p14:creationId xmlns:p14="http://schemas.microsoft.com/office/powerpoint/2010/main" val="251583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6284335" cy="43204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8" y="2841501"/>
            <a:ext cx="6039848" cy="401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 idx="4294967295"/>
          </p:nvPr>
        </p:nvSpPr>
        <p:spPr>
          <a:xfrm>
            <a:off x="755576" y="2924944"/>
            <a:ext cx="7754938" cy="10541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Karnevalski običaji
</a:t>
            </a:r>
          </a:p>
        </p:txBody>
      </p:sp>
    </p:spTree>
    <p:extLst>
      <p:ext uri="{BB962C8B-B14F-4D97-AF65-F5344CB8AC3E}">
        <p14:creationId xmlns:p14="http://schemas.microsoft.com/office/powerpoint/2010/main" val="313367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2492896"/>
            <a:ext cx="7745505" cy="387781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Ovog puta ljudi se skrivaju iza ovčje kože i sjajne drvene maske, marširali su ulicom i bacali pepeo prahu nadajući se kako će otjerati zle duhove. Na kraju karnevala slamnata lutka koja simbolizira "smrt" zime bit će spaljena ili bačena u rijeku.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Busowalk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067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715000" cy="38004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3" y="3284984"/>
            <a:ext cx="6121438" cy="33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755576" y="620688"/>
            <a:ext cx="7756525" cy="10541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Spa
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259632" y="1988840"/>
            <a:ext cx="6288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U </a:t>
            </a:r>
            <a:r>
              <a:rPr lang="en-US" sz="2800" dirty="0" err="1"/>
              <a:t>svim</a:t>
            </a:r>
            <a:r>
              <a:rPr lang="en-US" sz="2800" dirty="0"/>
              <a:t> </a:t>
            </a:r>
            <a:r>
              <a:rPr lang="en-US" sz="2800" dirty="0" err="1"/>
              <a:t>regijama</a:t>
            </a:r>
            <a:r>
              <a:rPr lang="en-US" sz="2800" dirty="0"/>
              <a:t> </a:t>
            </a:r>
            <a:r>
              <a:rPr lang="en-US" sz="2800" dirty="0" err="1"/>
              <a:t>Mađarske</a:t>
            </a:r>
            <a:r>
              <a:rPr lang="en-US" sz="2800" dirty="0"/>
              <a:t> </a:t>
            </a:r>
            <a:r>
              <a:rPr lang="en-US" sz="2800" dirty="0" err="1"/>
              <a:t>postoje</a:t>
            </a:r>
            <a:r>
              <a:rPr lang="en-US" sz="2800" dirty="0"/>
              <a:t> </a:t>
            </a:r>
            <a:r>
              <a:rPr lang="en-US" sz="2800" dirty="0" err="1"/>
              <a:t>lječilišta</a:t>
            </a:r>
            <a:r>
              <a:rPr lang="en-US" sz="2800" dirty="0"/>
              <a:t>. </a:t>
            </a:r>
            <a:r>
              <a:rPr lang="en-US" sz="2800" dirty="0" err="1"/>
              <a:t>Budimpešta</a:t>
            </a:r>
            <a:r>
              <a:rPr lang="en-US" sz="2800" dirty="0"/>
              <a:t> je </a:t>
            </a:r>
            <a:r>
              <a:rPr lang="en-US" sz="2800" dirty="0" err="1"/>
              <a:t>jedina</a:t>
            </a:r>
            <a:r>
              <a:rPr lang="en-US" sz="2800" dirty="0"/>
              <a:t> </a:t>
            </a:r>
            <a:r>
              <a:rPr lang="en-US" sz="2800" dirty="0" err="1"/>
              <a:t>svjetska</a:t>
            </a:r>
            <a:r>
              <a:rPr lang="en-US" sz="2800" dirty="0"/>
              <a:t> </a:t>
            </a:r>
            <a:r>
              <a:rPr lang="en-US" sz="2800" dirty="0" err="1"/>
              <a:t>prijestolnica</a:t>
            </a:r>
            <a:r>
              <a:rPr lang="en-US" sz="2800" dirty="0"/>
              <a:t> u </a:t>
            </a:r>
            <a:r>
              <a:rPr lang="en-US" sz="2800" dirty="0" err="1"/>
              <a:t>kojoj</a:t>
            </a:r>
            <a:r>
              <a:rPr lang="en-US" sz="2800" dirty="0"/>
              <a:t> </a:t>
            </a:r>
            <a:r>
              <a:rPr lang="en-US" sz="2800" dirty="0" err="1"/>
              <a:t>postoje</a:t>
            </a:r>
            <a:r>
              <a:rPr lang="en-US" sz="2800" dirty="0"/>
              <a:t> </a:t>
            </a:r>
            <a:r>
              <a:rPr lang="en-US" sz="2800" dirty="0" err="1"/>
              <a:t>lječilišta</a:t>
            </a:r>
            <a:r>
              <a:rPr lang="en-US" sz="2800" dirty="0"/>
              <a:t>.
</a:t>
            </a:r>
            <a:r>
              <a:rPr lang="hu-HU" sz="24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17820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441836"/>
            <a:ext cx="5053515" cy="2842602"/>
          </a:xfrm>
          <a:prstGeom prst="rect">
            <a:avLst/>
          </a:prstGeom>
          <a:effectLst>
            <a:reflection stA="3000" endPos="65000" dist="50800" dir="5400000" sy="-100000" algn="bl" rotWithShape="0"/>
          </a:effectLst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83568" y="-243408"/>
            <a:ext cx="8280920" cy="1886921"/>
          </a:xfrm>
        </p:spPr>
        <p:txBody>
          <a:bodyPr/>
          <a:lstStyle/>
          <a:p>
            <a:pPr algn="ctr"/>
            <a:r>
              <a:rPr lang="hu-HU" sz="5400" dirty="0"/>
              <a:t>Najpoznatija lječilišta
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79512" y="908720"/>
            <a:ext cx="4116667" cy="5566765"/>
          </a:xfrm>
        </p:spPr>
        <p:txBody>
          <a:bodyPr/>
          <a:lstStyle/>
          <a:p>
            <a:r>
              <a:rPr lang="hu-HU" sz="3200" dirty="0"/>
              <a:t>Hévíz </a:t>
            </a:r>
            <a:r>
              <a:rPr lang="hu-HU" sz="3200" dirty="0" err="1"/>
              <a:t>Healing</a:t>
            </a:r>
            <a:r>
              <a:rPr lang="hu-HU" sz="3200" dirty="0"/>
              <a:t>
</a:t>
            </a:r>
            <a:r>
              <a:rPr lang="hu-HU" sz="3200" dirty="0" err="1"/>
              <a:t>Zsóry</a:t>
            </a:r>
            <a:r>
              <a:rPr lang="hu-HU" sz="3200" dirty="0"/>
              <a:t> </a:t>
            </a:r>
            <a:r>
              <a:rPr lang="hu-HU" sz="3200" dirty="0" err="1"/>
              <a:t>Spa</a:t>
            </a:r>
            <a:r>
              <a:rPr lang="hu-HU" sz="3200" dirty="0"/>
              <a:t>
Széchenyi </a:t>
            </a:r>
            <a:r>
              <a:rPr lang="hu-HU" sz="3200" dirty="0" err="1"/>
              <a:t>Thermal</a:t>
            </a:r>
            <a:r>
              <a:rPr lang="hu-HU" sz="3200" dirty="0"/>
              <a:t> </a:t>
            </a:r>
            <a:r>
              <a:rPr lang="hu-HU" sz="3200" dirty="0" err="1"/>
              <a:t>Baths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70793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mény kötés">
  <a:themeElements>
    <a:clrScheme name="Kemény köté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emény köté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mény köté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428</Words>
  <Application>Microsoft Office PowerPoint</Application>
  <PresentationFormat>Prikaz na zaslonu (4:3)</PresentationFormat>
  <Paragraphs>30</Paragraphs>
  <Slides>22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Book Antiqua</vt:lpstr>
      <vt:lpstr>Calibri</vt:lpstr>
      <vt:lpstr>Wingdings</vt:lpstr>
      <vt:lpstr>Kemény kötés</vt:lpstr>
      <vt:lpstr>     KULTURNE VRIJEDNOSTI
</vt:lpstr>
      <vt:lpstr>Uskršnji običaji
</vt:lpstr>
      <vt:lpstr>  </vt:lpstr>
      <vt:lpstr>PowerPoint prezentacija</vt:lpstr>
      <vt:lpstr>Karnevalski običaji
</vt:lpstr>
      <vt:lpstr>Busowalk</vt:lpstr>
      <vt:lpstr>PowerPoint prezentacija</vt:lpstr>
      <vt:lpstr>Spa
</vt:lpstr>
      <vt:lpstr>Najpoznatija lječilišta
</vt:lpstr>
      <vt:lpstr>PowerPoint prezentacija</vt:lpstr>
      <vt:lpstr>Mađarski husari
</vt:lpstr>
      <vt:lpstr>PowerPoint prezentacija</vt:lpstr>
      <vt:lpstr>Mađarski ranč</vt:lpstr>
      <vt:lpstr>PowerPoint prezentacija</vt:lpstr>
      <vt:lpstr> MATYÓ folk umjetnost </vt:lpstr>
      <vt:lpstr>BENEDIKTINSKA OBAČKA I PRIRODNO OKRUŽENJE TISUĆOGODIŠNJE PANNONHALME 
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Kulturális Értékek</dc:title>
  <dc:creator>Vivien Sápi</dc:creator>
  <cp:lastModifiedBy>IRENA ČIPRAKOVIĆ</cp:lastModifiedBy>
  <cp:revision>18</cp:revision>
  <dcterms:created xsi:type="dcterms:W3CDTF">2019-09-29T16:12:18Z</dcterms:created>
  <dcterms:modified xsi:type="dcterms:W3CDTF">2021-01-25T19:26:23Z</dcterms:modified>
</cp:coreProperties>
</file>