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57" r:id="rId4"/>
    <p:sldId id="264" r:id="rId5"/>
    <p:sldId id="258" r:id="rId6"/>
    <p:sldId id="265" r:id="rId7"/>
    <p:sldId id="259" r:id="rId8"/>
    <p:sldId id="263" r:id="rId9"/>
    <p:sldId id="260" r:id="rId10"/>
    <p:sldId id="266" r:id="rId11"/>
    <p:sldId id="261" r:id="rId12"/>
    <p:sldId id="267" r:id="rId13"/>
    <p:sldId id="262"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l-GR"/>
              <a:t>Στυλ κύριου τίτλου</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8C0391F7-AA27-4622-AE48-E7F4267E82E3}" type="datetimeFigureOut">
              <a:rPr lang="el-GR" smtClean="0"/>
              <a:t>26/1/2021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8C0391F7-AA27-4622-AE48-E7F4267E82E3}" type="datetimeFigureOut">
              <a:rPr lang="el-GR" smtClean="0"/>
              <a:t>26/1/2021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8C0391F7-AA27-4622-AE48-E7F4267E82E3}" type="datetimeFigureOut">
              <a:rPr lang="el-GR" smtClean="0"/>
              <a:t>26/1/2021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C0391F7-AA27-4622-AE48-E7F4267E82E3}" type="datetimeFigureOut">
              <a:rPr lang="el-GR" smtClean="0"/>
              <a:t>26/1/2021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l-GR"/>
              <a:t>Στυλ κύριου τίτλου</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8C0391F7-AA27-4622-AE48-E7F4267E82E3}" type="datetimeFigureOut">
              <a:rPr lang="el-GR" smtClean="0"/>
              <a:t>26/1/2021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l-GR"/>
              <a:t>Στυλ κύριου τίτλου</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8C0391F7-AA27-4622-AE48-E7F4267E82E3}" type="datetimeFigureOut">
              <a:rPr lang="el-GR" smtClean="0"/>
              <a:t>26/1/2021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8C0391F7-AA27-4622-AE48-E7F4267E82E3}" type="datetimeFigureOut">
              <a:rPr lang="el-GR" smtClean="0"/>
              <a:t>26/1/2021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8C0391F7-AA27-4622-AE48-E7F4267E82E3}" type="datetimeFigureOut">
              <a:rPr lang="el-GR" smtClean="0"/>
              <a:t>26/1/2021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391F7-AA27-4622-AE48-E7F4267E82E3}" type="datetimeFigureOut">
              <a:rPr lang="el-GR" smtClean="0"/>
              <a:t>26/1/2021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l-GR"/>
              <a:t>Στυλ κύριου τίτλου</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8C0391F7-AA27-4622-AE48-E7F4267E82E3}" type="datetimeFigureOut">
              <a:rPr lang="el-GR" smtClean="0"/>
              <a:t>26/1/2021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l-GR"/>
              <a:t>Στυλ κύριου τίτλου</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8C0391F7-AA27-4622-AE48-E7F4267E82E3}" type="datetimeFigureOut">
              <a:rPr lang="el-GR" smtClean="0"/>
              <a:t>26/1/2021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4D1709-DF3B-4AED-A02B-EEE7DC578CAE}" type="slidenum">
              <a:rPr lang="el-GR" smtClean="0"/>
              <a:t>‹#›</a:t>
            </a:fld>
            <a:endParaRPr lang="el-G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l-GR"/>
              <a:t>Κάντε κλικ στο εικονίδιο για να προσθέσετε μια εικόνα</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C0391F7-AA27-4622-AE48-E7F4267E82E3}" type="datetimeFigureOut">
              <a:rPr lang="el-GR" smtClean="0"/>
              <a:t>26/1/2021</a:t>
            </a:fld>
            <a:endParaRPr lang="el-G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A4D1709-DF3B-4AED-A02B-EEE7DC578CAE}" type="slidenum">
              <a:rPr lang="el-GR" smtClean="0"/>
              <a:t>‹#›</a:t>
            </a:fld>
            <a:endParaRPr lang="el-G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s://www.britannica.com/topic/University-of-Gottingen" TargetMode="External"/><Relationship Id="rId3" Type="http://schemas.openxmlformats.org/officeDocument/2006/relationships/hyperlink" Target="https://www.britannica.com/science/function-mathematics" TargetMode="External"/><Relationship Id="rId7" Type="http://schemas.openxmlformats.org/officeDocument/2006/relationships/hyperlink" Target="https://www.britannica.com/topic/Humboldt-University-of-Berlin" TargetMode="External"/><Relationship Id="rId2" Type="http://schemas.openxmlformats.org/officeDocument/2006/relationships/image" Target="../media/image11.jpg"/><Relationship Id="rId1" Type="http://schemas.openxmlformats.org/officeDocument/2006/relationships/slideLayout" Target="../slideLayouts/slideLayout8.xml"/><Relationship Id="rId6" Type="http://schemas.openxmlformats.org/officeDocument/2006/relationships/hyperlink" Target="https://www.britannica.com/science/mathematics" TargetMode="External"/><Relationship Id="rId5" Type="http://schemas.openxmlformats.org/officeDocument/2006/relationships/hyperlink" Target="https://www.britannica.com/place/Asyut-Egypt" TargetMode="External"/><Relationship Id="rId10" Type="http://schemas.openxmlformats.org/officeDocument/2006/relationships/image" Target="../media/image12.png"/><Relationship Id="rId4" Type="http://schemas.openxmlformats.org/officeDocument/2006/relationships/hyperlink" Target="https://www.britannica.com/science/calculus-of-variations-mathematics" TargetMode="External"/><Relationship Id="rId9" Type="http://schemas.openxmlformats.org/officeDocument/2006/relationships/hyperlink" Target="https://www.britannica.com/biography/Hermann-Minkowski"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britannica.com/topic/University-of-Munich"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famouspeople.com/scientist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9512" y="235968"/>
            <a:ext cx="7117180" cy="1368151"/>
          </a:xfrm>
        </p:spPr>
        <p:txBody>
          <a:bodyPr>
            <a:normAutofit/>
          </a:bodyPr>
          <a:lstStyle/>
          <a:p>
            <a:r>
              <a:rPr lang="hr-HR" b="1" u="sng">
                <a:solidFill>
                  <a:srgbClr val="7030A0"/>
                </a:solidFill>
              </a:rPr>
              <a:t>Grčki znanstvenici</a:t>
            </a:r>
            <a:br>
              <a:rPr lang="en-US" b="0" u="sng" dirty="0">
                <a:solidFill>
                  <a:srgbClr val="7030A0"/>
                </a:solidFill>
              </a:rPr>
            </a:br>
            <a:endParaRPr lang="el-GR" u="sng" dirty="0">
              <a:solidFill>
                <a:srgbClr val="7030A0"/>
              </a:solidFill>
            </a:endParaRPr>
          </a:p>
        </p:txBody>
      </p:sp>
      <p:sp>
        <p:nvSpPr>
          <p:cNvPr id="3" name="Υπότιτλος 2"/>
          <p:cNvSpPr>
            <a:spLocks noGrp="1"/>
          </p:cNvSpPr>
          <p:nvPr>
            <p:ph type="subTitle" idx="1"/>
          </p:nvPr>
        </p:nvSpPr>
        <p:spPr>
          <a:xfrm>
            <a:off x="251520" y="1604119"/>
            <a:ext cx="7875102" cy="5137249"/>
          </a:xfrm>
        </p:spPr>
        <p:txBody>
          <a:bodyPr>
            <a:normAutofit lnSpcReduction="10000"/>
          </a:bodyPr>
          <a:lstStyle/>
          <a:p>
            <a:r>
              <a:rPr lang="en-US" b="1" u="sng" dirty="0" err="1"/>
              <a:t>Grci</a:t>
            </a:r>
            <a:r>
              <a:rPr lang="en-US" b="1" u="sng" dirty="0"/>
              <a:t> </a:t>
            </a:r>
            <a:r>
              <a:rPr lang="en-US" b="1" u="sng" dirty="0" err="1"/>
              <a:t>su</a:t>
            </a:r>
            <a:r>
              <a:rPr lang="en-US" b="1" u="sng" dirty="0"/>
              <a:t> </a:t>
            </a:r>
            <a:r>
              <a:rPr lang="en-US" b="1" u="sng" dirty="0" err="1"/>
              <a:t>odgovorni</a:t>
            </a:r>
            <a:r>
              <a:rPr lang="en-US" b="1" u="sng" dirty="0"/>
              <a:t> za </a:t>
            </a:r>
            <a:r>
              <a:rPr lang="en-US" b="1" u="sng" dirty="0" err="1"/>
              <a:t>velik</a:t>
            </a:r>
            <a:r>
              <a:rPr lang="en-US" b="1" u="sng" dirty="0"/>
              <a:t> </a:t>
            </a:r>
            <a:r>
              <a:rPr lang="en-US" b="1" u="sng" dirty="0" err="1"/>
              <a:t>dio</a:t>
            </a:r>
            <a:r>
              <a:rPr lang="en-US" b="1" u="sng" dirty="0"/>
              <a:t> </a:t>
            </a:r>
            <a:r>
              <a:rPr lang="en-US" b="1" u="sng" dirty="0" err="1"/>
              <a:t>onoga</a:t>
            </a:r>
            <a:r>
              <a:rPr lang="en-US" b="1" u="sng" dirty="0"/>
              <a:t> </a:t>
            </a:r>
            <a:r>
              <a:rPr lang="en-US" b="1" u="sng" dirty="0" err="1"/>
              <a:t>što</a:t>
            </a:r>
            <a:r>
              <a:rPr lang="en-US" b="1" u="sng" dirty="0"/>
              <a:t> </a:t>
            </a:r>
            <a:r>
              <a:rPr lang="en-US" b="1" u="sng" dirty="0" err="1"/>
              <a:t>danas</a:t>
            </a:r>
            <a:r>
              <a:rPr lang="en-US" b="1" u="sng" dirty="0"/>
              <a:t> </a:t>
            </a:r>
            <a:r>
              <a:rPr lang="en-US" b="1" u="sng" dirty="0" err="1"/>
              <a:t>koristimo</a:t>
            </a:r>
            <a:r>
              <a:rPr lang="en-US" b="1" u="sng" dirty="0"/>
              <a:t> </a:t>
            </a:r>
            <a:r>
              <a:rPr lang="en-US" b="1" u="sng" dirty="0" err="1"/>
              <a:t>i</a:t>
            </a:r>
            <a:r>
              <a:rPr lang="en-US" b="1" u="sng" dirty="0"/>
              <a:t> u </a:t>
            </a:r>
            <a:r>
              <a:rPr lang="en-US" b="1" u="sng" dirty="0" err="1"/>
              <a:t>čemu</a:t>
            </a:r>
            <a:r>
              <a:rPr lang="en-US" b="1" u="sng" dirty="0"/>
              <a:t> </a:t>
            </a:r>
            <a:r>
              <a:rPr lang="en-US" b="1" u="sng" dirty="0" err="1"/>
              <a:t>uživamo</a:t>
            </a:r>
            <a:r>
              <a:rPr lang="en-US" b="1" u="sng" dirty="0"/>
              <a:t>. </a:t>
            </a:r>
            <a:r>
              <a:rPr lang="en-US" b="1" u="sng" dirty="0" err="1"/>
              <a:t>Zamislite</a:t>
            </a:r>
            <a:r>
              <a:rPr lang="en-US" b="1" u="sng" dirty="0"/>
              <a:t> </a:t>
            </a:r>
            <a:r>
              <a:rPr lang="en-US" b="1" u="sng" dirty="0" err="1"/>
              <a:t>život</a:t>
            </a:r>
            <a:r>
              <a:rPr lang="en-US" b="1" u="sng" dirty="0"/>
              <a:t> bez </a:t>
            </a:r>
            <a:r>
              <a:rPr lang="en-US" b="1" u="sng" dirty="0" err="1"/>
              <a:t>njihovih</a:t>
            </a:r>
            <a:r>
              <a:rPr lang="en-US" b="1" u="sng" dirty="0"/>
              <a:t> </a:t>
            </a:r>
            <a:r>
              <a:rPr lang="en-US" b="1" u="sng" dirty="0" err="1"/>
              <a:t>izuma</a:t>
            </a:r>
            <a:r>
              <a:rPr lang="en-US" b="1" u="sng" dirty="0"/>
              <a:t> </a:t>
            </a:r>
            <a:r>
              <a:rPr lang="en-US" b="1" u="sng" dirty="0" err="1"/>
              <a:t>i</a:t>
            </a:r>
            <a:r>
              <a:rPr lang="en-US" b="1" u="sng" dirty="0"/>
              <a:t> </a:t>
            </a:r>
            <a:r>
              <a:rPr lang="en-US" b="1" u="sng" dirty="0" err="1"/>
              <a:t>otkrića</a:t>
            </a:r>
            <a:r>
              <a:rPr lang="en-US" b="1" u="sng" dirty="0"/>
              <a:t> - </a:t>
            </a:r>
            <a:r>
              <a:rPr lang="en-US" b="1" u="sng" dirty="0" err="1"/>
              <a:t>koncept</a:t>
            </a:r>
            <a:r>
              <a:rPr lang="en-US" b="1" u="sng" dirty="0"/>
              <a:t> </a:t>
            </a:r>
            <a:r>
              <a:rPr lang="en-US" b="1" u="sng" dirty="0" err="1"/>
              <a:t>demokracije</a:t>
            </a:r>
            <a:r>
              <a:rPr lang="en-US" b="1" u="sng" dirty="0"/>
              <a:t> bio bi </a:t>
            </a:r>
            <a:r>
              <a:rPr lang="en-US" b="1" u="sng" dirty="0" err="1"/>
              <a:t>nepoznat</a:t>
            </a:r>
            <a:r>
              <a:rPr lang="en-US" b="1" u="sng" dirty="0"/>
              <a:t>, </a:t>
            </a:r>
            <a:r>
              <a:rPr lang="en-US" b="1" u="sng" dirty="0" err="1"/>
              <a:t>filozofija</a:t>
            </a:r>
            <a:r>
              <a:rPr lang="en-US" b="1" u="sng" dirty="0"/>
              <a:t> ne bi </a:t>
            </a:r>
            <a:r>
              <a:rPr lang="en-US" b="1" u="sng" dirty="0" err="1"/>
              <a:t>postojala</a:t>
            </a:r>
            <a:r>
              <a:rPr lang="en-US" b="1" u="sng" dirty="0"/>
              <a:t>, </a:t>
            </a:r>
            <a:r>
              <a:rPr lang="en-US" b="1" u="sng" dirty="0" err="1"/>
              <a:t>nema</a:t>
            </a:r>
            <a:r>
              <a:rPr lang="en-US" b="1" u="sng" dirty="0"/>
              <a:t> </a:t>
            </a:r>
            <a:r>
              <a:rPr lang="en-US" b="1" u="sng" dirty="0" err="1"/>
              <a:t>kartografije</a:t>
            </a:r>
            <a:r>
              <a:rPr lang="en-US" b="1" u="sng" dirty="0"/>
              <a:t>, a time </a:t>
            </a:r>
            <a:r>
              <a:rPr lang="en-US" b="1" u="sng" dirty="0" err="1"/>
              <a:t>ni</a:t>
            </a:r>
            <a:r>
              <a:rPr lang="en-US" b="1" u="sng" dirty="0"/>
              <a:t> </a:t>
            </a:r>
            <a:r>
              <a:rPr lang="en-US" b="1" u="sng" dirty="0" err="1"/>
              <a:t>navigacije</a:t>
            </a:r>
            <a:r>
              <a:rPr lang="en-US" b="1" u="sng" dirty="0"/>
              <a:t>.</a:t>
            </a:r>
          </a:p>
          <a:p>
            <a:r>
              <a:rPr lang="en-US" b="1" u="sng" dirty="0" err="1"/>
              <a:t>Jeste</a:t>
            </a:r>
            <a:r>
              <a:rPr lang="en-US" b="1" u="sng" dirty="0"/>
              <a:t> li </a:t>
            </a:r>
            <a:r>
              <a:rPr lang="en-US" b="1" u="sng" dirty="0" err="1"/>
              <a:t>znali</a:t>
            </a:r>
            <a:r>
              <a:rPr lang="en-US" b="1" u="sng" dirty="0"/>
              <a:t> da </a:t>
            </a:r>
            <a:r>
              <a:rPr lang="en-US" b="1" u="sng" dirty="0" err="1"/>
              <a:t>su</a:t>
            </a:r>
            <a:r>
              <a:rPr lang="en-US" b="1" u="sng" dirty="0"/>
              <a:t> </a:t>
            </a:r>
            <a:r>
              <a:rPr lang="en-US" b="1" u="sng" dirty="0" err="1"/>
              <a:t>budilnik</a:t>
            </a:r>
            <a:r>
              <a:rPr lang="en-US" b="1" u="sng" dirty="0"/>
              <a:t> koji vas </a:t>
            </a:r>
            <a:r>
              <a:rPr lang="en-US" b="1" u="sng" dirty="0" err="1"/>
              <a:t>budi</a:t>
            </a:r>
            <a:r>
              <a:rPr lang="en-US" b="1" u="sng" dirty="0"/>
              <a:t> </a:t>
            </a:r>
            <a:r>
              <a:rPr lang="en-US" b="1" u="sng" dirty="0" err="1"/>
              <a:t>svako</a:t>
            </a:r>
            <a:r>
              <a:rPr lang="en-US" b="1" u="sng" dirty="0"/>
              <a:t> </a:t>
            </a:r>
            <a:r>
              <a:rPr lang="en-US" b="1" u="sng" dirty="0" err="1"/>
              <a:t>jutro</a:t>
            </a:r>
            <a:r>
              <a:rPr lang="en-US" b="1" u="sng" dirty="0"/>
              <a:t> da </a:t>
            </a:r>
            <a:r>
              <a:rPr lang="en-US" b="1" u="sng" dirty="0" err="1"/>
              <a:t>biste</a:t>
            </a:r>
            <a:r>
              <a:rPr lang="en-US" b="1" u="sng" dirty="0"/>
              <a:t> se </a:t>
            </a:r>
            <a:r>
              <a:rPr lang="en-US" b="1" u="sng" dirty="0" err="1"/>
              <a:t>namjestili</a:t>
            </a:r>
            <a:r>
              <a:rPr lang="en-US" b="1" u="sng" dirty="0"/>
              <a:t> </a:t>
            </a:r>
            <a:r>
              <a:rPr lang="en-US" b="1" u="sng" dirty="0" err="1"/>
              <a:t>na</a:t>
            </a:r>
            <a:r>
              <a:rPr lang="en-US" b="1" u="sng" dirty="0"/>
              <a:t> dan, </a:t>
            </a:r>
            <a:r>
              <a:rPr lang="en-US" b="1" u="sng" dirty="0" err="1"/>
              <a:t>prvi</a:t>
            </a:r>
            <a:r>
              <a:rPr lang="en-US" b="1" u="sng" dirty="0"/>
              <a:t> </a:t>
            </a:r>
            <a:r>
              <a:rPr lang="en-US" b="1" u="sng" dirty="0" err="1"/>
              <a:t>izmislili</a:t>
            </a:r>
            <a:r>
              <a:rPr lang="en-US" b="1" u="sng" dirty="0"/>
              <a:t> </a:t>
            </a:r>
            <a:r>
              <a:rPr lang="en-US" b="1" u="sng" dirty="0" err="1"/>
              <a:t>Grci</a:t>
            </a:r>
            <a:r>
              <a:rPr lang="en-US" b="1" u="sng" dirty="0"/>
              <a:t>? Da, </a:t>
            </a:r>
            <a:r>
              <a:rPr lang="en-US" b="1" u="sng" dirty="0" err="1"/>
              <a:t>iako</a:t>
            </a:r>
            <a:r>
              <a:rPr lang="en-US" b="1" u="sng" dirty="0"/>
              <a:t> </a:t>
            </a:r>
            <a:r>
              <a:rPr lang="en-US" b="1" u="sng" dirty="0" err="1"/>
              <a:t>prve</a:t>
            </a:r>
            <a:r>
              <a:rPr lang="en-US" b="1" u="sng" dirty="0"/>
              <a:t> </a:t>
            </a:r>
            <a:r>
              <a:rPr lang="en-US" b="1" u="sng" dirty="0" err="1"/>
              <a:t>vrste</a:t>
            </a:r>
            <a:r>
              <a:rPr lang="en-US" b="1" u="sng" dirty="0"/>
              <a:t> </a:t>
            </a:r>
            <a:r>
              <a:rPr lang="en-US" b="1" u="sng" dirty="0" err="1"/>
              <a:t>alarma</a:t>
            </a:r>
            <a:r>
              <a:rPr lang="en-US" b="1" u="sng" dirty="0"/>
              <a:t> </a:t>
            </a:r>
            <a:r>
              <a:rPr lang="en-US" b="1" u="sng" dirty="0" err="1"/>
              <a:t>koje</a:t>
            </a:r>
            <a:r>
              <a:rPr lang="en-US" b="1" u="sng" dirty="0"/>
              <a:t> </a:t>
            </a:r>
            <a:r>
              <a:rPr lang="en-US" b="1" u="sng" dirty="0" err="1"/>
              <a:t>su</a:t>
            </a:r>
            <a:r>
              <a:rPr lang="en-US" b="1" u="sng" dirty="0"/>
              <a:t> </a:t>
            </a:r>
            <a:r>
              <a:rPr lang="en-US" b="1" u="sng" dirty="0" err="1"/>
              <a:t>Grci</a:t>
            </a:r>
            <a:r>
              <a:rPr lang="en-US" b="1" u="sng" dirty="0"/>
              <a:t> </a:t>
            </a:r>
            <a:r>
              <a:rPr lang="en-US" b="1" u="sng" dirty="0" err="1"/>
              <a:t>koristili</a:t>
            </a:r>
            <a:r>
              <a:rPr lang="en-US" b="1" u="sng" dirty="0"/>
              <a:t> </a:t>
            </a:r>
            <a:r>
              <a:rPr lang="en-US" b="1" u="sng" dirty="0" err="1"/>
              <a:t>nisu</a:t>
            </a:r>
            <a:r>
              <a:rPr lang="en-US" b="1" u="sng" dirty="0"/>
              <a:t> bile </a:t>
            </a:r>
            <a:r>
              <a:rPr lang="en-US" b="1" u="sng" dirty="0" err="1"/>
              <a:t>poput</a:t>
            </a:r>
            <a:r>
              <a:rPr lang="en-US" b="1" u="sng" dirty="0"/>
              <a:t> </a:t>
            </a:r>
            <a:r>
              <a:rPr lang="en-US" b="1" u="sng" dirty="0" err="1"/>
              <a:t>današnjih</a:t>
            </a:r>
            <a:r>
              <a:rPr lang="en-US" b="1" u="sng" dirty="0"/>
              <a:t> </a:t>
            </a:r>
            <a:r>
              <a:rPr lang="en-US" b="1" u="sng" dirty="0" err="1"/>
              <a:t>zujalica</a:t>
            </a:r>
            <a:r>
              <a:rPr lang="en-US" b="1" u="sng" dirty="0"/>
              <a:t>, </a:t>
            </a:r>
            <a:r>
              <a:rPr lang="en-US" b="1" u="sng" dirty="0" err="1"/>
              <a:t>oni</a:t>
            </a:r>
            <a:r>
              <a:rPr lang="en-US" b="1" u="sng" dirty="0"/>
              <a:t> </a:t>
            </a:r>
            <a:r>
              <a:rPr lang="en-US" b="1" u="sng" dirty="0" err="1"/>
              <a:t>su</a:t>
            </a:r>
            <a:r>
              <a:rPr lang="en-US" b="1" u="sng" dirty="0"/>
              <a:t> </a:t>
            </a:r>
            <a:r>
              <a:rPr lang="en-US" b="1" u="sng" dirty="0" err="1"/>
              <a:t>zaslužni</a:t>
            </a:r>
            <a:r>
              <a:rPr lang="en-US" b="1" u="sng" dirty="0"/>
              <a:t> za </a:t>
            </a:r>
            <a:r>
              <a:rPr lang="en-US" b="1" u="sng" dirty="0" err="1"/>
              <a:t>izum</a:t>
            </a:r>
            <a:r>
              <a:rPr lang="en-US" b="1" u="sng" dirty="0"/>
              <a:t> </a:t>
            </a:r>
            <a:r>
              <a:rPr lang="en-US" b="1" u="sng" dirty="0" err="1"/>
              <a:t>koncepta</a:t>
            </a:r>
            <a:r>
              <a:rPr lang="en-US" b="1" u="sng" dirty="0"/>
              <a:t> da </a:t>
            </a:r>
            <a:r>
              <a:rPr lang="en-US" b="1" u="sng" dirty="0" err="1"/>
              <a:t>imaju</a:t>
            </a:r>
            <a:r>
              <a:rPr lang="en-US" b="1" u="sng" dirty="0"/>
              <a:t> </a:t>
            </a:r>
            <a:r>
              <a:rPr lang="en-US" b="1" u="sng" dirty="0" err="1"/>
              <a:t>budilice</a:t>
            </a:r>
            <a:r>
              <a:rPr lang="en-US" b="1" u="sng" dirty="0"/>
              <a:t>. </a:t>
            </a:r>
            <a:r>
              <a:rPr lang="en-US" b="1" u="sng" dirty="0" err="1"/>
              <a:t>Odometar</a:t>
            </a:r>
            <a:r>
              <a:rPr lang="en-US" b="1" u="sng" dirty="0"/>
              <a:t> koji </a:t>
            </a:r>
            <a:r>
              <a:rPr lang="en-US" b="1" u="sng" dirty="0" err="1"/>
              <a:t>mjeri</a:t>
            </a:r>
            <a:r>
              <a:rPr lang="en-US" b="1" u="sng" dirty="0"/>
              <a:t> </a:t>
            </a:r>
            <a:r>
              <a:rPr lang="en-US" b="1" u="sng" dirty="0" err="1"/>
              <a:t>udaljenost</a:t>
            </a:r>
            <a:r>
              <a:rPr lang="en-US" b="1" u="sng" dirty="0"/>
              <a:t> </a:t>
            </a:r>
            <a:r>
              <a:rPr lang="en-US" b="1" u="sng" dirty="0" err="1"/>
              <a:t>koju</a:t>
            </a:r>
            <a:r>
              <a:rPr lang="en-US" b="1" u="sng" dirty="0"/>
              <a:t> je </a:t>
            </a:r>
            <a:r>
              <a:rPr lang="en-US" b="1" u="sng" dirty="0" err="1"/>
              <a:t>vozilo</a:t>
            </a:r>
            <a:r>
              <a:rPr lang="en-US" b="1" u="sng" dirty="0"/>
              <a:t> </a:t>
            </a:r>
            <a:r>
              <a:rPr lang="en-US" b="1" u="sng" dirty="0" err="1"/>
              <a:t>prešlo</a:t>
            </a:r>
            <a:r>
              <a:rPr lang="en-US" b="1" u="sng" dirty="0"/>
              <a:t> </a:t>
            </a:r>
            <a:r>
              <a:rPr lang="en-US" b="1" u="sng" dirty="0" err="1"/>
              <a:t>postao</a:t>
            </a:r>
            <a:r>
              <a:rPr lang="en-US" b="1" u="sng" dirty="0"/>
              <a:t> je </a:t>
            </a:r>
            <a:r>
              <a:rPr lang="en-US" b="1" u="sng" dirty="0" err="1"/>
              <a:t>jedan</a:t>
            </a:r>
            <a:r>
              <a:rPr lang="en-US" b="1" u="sng" dirty="0"/>
              <a:t> od </a:t>
            </a:r>
            <a:r>
              <a:rPr lang="en-US" b="1" u="sng" dirty="0" err="1"/>
              <a:t>najčešće</a:t>
            </a:r>
            <a:r>
              <a:rPr lang="en-US" b="1" u="sng" dirty="0"/>
              <a:t> </a:t>
            </a:r>
            <a:r>
              <a:rPr lang="en-US" b="1" u="sng" dirty="0" err="1"/>
              <a:t>korištenih</a:t>
            </a:r>
            <a:r>
              <a:rPr lang="en-US" b="1" u="sng" dirty="0"/>
              <a:t> </a:t>
            </a:r>
            <a:r>
              <a:rPr lang="en-US" b="1" u="sng" dirty="0" err="1"/>
              <a:t>uređaja</a:t>
            </a:r>
            <a:r>
              <a:rPr lang="en-US" b="1" u="sng" dirty="0"/>
              <a:t> u </a:t>
            </a:r>
            <a:r>
              <a:rPr lang="en-US" b="1" u="sng" dirty="0" err="1"/>
              <a:t>trenutnom</a:t>
            </a:r>
            <a:r>
              <a:rPr lang="en-US" b="1" u="sng" dirty="0"/>
              <a:t> </a:t>
            </a:r>
            <a:r>
              <a:rPr lang="en-US" b="1" u="sng" dirty="0" err="1"/>
              <a:t>svijetu</a:t>
            </a:r>
            <a:r>
              <a:rPr lang="en-US" b="1" u="sng" dirty="0"/>
              <a:t>. Ali </a:t>
            </a:r>
            <a:r>
              <a:rPr lang="en-US" b="1" u="sng" dirty="0" err="1"/>
              <a:t>jeste</a:t>
            </a:r>
            <a:r>
              <a:rPr lang="en-US" b="1" u="sng" dirty="0"/>
              <a:t> li </a:t>
            </a:r>
            <a:r>
              <a:rPr lang="en-US" b="1" u="sng" dirty="0" err="1"/>
              <a:t>znali</a:t>
            </a:r>
            <a:r>
              <a:rPr lang="en-US" b="1" u="sng" dirty="0"/>
              <a:t> da </a:t>
            </a:r>
            <a:r>
              <a:rPr lang="en-US" b="1" u="sng" dirty="0" err="1"/>
              <a:t>i</a:t>
            </a:r>
            <a:r>
              <a:rPr lang="en-US" b="1" u="sng" dirty="0"/>
              <a:t> </a:t>
            </a:r>
            <a:r>
              <a:rPr lang="en-US" b="1" u="sng" dirty="0" err="1"/>
              <a:t>ona</a:t>
            </a:r>
            <a:r>
              <a:rPr lang="en-US" b="1" u="sng" dirty="0"/>
              <a:t> </a:t>
            </a:r>
            <a:r>
              <a:rPr lang="en-US" b="1" u="sng" dirty="0" err="1"/>
              <a:t>vuče</a:t>
            </a:r>
            <a:r>
              <a:rPr lang="en-US" b="1" u="sng" dirty="0"/>
              <a:t> </a:t>
            </a:r>
            <a:r>
              <a:rPr lang="en-US" b="1" u="sng" dirty="0" err="1"/>
              <a:t>korijene</a:t>
            </a:r>
            <a:r>
              <a:rPr lang="en-US" b="1" u="sng" dirty="0"/>
              <a:t> </a:t>
            </a:r>
            <a:r>
              <a:rPr lang="en-US" b="1" u="sng" dirty="0" err="1"/>
              <a:t>iz</a:t>
            </a:r>
            <a:r>
              <a:rPr lang="en-US" b="1" u="sng" dirty="0"/>
              <a:t> </a:t>
            </a:r>
            <a:r>
              <a:rPr lang="en-US" b="1" u="sng" dirty="0" err="1"/>
              <a:t>Grčke</a:t>
            </a:r>
            <a:r>
              <a:rPr lang="en-US" b="1" u="sng" dirty="0"/>
              <a:t>? I to </a:t>
            </a:r>
            <a:r>
              <a:rPr lang="en-US" b="1" u="sng" dirty="0" err="1"/>
              <a:t>nije</a:t>
            </a:r>
            <a:r>
              <a:rPr lang="en-US" b="1" u="sng" dirty="0"/>
              <a:t> to - </a:t>
            </a:r>
            <a:r>
              <a:rPr lang="en-US" b="1" u="sng" dirty="0" err="1"/>
              <a:t>Geometriju</a:t>
            </a:r>
            <a:r>
              <a:rPr lang="en-US" b="1" u="sng" dirty="0"/>
              <a:t>, </a:t>
            </a:r>
            <a:r>
              <a:rPr lang="en-US" b="1" u="sng" dirty="0" err="1"/>
              <a:t>jednu</a:t>
            </a:r>
            <a:r>
              <a:rPr lang="en-US" b="1" u="sng" dirty="0"/>
              <a:t> od </a:t>
            </a:r>
            <a:r>
              <a:rPr lang="en-US" b="1" u="sng" dirty="0" err="1"/>
              <a:t>najstarijih</a:t>
            </a:r>
            <a:r>
              <a:rPr lang="en-US" b="1" u="sng" dirty="0"/>
              <a:t> grana matematike, </a:t>
            </a:r>
            <a:r>
              <a:rPr lang="en-US" b="1" u="sng" dirty="0" err="1"/>
              <a:t>proučavali</a:t>
            </a:r>
            <a:r>
              <a:rPr lang="en-US" b="1" u="sng" dirty="0"/>
              <a:t> </a:t>
            </a:r>
            <a:r>
              <a:rPr lang="en-US" b="1" u="sng" dirty="0" err="1"/>
              <a:t>su</a:t>
            </a:r>
            <a:r>
              <a:rPr lang="en-US" b="1" u="sng" dirty="0"/>
              <a:t> </a:t>
            </a:r>
            <a:r>
              <a:rPr lang="en-US" b="1" u="sng" dirty="0" err="1"/>
              <a:t>Egipćani</a:t>
            </a:r>
            <a:r>
              <a:rPr lang="en-US" b="1" u="sng" dirty="0"/>
              <a:t> </a:t>
            </a:r>
            <a:r>
              <a:rPr lang="en-US" b="1" u="sng" dirty="0" err="1"/>
              <a:t>i</a:t>
            </a:r>
            <a:r>
              <a:rPr lang="en-US" b="1" u="sng" dirty="0"/>
              <a:t> </a:t>
            </a:r>
            <a:r>
              <a:rPr lang="en-US" b="1" u="sng" dirty="0" err="1"/>
              <a:t>Babilonci</a:t>
            </a:r>
            <a:r>
              <a:rPr lang="en-US" b="1" u="sng" dirty="0"/>
              <a:t>, </a:t>
            </a:r>
            <a:r>
              <a:rPr lang="en-US" b="1" u="sng" dirty="0" err="1"/>
              <a:t>ali</a:t>
            </a:r>
            <a:r>
              <a:rPr lang="en-US" b="1" u="sng" dirty="0"/>
              <a:t> </a:t>
            </a:r>
            <a:r>
              <a:rPr lang="en-US" b="1" u="sng" dirty="0" err="1"/>
              <a:t>Grci</a:t>
            </a:r>
            <a:r>
              <a:rPr lang="en-US" b="1" u="sng" dirty="0"/>
              <a:t> </a:t>
            </a:r>
            <a:r>
              <a:rPr lang="en-US" b="1" u="sng" dirty="0" err="1"/>
              <a:t>su</a:t>
            </a:r>
            <a:r>
              <a:rPr lang="en-US" b="1" u="sng" dirty="0"/>
              <a:t> </a:t>
            </a:r>
            <a:r>
              <a:rPr lang="en-US" b="1" u="sng" dirty="0" err="1"/>
              <a:t>bili</a:t>
            </a:r>
            <a:r>
              <a:rPr lang="en-US" b="1" u="sng" dirty="0"/>
              <a:t> </a:t>
            </a:r>
            <a:r>
              <a:rPr lang="en-US" b="1" u="sng" dirty="0" err="1"/>
              <a:t>ti</a:t>
            </a:r>
            <a:r>
              <a:rPr lang="en-US" b="1" u="sng" dirty="0"/>
              <a:t> koji </a:t>
            </a:r>
            <a:r>
              <a:rPr lang="en-US" b="1" u="sng" dirty="0" err="1"/>
              <a:t>su</a:t>
            </a:r>
            <a:r>
              <a:rPr lang="en-US" b="1" u="sng" dirty="0"/>
              <a:t> </a:t>
            </a:r>
            <a:r>
              <a:rPr lang="en-US" b="1" u="sng" dirty="0" err="1"/>
              <a:t>postavili</a:t>
            </a:r>
            <a:r>
              <a:rPr lang="en-US" b="1" u="sng" dirty="0"/>
              <a:t> </a:t>
            </a:r>
            <a:r>
              <a:rPr lang="en-US" b="1" u="sng" dirty="0" err="1"/>
              <a:t>temelj</a:t>
            </a:r>
            <a:r>
              <a:rPr lang="en-US" b="1" u="sng" dirty="0"/>
              <a:t> </a:t>
            </a:r>
            <a:r>
              <a:rPr lang="en-US" b="1" u="sng" dirty="0" err="1"/>
              <a:t>modernoj</a:t>
            </a:r>
            <a:r>
              <a:rPr lang="en-US" b="1" u="sng" dirty="0"/>
              <a:t> </a:t>
            </a:r>
            <a:r>
              <a:rPr lang="en-US" b="1" u="sng" dirty="0" err="1"/>
              <a:t>geometriji</a:t>
            </a:r>
            <a:r>
              <a:rPr lang="en-US" b="1" u="sng" dirty="0"/>
              <a:t>.</a:t>
            </a:r>
            <a:endParaRPr lang="el-GR"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757" y="116633"/>
            <a:ext cx="1256644"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9 - Εικόνα" descr="52833093_1258558827631474_5252868869864816640_n.png"/>
          <p:cNvPicPr>
            <a:picLocks noChangeAspect="1" noChangeArrowheads="1"/>
          </p:cNvPicPr>
          <p:nvPr/>
        </p:nvPicPr>
        <p:blipFill>
          <a:blip r:embed="rId3"/>
          <a:srcRect/>
          <a:stretch>
            <a:fillRect/>
          </a:stretch>
        </p:blipFill>
        <p:spPr bwMode="auto">
          <a:xfrm>
            <a:off x="8027987" y="5949280"/>
            <a:ext cx="1116013" cy="849313"/>
          </a:xfrm>
          <a:prstGeom prst="rect">
            <a:avLst/>
          </a:prstGeom>
          <a:noFill/>
          <a:ln w="9525">
            <a:noFill/>
            <a:miter lim="800000"/>
            <a:headEnd/>
            <a:tailEnd/>
          </a:ln>
        </p:spPr>
      </p:pic>
      <p:pic>
        <p:nvPicPr>
          <p:cNvPr id="6" name="Εικόνα 6" descr="Image result for image erasmus"/>
          <p:cNvPicPr>
            <a:picLocks noChangeAspect="1" noChangeArrowheads="1"/>
          </p:cNvPicPr>
          <p:nvPr/>
        </p:nvPicPr>
        <p:blipFill>
          <a:blip r:embed="rId4"/>
          <a:srcRect/>
          <a:stretch>
            <a:fillRect/>
          </a:stretch>
        </p:blipFill>
        <p:spPr bwMode="auto">
          <a:xfrm>
            <a:off x="5148064" y="116632"/>
            <a:ext cx="2373923" cy="548680"/>
          </a:xfrm>
          <a:prstGeom prst="rect">
            <a:avLst/>
          </a:prstGeom>
          <a:noFill/>
          <a:ln w="9525">
            <a:noFill/>
            <a:miter lim="800000"/>
            <a:headEnd/>
            <a:tailEnd/>
          </a:ln>
        </p:spPr>
      </p:pic>
    </p:spTree>
    <p:extLst>
      <p:ext uri="{BB962C8B-B14F-4D97-AF65-F5344CB8AC3E}">
        <p14:creationId xmlns:p14="http://schemas.microsoft.com/office/powerpoint/2010/main" val="1964327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860375"/>
            <a:ext cx="8424936" cy="5664969"/>
          </a:xfrm>
        </p:spPr>
        <p:txBody>
          <a:bodyPr>
            <a:noAutofit/>
          </a:bodyPr>
          <a:lstStyle/>
          <a:p>
            <a:r>
              <a:rPr lang="en-US" sz="2400" dirty="0">
                <a:solidFill>
                  <a:prstClr val="white"/>
                </a:solidFill>
                <a:latin typeface="open-sans"/>
              </a:rPr>
              <a:t>He pursued higher education from Athens where he was taught by the best teachers of the day. Aristo of Chios and </a:t>
            </a:r>
            <a:r>
              <a:rPr lang="en-US" sz="2400" dirty="0" err="1">
                <a:solidFill>
                  <a:prstClr val="white"/>
                </a:solidFill>
                <a:latin typeface="open-sans"/>
              </a:rPr>
              <a:t>Arcesilaus</a:t>
            </a:r>
            <a:r>
              <a:rPr lang="en-US" sz="2400" dirty="0">
                <a:solidFill>
                  <a:prstClr val="white"/>
                </a:solidFill>
                <a:latin typeface="open-sans"/>
              </a:rPr>
              <a:t> in particular left a lasting impression on the budding philosopher. His reputation as a mathematician was affirmed when he measured the circumference of the earth using the shadows cast by the sun. </a:t>
            </a:r>
            <a:endParaRPr lang="el-GR" sz="2400" dirty="0">
              <a:solidFill>
                <a:prstClr val="white"/>
              </a:solidFill>
              <a:latin typeface="open-sans"/>
            </a:endParaRPr>
          </a:p>
          <a:p>
            <a:r>
              <a:rPr lang="en-US" sz="2400" dirty="0">
                <a:solidFill>
                  <a:prstClr val="white"/>
                </a:solidFill>
                <a:latin typeface="open-sans"/>
              </a:rPr>
              <a:t>He also made immense contribution to the field of geography by demarcating the five different climate zones existing in the earth. In fact the term geography was also coined by this eminent scientist. It can be unarguably said that this erudite scientist made discoveries that were way ahead of his time. Read on to know more about his life and works</a:t>
            </a:r>
            <a:endParaRPr lang="el-GR" sz="2400" dirty="0"/>
          </a:p>
        </p:txBody>
      </p:sp>
      <p:sp>
        <p:nvSpPr>
          <p:cNvPr id="5" name="Θέση κειμένου 3"/>
          <p:cNvSpPr>
            <a:spLocks noGrp="1"/>
          </p:cNvSpPr>
          <p:nvPr>
            <p:ph type="title"/>
          </p:nvPr>
        </p:nvSpPr>
        <p:spPr>
          <a:xfrm>
            <a:off x="3707904" y="93120"/>
            <a:ext cx="2948682" cy="767256"/>
          </a:xfrm>
        </p:spPr>
        <p:txBody>
          <a:bodyPr/>
          <a:lstStyle/>
          <a:p>
            <a:r>
              <a:rPr lang="en-US" sz="2800" b="1" dirty="0">
                <a:solidFill>
                  <a:srgbClr val="0070C0"/>
                </a:solidFill>
                <a:latin typeface="Guardian Egyptian Web"/>
              </a:rPr>
              <a:t>Eratosthenes</a:t>
            </a:r>
            <a:endParaRPr lang="el-GR" sz="2800" b="1" dirty="0">
              <a:solidFill>
                <a:srgbClr val="0070C0"/>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116632"/>
            <a:ext cx="1035600" cy="949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63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35696" y="116633"/>
            <a:ext cx="3816424" cy="864096"/>
          </a:xfrm>
        </p:spPr>
        <p:txBody>
          <a:bodyPr/>
          <a:lstStyle/>
          <a:p>
            <a:r>
              <a:rPr lang="en-US" sz="2800" b="1" dirty="0" err="1">
                <a:solidFill>
                  <a:srgbClr val="002060"/>
                </a:solidFill>
                <a:latin typeface="Guardian Egyptian Web"/>
              </a:rPr>
              <a:t>Hiparh</a:t>
            </a:r>
            <a:br>
              <a:rPr lang="en-US" sz="2800" b="1" dirty="0">
                <a:solidFill>
                  <a:srgbClr val="002060"/>
                </a:solidFill>
                <a:latin typeface="Guardian Egyptian Web"/>
              </a:rPr>
            </a:br>
            <a:endParaRPr lang="el-GR" sz="2800" b="1" dirty="0">
              <a:solidFill>
                <a:srgbClr val="00206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9640" y="1844824"/>
            <a:ext cx="3234359" cy="3528392"/>
          </a:xfrm>
        </p:spPr>
      </p:pic>
      <p:sp>
        <p:nvSpPr>
          <p:cNvPr id="4" name="Θέση κειμένου 3"/>
          <p:cNvSpPr>
            <a:spLocks noGrp="1"/>
          </p:cNvSpPr>
          <p:nvPr>
            <p:ph type="body" sz="half" idx="2"/>
          </p:nvPr>
        </p:nvSpPr>
        <p:spPr>
          <a:xfrm>
            <a:off x="107504" y="620688"/>
            <a:ext cx="5616624" cy="6237312"/>
          </a:xfrm>
        </p:spPr>
        <p:txBody>
          <a:bodyPr>
            <a:normAutofit fontScale="70000" lnSpcReduction="20000"/>
          </a:bodyPr>
          <a:lstStyle/>
          <a:p>
            <a:pPr marL="171450" indent="-171450">
              <a:buFont typeface="Courier New" pitchFamily="49" charset="0"/>
              <a:buChar char="o"/>
            </a:pPr>
            <a:r>
              <a:rPr lang="en-US" sz="2400" dirty="0" err="1"/>
              <a:t>Hiparh</a:t>
            </a:r>
            <a:r>
              <a:rPr lang="en-US" sz="2400" dirty="0"/>
              <a:t> je bio </a:t>
            </a:r>
            <a:r>
              <a:rPr lang="en-US" sz="2400" dirty="0" err="1"/>
              <a:t>grčki</a:t>
            </a:r>
            <a:r>
              <a:rPr lang="en-US" sz="2400" dirty="0"/>
              <a:t> </a:t>
            </a:r>
            <a:r>
              <a:rPr lang="en-US" sz="2400" dirty="0" err="1"/>
              <a:t>astronom</a:t>
            </a:r>
            <a:r>
              <a:rPr lang="en-US" sz="2400" dirty="0"/>
              <a:t> </a:t>
            </a:r>
            <a:r>
              <a:rPr lang="en-US" sz="2400" dirty="0" err="1"/>
              <a:t>i</a:t>
            </a:r>
            <a:r>
              <a:rPr lang="en-US" sz="2400" dirty="0"/>
              <a:t> </a:t>
            </a:r>
            <a:r>
              <a:rPr lang="en-US" sz="2400" dirty="0" err="1"/>
              <a:t>matematičar</a:t>
            </a:r>
            <a:r>
              <a:rPr lang="en-US" sz="2400" dirty="0"/>
              <a:t>. </a:t>
            </a:r>
            <a:r>
              <a:rPr lang="en-US" sz="2400" dirty="0" err="1"/>
              <a:t>Poznat</a:t>
            </a:r>
            <a:r>
              <a:rPr lang="en-US" sz="2400" dirty="0"/>
              <a:t> je po tome </a:t>
            </a:r>
            <a:r>
              <a:rPr lang="en-US" sz="2400" dirty="0" err="1"/>
              <a:t>što</a:t>
            </a:r>
            <a:r>
              <a:rPr lang="en-US" sz="2400" dirty="0"/>
              <a:t> je </a:t>
            </a:r>
            <a:r>
              <a:rPr lang="en-US" sz="2400" dirty="0" err="1"/>
              <a:t>otkrio</a:t>
            </a:r>
            <a:r>
              <a:rPr lang="en-US" sz="2400" dirty="0"/>
              <a:t> </a:t>
            </a:r>
            <a:r>
              <a:rPr lang="en-US" sz="2400" dirty="0" err="1"/>
              <a:t>promjenu</a:t>
            </a:r>
            <a:r>
              <a:rPr lang="en-US" sz="2400" dirty="0"/>
              <a:t> </a:t>
            </a:r>
            <a:r>
              <a:rPr lang="en-US" sz="2400" dirty="0" err="1"/>
              <a:t>orijentacije</a:t>
            </a:r>
            <a:r>
              <a:rPr lang="en-US" sz="2400" dirty="0"/>
              <a:t> </a:t>
            </a:r>
            <a:r>
              <a:rPr lang="en-US" sz="2400" dirty="0" err="1"/>
              <a:t>Zemljine</a:t>
            </a:r>
            <a:r>
              <a:rPr lang="en-US" sz="2400" dirty="0"/>
              <a:t> </a:t>
            </a:r>
            <a:r>
              <a:rPr lang="en-US" sz="2400" dirty="0" err="1"/>
              <a:t>osi</a:t>
            </a:r>
            <a:r>
              <a:rPr lang="en-US" sz="2400" dirty="0"/>
              <a:t> </a:t>
            </a:r>
            <a:r>
              <a:rPr lang="en-US" sz="2400" dirty="0" err="1"/>
              <a:t>i</a:t>
            </a:r>
            <a:r>
              <a:rPr lang="en-US" sz="2400" dirty="0"/>
              <a:t> </a:t>
            </a:r>
            <a:r>
              <a:rPr lang="en-US" sz="2400" dirty="0" err="1"/>
              <a:t>osi</a:t>
            </a:r>
            <a:r>
              <a:rPr lang="en-US" sz="2400" dirty="0"/>
              <a:t> </a:t>
            </a:r>
            <a:r>
              <a:rPr lang="en-US" sz="2400" dirty="0" err="1"/>
              <a:t>ostalih</a:t>
            </a:r>
            <a:r>
              <a:rPr lang="en-US" sz="2400" dirty="0"/>
              <a:t> </a:t>
            </a:r>
            <a:r>
              <a:rPr lang="en-US" sz="2400" dirty="0" err="1"/>
              <a:t>planeta</a:t>
            </a:r>
            <a:r>
              <a:rPr lang="en-US" sz="2400" dirty="0"/>
              <a:t> s </a:t>
            </a:r>
            <a:r>
              <a:rPr lang="en-US" sz="2400" dirty="0" err="1"/>
              <a:t>obzirom</a:t>
            </a:r>
            <a:r>
              <a:rPr lang="en-US" sz="2400" dirty="0"/>
              <a:t> </a:t>
            </a:r>
            <a:r>
              <a:rPr lang="en-US" sz="2400" dirty="0" err="1"/>
              <a:t>na</a:t>
            </a:r>
            <a:r>
              <a:rPr lang="en-US" sz="2400" dirty="0"/>
              <a:t> </a:t>
            </a:r>
            <a:r>
              <a:rPr lang="en-US" sz="2400" dirty="0" err="1"/>
              <a:t>središte</a:t>
            </a:r>
            <a:r>
              <a:rPr lang="en-US" sz="2400" dirty="0"/>
              <a:t> </a:t>
            </a:r>
            <a:r>
              <a:rPr lang="en-US" sz="2400" dirty="0" err="1"/>
              <a:t>Sunca</a:t>
            </a:r>
            <a:r>
              <a:rPr lang="en-US" sz="2400" dirty="0"/>
              <a:t>.</a:t>
            </a:r>
          </a:p>
          <a:p>
            <a:pPr marL="171450" indent="-171450">
              <a:buFont typeface="Courier New" pitchFamily="49" charset="0"/>
              <a:buChar char="o"/>
            </a:pPr>
            <a:r>
              <a:rPr lang="en-US" sz="2400" dirty="0"/>
              <a:t> </a:t>
            </a:r>
            <a:r>
              <a:rPr lang="en-US" sz="2400" dirty="0" err="1"/>
              <a:t>Također</a:t>
            </a:r>
            <a:r>
              <a:rPr lang="en-US" sz="2400" dirty="0"/>
              <a:t> je bio </a:t>
            </a:r>
            <a:r>
              <a:rPr lang="en-US" sz="2400" dirty="0" err="1"/>
              <a:t>izumitelj</a:t>
            </a:r>
            <a:r>
              <a:rPr lang="en-US" sz="2400" dirty="0"/>
              <a:t> </a:t>
            </a:r>
            <a:r>
              <a:rPr lang="en-US" sz="2400" dirty="0" err="1"/>
              <a:t>trigonometrije</a:t>
            </a:r>
            <a:r>
              <a:rPr lang="en-US" sz="2400" dirty="0"/>
              <a:t>. Imao je </a:t>
            </a:r>
            <a:r>
              <a:rPr lang="en-US" sz="2400" dirty="0" err="1"/>
              <a:t>golemo</a:t>
            </a:r>
            <a:r>
              <a:rPr lang="en-US" sz="2400" dirty="0"/>
              <a:t> </a:t>
            </a:r>
            <a:r>
              <a:rPr lang="en-US" sz="2400" dirty="0" err="1"/>
              <a:t>geografiju</a:t>
            </a:r>
            <a:r>
              <a:rPr lang="en-US" sz="2400" dirty="0"/>
              <a:t> </a:t>
            </a:r>
            <a:r>
              <a:rPr lang="en-US" sz="2400" dirty="0" err="1"/>
              <a:t>i</a:t>
            </a:r>
            <a:r>
              <a:rPr lang="en-US" sz="2400" dirty="0"/>
              <a:t> bio je </a:t>
            </a:r>
            <a:r>
              <a:rPr lang="en-US" sz="2400" dirty="0" err="1"/>
              <a:t>jedan</a:t>
            </a:r>
            <a:r>
              <a:rPr lang="en-US" sz="2400" dirty="0"/>
              <a:t> od </a:t>
            </a:r>
            <a:r>
              <a:rPr lang="en-US" sz="2400" dirty="0" err="1"/>
              <a:t>najpoznatijih</a:t>
            </a:r>
            <a:r>
              <a:rPr lang="en-US" sz="2400" dirty="0"/>
              <a:t> </a:t>
            </a:r>
            <a:r>
              <a:rPr lang="en-US" sz="2400" dirty="0" err="1"/>
              <a:t>astronoma</a:t>
            </a:r>
            <a:r>
              <a:rPr lang="en-US" sz="2400" dirty="0"/>
              <a:t> u </a:t>
            </a:r>
            <a:r>
              <a:rPr lang="en-US" sz="2400" dirty="0" err="1"/>
              <a:t>davnim</a:t>
            </a:r>
            <a:r>
              <a:rPr lang="en-US" sz="2400" dirty="0"/>
              <a:t> </a:t>
            </a:r>
            <a:r>
              <a:rPr lang="en-US" sz="2400" dirty="0" err="1"/>
              <a:t>vremenima</a:t>
            </a:r>
            <a:r>
              <a:rPr lang="en-US" sz="2400" dirty="0"/>
              <a:t>. </a:t>
            </a:r>
            <a:r>
              <a:rPr lang="en-US" sz="2400" dirty="0" err="1"/>
              <a:t>Izradio</a:t>
            </a:r>
            <a:r>
              <a:rPr lang="en-US" sz="2400" dirty="0"/>
              <a:t> je </a:t>
            </a:r>
            <a:r>
              <a:rPr lang="en-US" sz="2400" dirty="0" err="1"/>
              <a:t>prve</a:t>
            </a:r>
            <a:r>
              <a:rPr lang="en-US" sz="2400" dirty="0"/>
              <a:t> </a:t>
            </a:r>
            <a:r>
              <a:rPr lang="en-US" sz="2400" dirty="0" err="1"/>
              <a:t>modele</a:t>
            </a:r>
            <a:r>
              <a:rPr lang="en-US" sz="2400" dirty="0"/>
              <a:t> </a:t>
            </a:r>
            <a:r>
              <a:rPr lang="en-US" sz="2400" dirty="0" err="1"/>
              <a:t>kretanja</a:t>
            </a:r>
            <a:r>
              <a:rPr lang="en-US" sz="2400" dirty="0"/>
              <a:t> </a:t>
            </a:r>
            <a:r>
              <a:rPr lang="en-US" sz="2400" dirty="0" err="1"/>
              <a:t>Sunca</a:t>
            </a:r>
            <a:r>
              <a:rPr lang="en-US" sz="2400" dirty="0"/>
              <a:t> </a:t>
            </a:r>
            <a:r>
              <a:rPr lang="en-US" sz="2400" dirty="0" err="1"/>
              <a:t>i</a:t>
            </a:r>
            <a:r>
              <a:rPr lang="en-US" sz="2400" dirty="0"/>
              <a:t> </a:t>
            </a:r>
            <a:r>
              <a:rPr lang="en-US" sz="2400" dirty="0" err="1"/>
              <a:t>Mjeseca</a:t>
            </a:r>
            <a:r>
              <a:rPr lang="en-US" sz="2400" dirty="0"/>
              <a:t> koji se </a:t>
            </a:r>
            <a:r>
              <a:rPr lang="en-US" sz="2400" dirty="0" err="1"/>
              <a:t>čak</a:t>
            </a:r>
            <a:r>
              <a:rPr lang="en-US" sz="2400" dirty="0"/>
              <a:t> </a:t>
            </a:r>
            <a:r>
              <a:rPr lang="en-US" sz="2400" dirty="0" err="1"/>
              <a:t>i</a:t>
            </a:r>
            <a:r>
              <a:rPr lang="en-US" sz="2400" dirty="0"/>
              <a:t> u </a:t>
            </a:r>
            <a:r>
              <a:rPr lang="en-US" sz="2400" dirty="0" err="1"/>
              <a:t>moderno</a:t>
            </a:r>
            <a:r>
              <a:rPr lang="en-US" sz="2400" dirty="0"/>
              <a:t> </a:t>
            </a:r>
            <a:r>
              <a:rPr lang="en-US" sz="2400" dirty="0" err="1"/>
              <a:t>doba</a:t>
            </a:r>
            <a:r>
              <a:rPr lang="en-US" sz="2400" dirty="0"/>
              <a:t> </a:t>
            </a:r>
            <a:r>
              <a:rPr lang="en-US" sz="2400" dirty="0" err="1"/>
              <a:t>smatraju</a:t>
            </a:r>
            <a:r>
              <a:rPr lang="en-US" sz="2400" dirty="0"/>
              <a:t> </a:t>
            </a:r>
            <a:r>
              <a:rPr lang="en-US" sz="2400" dirty="0" err="1"/>
              <a:t>vrlo</a:t>
            </a:r>
            <a:r>
              <a:rPr lang="en-US" sz="2400" dirty="0"/>
              <a:t> </a:t>
            </a:r>
            <a:r>
              <a:rPr lang="en-US" sz="2400" dirty="0" err="1"/>
              <a:t>preciznima</a:t>
            </a:r>
            <a:r>
              <a:rPr lang="en-US" sz="2400" dirty="0"/>
              <a:t>. </a:t>
            </a:r>
            <a:r>
              <a:rPr lang="en-US" sz="2400" dirty="0" err="1"/>
              <a:t>Vjeruje</a:t>
            </a:r>
            <a:r>
              <a:rPr lang="en-US" sz="2400" dirty="0"/>
              <a:t> se da se on </a:t>
            </a:r>
            <a:r>
              <a:rPr lang="en-US" sz="2400" dirty="0" err="1"/>
              <a:t>služio</a:t>
            </a:r>
            <a:r>
              <a:rPr lang="en-US" sz="2400" dirty="0"/>
              <a:t> </a:t>
            </a:r>
            <a:r>
              <a:rPr lang="en-US" sz="2400" dirty="0" err="1"/>
              <a:t>matematičkim</a:t>
            </a:r>
            <a:r>
              <a:rPr lang="en-US" sz="2400" dirty="0"/>
              <a:t> </a:t>
            </a:r>
            <a:r>
              <a:rPr lang="en-US" sz="2400" dirty="0" err="1"/>
              <a:t>formulama</a:t>
            </a:r>
            <a:r>
              <a:rPr lang="en-US" sz="2400" dirty="0"/>
              <a:t> </a:t>
            </a:r>
            <a:r>
              <a:rPr lang="en-US" sz="2400" dirty="0" err="1"/>
              <a:t>koje</a:t>
            </a:r>
            <a:r>
              <a:rPr lang="en-US" sz="2400" dirty="0"/>
              <a:t> </a:t>
            </a:r>
            <a:r>
              <a:rPr lang="en-US" sz="2400" dirty="0" err="1"/>
              <a:t>su</a:t>
            </a:r>
            <a:r>
              <a:rPr lang="en-US" sz="2400" dirty="0"/>
              <a:t> </a:t>
            </a:r>
            <a:r>
              <a:rPr lang="en-US" sz="2400" dirty="0" err="1"/>
              <a:t>tijekom</a:t>
            </a:r>
            <a:r>
              <a:rPr lang="en-US" sz="2400" dirty="0"/>
              <a:t> </a:t>
            </a:r>
            <a:r>
              <a:rPr lang="en-US" sz="2400" dirty="0" err="1"/>
              <a:t>stoljeća</a:t>
            </a:r>
            <a:r>
              <a:rPr lang="en-US" sz="2400" dirty="0"/>
              <a:t> </a:t>
            </a:r>
            <a:r>
              <a:rPr lang="en-US" sz="2400" dirty="0" err="1"/>
              <a:t>izvodili</a:t>
            </a:r>
            <a:r>
              <a:rPr lang="en-US" sz="2400" dirty="0"/>
              <a:t> </a:t>
            </a:r>
            <a:r>
              <a:rPr lang="en-US" sz="2400" dirty="0" err="1"/>
              <a:t>Mezopotami</a:t>
            </a:r>
            <a:r>
              <a:rPr lang="en-US" sz="2400" dirty="0"/>
              <a:t> </a:t>
            </a:r>
            <a:r>
              <a:rPr lang="en-US" sz="2400" dirty="0" err="1"/>
              <a:t>i</a:t>
            </a:r>
            <a:r>
              <a:rPr lang="en-US" sz="2400" dirty="0"/>
              <a:t> </a:t>
            </a:r>
            <a:r>
              <a:rPr lang="en-US" sz="2400" dirty="0" err="1"/>
              <a:t>Babilonci</a:t>
            </a:r>
            <a:r>
              <a:rPr lang="en-US" sz="2400" dirty="0"/>
              <a:t> </a:t>
            </a:r>
            <a:r>
              <a:rPr lang="en-US" sz="2400" dirty="0" err="1"/>
              <a:t>kako</a:t>
            </a:r>
            <a:r>
              <a:rPr lang="en-US" sz="2400" dirty="0"/>
              <a:t> bi </a:t>
            </a:r>
            <a:r>
              <a:rPr lang="en-US" sz="2400" dirty="0" err="1"/>
              <a:t>došao</a:t>
            </a:r>
            <a:r>
              <a:rPr lang="en-US" sz="2400" dirty="0"/>
              <a:t> do </a:t>
            </a:r>
            <a:r>
              <a:rPr lang="en-US" sz="2400" dirty="0" err="1"/>
              <a:t>svojih</a:t>
            </a:r>
            <a:r>
              <a:rPr lang="en-US" sz="2400" dirty="0"/>
              <a:t> </a:t>
            </a:r>
            <a:r>
              <a:rPr lang="en-US" sz="2400" dirty="0" err="1"/>
              <a:t>zaključaka</a:t>
            </a:r>
            <a:r>
              <a:rPr lang="en-US" sz="2400" dirty="0"/>
              <a:t>.</a:t>
            </a:r>
          </a:p>
          <a:p>
            <a:pPr marL="171450" indent="-171450">
              <a:buFont typeface="Courier New" pitchFamily="49" charset="0"/>
              <a:buChar char="o"/>
            </a:pPr>
            <a:r>
              <a:rPr lang="en-US" sz="2400" dirty="0"/>
              <a:t> </a:t>
            </a:r>
            <a:r>
              <a:rPr lang="en-US" sz="2400" dirty="0" err="1"/>
              <a:t>Osnivač</a:t>
            </a:r>
            <a:r>
              <a:rPr lang="en-US" sz="2400" dirty="0"/>
              <a:t> je </a:t>
            </a:r>
            <a:r>
              <a:rPr lang="en-US" sz="2400" dirty="0" err="1"/>
              <a:t>trigonometrijskih</a:t>
            </a:r>
            <a:r>
              <a:rPr lang="en-US" sz="2400" dirty="0"/>
              <a:t> </a:t>
            </a:r>
            <a:r>
              <a:rPr lang="en-US" sz="2400" dirty="0" err="1"/>
              <a:t>tablica</a:t>
            </a:r>
            <a:r>
              <a:rPr lang="en-US" sz="2400" dirty="0"/>
              <a:t> </a:t>
            </a:r>
            <a:r>
              <a:rPr lang="en-US" sz="2400" dirty="0" err="1"/>
              <a:t>i</a:t>
            </a:r>
            <a:r>
              <a:rPr lang="en-US" sz="2400" dirty="0"/>
              <a:t> </a:t>
            </a:r>
            <a:r>
              <a:rPr lang="en-US" sz="2400" dirty="0" err="1"/>
              <a:t>prvi</a:t>
            </a:r>
            <a:r>
              <a:rPr lang="en-US" sz="2400" dirty="0"/>
              <a:t> je </a:t>
            </a:r>
            <a:r>
              <a:rPr lang="en-US" sz="2400" dirty="0" err="1"/>
              <a:t>riješio</a:t>
            </a:r>
            <a:r>
              <a:rPr lang="en-US" sz="2400" dirty="0"/>
              <a:t> </a:t>
            </a:r>
            <a:r>
              <a:rPr lang="en-US" sz="2400" dirty="0" err="1"/>
              <a:t>mnoge</a:t>
            </a:r>
            <a:r>
              <a:rPr lang="en-US" sz="2400" dirty="0"/>
              <a:t> </a:t>
            </a:r>
            <a:r>
              <a:rPr lang="en-US" sz="2400" dirty="0" err="1"/>
              <a:t>probleme</a:t>
            </a:r>
            <a:r>
              <a:rPr lang="en-US" sz="2400" dirty="0"/>
              <a:t> </a:t>
            </a:r>
            <a:r>
              <a:rPr lang="en-US" sz="2400" dirty="0" err="1"/>
              <a:t>povezane</a:t>
            </a:r>
            <a:r>
              <a:rPr lang="en-US" sz="2400" dirty="0"/>
              <a:t> s </a:t>
            </a:r>
            <a:r>
              <a:rPr lang="en-US" sz="2400" dirty="0" err="1"/>
              <a:t>trigonometrijom</a:t>
            </a:r>
            <a:r>
              <a:rPr lang="en-US" sz="2400" dirty="0"/>
              <a:t> </a:t>
            </a:r>
            <a:r>
              <a:rPr lang="en-US" sz="2400" dirty="0" err="1"/>
              <a:t>sfera</a:t>
            </a:r>
            <a:r>
              <a:rPr lang="en-US" sz="2400" dirty="0"/>
              <a:t>. </a:t>
            </a:r>
            <a:r>
              <a:rPr lang="en-US" sz="2400" dirty="0" err="1"/>
              <a:t>Možda</a:t>
            </a:r>
            <a:r>
              <a:rPr lang="en-US" sz="2400" dirty="0"/>
              <a:t> je bio </a:t>
            </a:r>
            <a:r>
              <a:rPr lang="en-US" sz="2400" dirty="0" err="1"/>
              <a:t>prvi</a:t>
            </a:r>
            <a:r>
              <a:rPr lang="en-US" sz="2400" dirty="0"/>
              <a:t> </a:t>
            </a:r>
            <a:r>
              <a:rPr lang="en-US" sz="2400" dirty="0" err="1"/>
              <a:t>astronom</a:t>
            </a:r>
            <a:r>
              <a:rPr lang="en-US" sz="2400" dirty="0"/>
              <a:t> koji je </a:t>
            </a:r>
            <a:r>
              <a:rPr lang="en-US" sz="2400" dirty="0" err="1"/>
              <a:t>predvidio</a:t>
            </a:r>
            <a:r>
              <a:rPr lang="en-US" sz="2400" dirty="0"/>
              <a:t> </a:t>
            </a:r>
            <a:r>
              <a:rPr lang="en-US" sz="2400" dirty="0" err="1"/>
              <a:t>pojavu</a:t>
            </a:r>
            <a:r>
              <a:rPr lang="en-US" sz="2400" dirty="0"/>
              <a:t> </a:t>
            </a:r>
            <a:r>
              <a:rPr lang="en-US" sz="2400" dirty="0" err="1"/>
              <a:t>pomrčina</a:t>
            </a:r>
            <a:r>
              <a:rPr lang="en-US" sz="2400" dirty="0"/>
              <a:t> </a:t>
            </a:r>
            <a:r>
              <a:rPr lang="en-US" sz="2400" dirty="0" err="1"/>
              <a:t>Sunca</a:t>
            </a:r>
            <a:r>
              <a:rPr lang="en-US" sz="2400" dirty="0"/>
              <a:t> </a:t>
            </a:r>
            <a:r>
              <a:rPr lang="en-US" sz="2400" dirty="0" err="1"/>
              <a:t>uz</a:t>
            </a:r>
            <a:r>
              <a:rPr lang="en-US" sz="2400" dirty="0"/>
              <a:t> </a:t>
            </a:r>
            <a:r>
              <a:rPr lang="en-US" sz="2400" dirty="0" err="1"/>
              <a:t>pomoć</a:t>
            </a:r>
            <a:r>
              <a:rPr lang="en-US" sz="2400" dirty="0"/>
              <a:t> </a:t>
            </a:r>
            <a:r>
              <a:rPr lang="en-US" sz="2400" dirty="0" err="1"/>
              <a:t>trigonometrije</a:t>
            </a:r>
            <a:r>
              <a:rPr lang="en-US" sz="2400" dirty="0"/>
              <a:t> </a:t>
            </a:r>
            <a:r>
              <a:rPr lang="en-US" sz="2400" dirty="0" err="1"/>
              <a:t>i</a:t>
            </a:r>
            <a:r>
              <a:rPr lang="en-US" sz="2400" dirty="0"/>
              <a:t> </a:t>
            </a:r>
            <a:r>
              <a:rPr lang="en-US" sz="2400" dirty="0" err="1"/>
              <a:t>svojih</a:t>
            </a:r>
            <a:r>
              <a:rPr lang="en-US" sz="2400" dirty="0"/>
              <a:t> </a:t>
            </a:r>
            <a:r>
              <a:rPr lang="en-US" sz="2400" dirty="0" err="1"/>
              <a:t>teorija</a:t>
            </a:r>
            <a:r>
              <a:rPr lang="en-US" sz="2400" dirty="0"/>
              <a:t> o </a:t>
            </a:r>
            <a:r>
              <a:rPr lang="en-US" sz="2400" dirty="0" err="1"/>
              <a:t>kretanju</a:t>
            </a:r>
            <a:r>
              <a:rPr lang="en-US" sz="2400" dirty="0"/>
              <a:t> </a:t>
            </a:r>
            <a:r>
              <a:rPr lang="en-US" sz="2400" dirty="0" err="1"/>
              <a:t>Sunca</a:t>
            </a:r>
            <a:r>
              <a:rPr lang="en-US" sz="2400" dirty="0"/>
              <a:t> </a:t>
            </a:r>
            <a:r>
              <a:rPr lang="en-US" sz="2400" dirty="0" err="1"/>
              <a:t>i</a:t>
            </a:r>
            <a:r>
              <a:rPr lang="en-US" sz="2400" dirty="0"/>
              <a:t> </a:t>
            </a:r>
            <a:r>
              <a:rPr lang="en-US" sz="2400" dirty="0" err="1"/>
              <a:t>Mjeseca</a:t>
            </a:r>
            <a:r>
              <a:rPr lang="en-US" sz="2400" dirty="0"/>
              <a:t>. </a:t>
            </a:r>
            <a:r>
              <a:rPr lang="en-US" sz="2400" dirty="0" err="1"/>
              <a:t>Njegovo</a:t>
            </a:r>
            <a:r>
              <a:rPr lang="en-US" sz="2400" dirty="0"/>
              <a:t> je </a:t>
            </a:r>
            <a:r>
              <a:rPr lang="en-US" sz="2400" dirty="0" err="1"/>
              <a:t>drugo</a:t>
            </a:r>
            <a:r>
              <a:rPr lang="en-US" sz="2400" dirty="0"/>
              <a:t> </a:t>
            </a:r>
            <a:r>
              <a:rPr lang="en-US" sz="2400" dirty="0" err="1"/>
              <a:t>veliko</a:t>
            </a:r>
            <a:r>
              <a:rPr lang="en-US" sz="2400" dirty="0"/>
              <a:t> </a:t>
            </a:r>
            <a:r>
              <a:rPr lang="en-US" sz="2400" dirty="0" err="1"/>
              <a:t>otkriće</a:t>
            </a:r>
            <a:r>
              <a:rPr lang="en-US" sz="2400" dirty="0"/>
              <a:t> bio </a:t>
            </a:r>
            <a:r>
              <a:rPr lang="en-US" sz="2400" dirty="0" err="1"/>
              <a:t>precizan</a:t>
            </a:r>
            <a:r>
              <a:rPr lang="en-US" sz="2400" dirty="0"/>
              <a:t> </a:t>
            </a:r>
            <a:r>
              <a:rPr lang="en-US" sz="2400" dirty="0" err="1"/>
              <a:t>izračun</a:t>
            </a:r>
            <a:r>
              <a:rPr lang="en-US" sz="2400" dirty="0"/>
              <a:t> </a:t>
            </a:r>
            <a:r>
              <a:rPr lang="en-US" sz="2400" dirty="0" err="1"/>
              <a:t>ekvinocijske</a:t>
            </a:r>
            <a:r>
              <a:rPr lang="en-US" sz="2400" dirty="0"/>
              <a:t> </a:t>
            </a:r>
            <a:r>
              <a:rPr lang="en-US" sz="2400" dirty="0" err="1"/>
              <a:t>precesije</a:t>
            </a:r>
            <a:r>
              <a:rPr lang="en-US" sz="2400" dirty="0"/>
              <a:t>, </a:t>
            </a:r>
            <a:r>
              <a:rPr lang="en-US" sz="2400" dirty="0" err="1"/>
              <a:t>stvaranje</a:t>
            </a:r>
            <a:r>
              <a:rPr lang="en-US" sz="2400" dirty="0"/>
              <a:t> </a:t>
            </a:r>
            <a:r>
              <a:rPr lang="en-US" sz="2400" dirty="0" err="1"/>
              <a:t>prvog</a:t>
            </a:r>
            <a:r>
              <a:rPr lang="en-US" sz="2400" dirty="0"/>
              <a:t> </a:t>
            </a:r>
            <a:r>
              <a:rPr lang="en-US" sz="2400" dirty="0" err="1"/>
              <a:t>kataloga</a:t>
            </a:r>
            <a:r>
              <a:rPr lang="en-US" sz="2400" dirty="0"/>
              <a:t> </a:t>
            </a:r>
            <a:r>
              <a:rPr lang="en-US" sz="2400" dirty="0" err="1"/>
              <a:t>zvijezda</a:t>
            </a:r>
            <a:r>
              <a:rPr lang="en-US" sz="2400" dirty="0"/>
              <a:t> u </a:t>
            </a:r>
            <a:r>
              <a:rPr lang="en-US" sz="2400" dirty="0" err="1"/>
              <a:t>zapadnom</a:t>
            </a:r>
            <a:r>
              <a:rPr lang="en-US" sz="2400" dirty="0"/>
              <a:t> </a:t>
            </a:r>
            <a:r>
              <a:rPr lang="en-US" sz="2400" dirty="0" err="1"/>
              <a:t>svijetu</a:t>
            </a:r>
            <a:r>
              <a:rPr lang="en-US" sz="2400" dirty="0"/>
              <a:t>, </a:t>
            </a:r>
            <a:r>
              <a:rPr lang="en-US" sz="2400" dirty="0" err="1"/>
              <a:t>razvoj</a:t>
            </a:r>
            <a:r>
              <a:rPr lang="en-US" sz="2400" dirty="0"/>
              <a:t> "</a:t>
            </a:r>
            <a:r>
              <a:rPr lang="en-US" sz="2400" dirty="0" err="1"/>
              <a:t>astrolaba</a:t>
            </a:r>
            <a:r>
              <a:rPr lang="en-US" sz="2400" dirty="0"/>
              <a:t>" </a:t>
            </a:r>
            <a:r>
              <a:rPr lang="en-US" sz="2400" dirty="0" err="1"/>
              <a:t>i</a:t>
            </a:r>
            <a:r>
              <a:rPr lang="en-US" sz="2400" dirty="0"/>
              <a:t> "armillary </a:t>
            </a:r>
            <a:r>
              <a:rPr lang="en-US" sz="2400" dirty="0" err="1"/>
              <a:t>sfere</a:t>
            </a:r>
            <a:r>
              <a:rPr lang="en-US" sz="2400" dirty="0"/>
              <a:t>". </a:t>
            </a:r>
            <a:r>
              <a:rPr lang="en-US" sz="2400" dirty="0" err="1"/>
              <a:t>Njegova</a:t>
            </a:r>
            <a:r>
              <a:rPr lang="en-US" sz="2400" dirty="0"/>
              <a:t> je </a:t>
            </a:r>
            <a:r>
              <a:rPr lang="en-US" sz="2400" dirty="0" err="1"/>
              <a:t>otkrića</a:t>
            </a:r>
            <a:r>
              <a:rPr lang="en-US" sz="2400" dirty="0"/>
              <a:t> </a:t>
            </a:r>
            <a:r>
              <a:rPr lang="en-US" sz="2400" dirty="0" err="1"/>
              <a:t>i</a:t>
            </a:r>
            <a:r>
              <a:rPr lang="en-US" sz="2400" dirty="0"/>
              <a:t> </a:t>
            </a:r>
            <a:r>
              <a:rPr lang="en-US" sz="2400" dirty="0" err="1"/>
              <a:t>stvaranja</a:t>
            </a:r>
            <a:r>
              <a:rPr lang="en-US" sz="2400" dirty="0"/>
              <a:t> </a:t>
            </a:r>
            <a:r>
              <a:rPr lang="en-US" sz="2400" dirty="0" err="1"/>
              <a:t>mogao</a:t>
            </a:r>
            <a:r>
              <a:rPr lang="en-US" sz="2400" dirty="0"/>
              <a:t> </a:t>
            </a:r>
            <a:r>
              <a:rPr lang="en-US" sz="2400" dirty="0" err="1"/>
              <a:t>zamijeniti</a:t>
            </a:r>
            <a:r>
              <a:rPr lang="en-US" sz="2400" dirty="0"/>
              <a:t> </a:t>
            </a:r>
            <a:r>
              <a:rPr lang="en-US" sz="2400" dirty="0" err="1"/>
              <a:t>tek</a:t>
            </a:r>
            <a:r>
              <a:rPr lang="en-US" sz="2400" dirty="0"/>
              <a:t> </a:t>
            </a:r>
            <a:r>
              <a:rPr lang="en-US" sz="2400" dirty="0" err="1"/>
              <a:t>nakon</a:t>
            </a:r>
            <a:r>
              <a:rPr lang="en-US" sz="2400" dirty="0"/>
              <a:t> tri </a:t>
            </a:r>
            <a:r>
              <a:rPr lang="en-US" sz="2400" dirty="0" err="1"/>
              <a:t>stoljeća</a:t>
            </a:r>
            <a:r>
              <a:rPr lang="en-US" sz="2400" dirty="0"/>
              <a:t> </a:t>
            </a:r>
            <a:r>
              <a:rPr lang="en-US" sz="2400" dirty="0" err="1"/>
              <a:t>Klaudije</a:t>
            </a:r>
            <a:r>
              <a:rPr lang="en-US" sz="2400" dirty="0"/>
              <a:t> </a:t>
            </a:r>
            <a:r>
              <a:rPr lang="en-US" sz="2400" dirty="0" err="1"/>
              <a:t>Ptolemej</a:t>
            </a:r>
            <a:r>
              <a:rPr lang="en-US" sz="2400" dirty="0"/>
              <a:t>. O </a:t>
            </a:r>
            <a:r>
              <a:rPr lang="en-US" sz="2400" dirty="0" err="1"/>
              <a:t>njegovom</a:t>
            </a:r>
            <a:r>
              <a:rPr lang="en-US" sz="2400" dirty="0"/>
              <a:t> </a:t>
            </a:r>
            <a:r>
              <a:rPr lang="en-US" sz="2400" dirty="0" err="1"/>
              <a:t>životu</a:t>
            </a:r>
            <a:r>
              <a:rPr lang="en-US" sz="2400" dirty="0"/>
              <a:t> </a:t>
            </a:r>
            <a:r>
              <a:rPr lang="en-US" sz="2400" dirty="0" err="1"/>
              <a:t>i</a:t>
            </a:r>
            <a:r>
              <a:rPr lang="en-US" sz="2400" dirty="0"/>
              <a:t> </a:t>
            </a:r>
            <a:r>
              <a:rPr lang="en-US" sz="2400" dirty="0" err="1"/>
              <a:t>djelima</a:t>
            </a:r>
            <a:r>
              <a:rPr lang="en-US" sz="2400" dirty="0"/>
              <a:t> </a:t>
            </a:r>
            <a:r>
              <a:rPr lang="en-US" sz="2400" dirty="0" err="1"/>
              <a:t>dostupno</a:t>
            </a:r>
            <a:r>
              <a:rPr lang="en-US" sz="2400" dirty="0"/>
              <a:t> je </a:t>
            </a:r>
            <a:r>
              <a:rPr lang="en-US" sz="2400" dirty="0" err="1"/>
              <a:t>vrlo</a:t>
            </a:r>
            <a:r>
              <a:rPr lang="en-US" sz="2400" dirty="0"/>
              <a:t> </a:t>
            </a:r>
            <a:r>
              <a:rPr lang="en-US" sz="2400" dirty="0" err="1"/>
              <a:t>malo</a:t>
            </a:r>
            <a:r>
              <a:rPr lang="en-US" sz="2400" dirty="0"/>
              <a:t> </a:t>
            </a:r>
            <a:r>
              <a:rPr lang="en-US" sz="2400" dirty="0" err="1"/>
              <a:t>dokumenata</a:t>
            </a:r>
            <a:r>
              <a:rPr lang="en-US" sz="2400" dirty="0"/>
              <a:t>.</a:t>
            </a:r>
            <a:endParaRPr lang="el-GR"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116632"/>
            <a:ext cx="1622425"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816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hr-HR" sz="3200" b="1" dirty="0" err="1">
                <a:solidFill>
                  <a:srgbClr val="2F2020"/>
                </a:solidFill>
                <a:latin typeface="Guardian Egyptian Web"/>
              </a:rPr>
              <a:t>Hiparh</a:t>
            </a:r>
            <a:endParaRPr lang="el-GR" sz="3200" b="1" dirty="0"/>
          </a:p>
        </p:txBody>
      </p:sp>
      <p:sp>
        <p:nvSpPr>
          <p:cNvPr id="3" name="Θέση περιεχομένου 2"/>
          <p:cNvSpPr>
            <a:spLocks noGrp="1"/>
          </p:cNvSpPr>
          <p:nvPr>
            <p:ph idx="1"/>
          </p:nvPr>
        </p:nvSpPr>
        <p:spPr>
          <a:xfrm>
            <a:off x="179512" y="1772816"/>
            <a:ext cx="6840761" cy="4088234"/>
          </a:xfrm>
        </p:spPr>
        <p:txBody>
          <a:bodyPr>
            <a:normAutofit/>
          </a:bodyPr>
          <a:lstStyle/>
          <a:p>
            <a:pPr marL="171450" lvl="0" indent="-171450">
              <a:buClr>
                <a:srgbClr val="FEDD78"/>
              </a:buClr>
              <a:buFont typeface="Courier New" pitchFamily="49" charset="0"/>
              <a:buChar char="o"/>
            </a:pPr>
            <a:endParaRPr lang="el-GR" dirty="0">
              <a:solidFill>
                <a:prstClr val="white"/>
              </a:solidFill>
            </a:endParaRPr>
          </a:p>
          <a:p>
            <a:pPr marL="171450" lvl="0" indent="-171450">
              <a:buClr>
                <a:srgbClr val="FEDD78"/>
              </a:buClr>
              <a:buFont typeface="Courier New" pitchFamily="49" charset="0"/>
              <a:buChar char="o"/>
            </a:pPr>
            <a:r>
              <a:rPr lang="en-US" dirty="0" err="1">
                <a:solidFill>
                  <a:prstClr val="white"/>
                </a:solidFill>
              </a:rPr>
              <a:t>Osnivač</a:t>
            </a:r>
            <a:r>
              <a:rPr lang="en-US" dirty="0">
                <a:solidFill>
                  <a:prstClr val="white"/>
                </a:solidFill>
              </a:rPr>
              <a:t> je </a:t>
            </a:r>
            <a:r>
              <a:rPr lang="en-US" dirty="0" err="1">
                <a:solidFill>
                  <a:prstClr val="white"/>
                </a:solidFill>
              </a:rPr>
              <a:t>trigonometrijskih</a:t>
            </a:r>
            <a:r>
              <a:rPr lang="en-US" dirty="0">
                <a:solidFill>
                  <a:prstClr val="white"/>
                </a:solidFill>
              </a:rPr>
              <a:t> </a:t>
            </a:r>
            <a:r>
              <a:rPr lang="en-US" dirty="0" err="1">
                <a:solidFill>
                  <a:prstClr val="white"/>
                </a:solidFill>
              </a:rPr>
              <a:t>tablica</a:t>
            </a:r>
            <a:r>
              <a:rPr lang="en-US" dirty="0">
                <a:solidFill>
                  <a:prstClr val="white"/>
                </a:solidFill>
              </a:rPr>
              <a:t> </a:t>
            </a:r>
            <a:r>
              <a:rPr lang="en-US" dirty="0" err="1">
                <a:solidFill>
                  <a:prstClr val="white"/>
                </a:solidFill>
              </a:rPr>
              <a:t>i</a:t>
            </a:r>
            <a:r>
              <a:rPr lang="en-US" dirty="0">
                <a:solidFill>
                  <a:prstClr val="white"/>
                </a:solidFill>
              </a:rPr>
              <a:t> </a:t>
            </a:r>
            <a:r>
              <a:rPr lang="en-US" dirty="0" err="1">
                <a:solidFill>
                  <a:prstClr val="white"/>
                </a:solidFill>
              </a:rPr>
              <a:t>prvi</a:t>
            </a:r>
            <a:r>
              <a:rPr lang="en-US" dirty="0">
                <a:solidFill>
                  <a:prstClr val="white"/>
                </a:solidFill>
              </a:rPr>
              <a:t> je </a:t>
            </a:r>
            <a:r>
              <a:rPr lang="en-US" dirty="0" err="1">
                <a:solidFill>
                  <a:prstClr val="white"/>
                </a:solidFill>
              </a:rPr>
              <a:t>riješio</a:t>
            </a:r>
            <a:r>
              <a:rPr lang="en-US" dirty="0">
                <a:solidFill>
                  <a:prstClr val="white"/>
                </a:solidFill>
              </a:rPr>
              <a:t> </a:t>
            </a:r>
            <a:r>
              <a:rPr lang="en-US" dirty="0" err="1">
                <a:solidFill>
                  <a:prstClr val="white"/>
                </a:solidFill>
              </a:rPr>
              <a:t>mnoge</a:t>
            </a:r>
            <a:r>
              <a:rPr lang="en-US" dirty="0">
                <a:solidFill>
                  <a:prstClr val="white"/>
                </a:solidFill>
              </a:rPr>
              <a:t> </a:t>
            </a:r>
            <a:r>
              <a:rPr lang="en-US" dirty="0" err="1">
                <a:solidFill>
                  <a:prstClr val="white"/>
                </a:solidFill>
              </a:rPr>
              <a:t>probleme</a:t>
            </a:r>
            <a:r>
              <a:rPr lang="en-US" dirty="0">
                <a:solidFill>
                  <a:prstClr val="white"/>
                </a:solidFill>
              </a:rPr>
              <a:t> </a:t>
            </a:r>
            <a:r>
              <a:rPr lang="en-US" dirty="0" err="1">
                <a:solidFill>
                  <a:prstClr val="white"/>
                </a:solidFill>
              </a:rPr>
              <a:t>povezane</a:t>
            </a:r>
            <a:r>
              <a:rPr lang="en-US" dirty="0">
                <a:solidFill>
                  <a:prstClr val="white"/>
                </a:solidFill>
              </a:rPr>
              <a:t> s </a:t>
            </a:r>
            <a:r>
              <a:rPr lang="en-US" dirty="0" err="1">
                <a:solidFill>
                  <a:prstClr val="white"/>
                </a:solidFill>
              </a:rPr>
              <a:t>trigonometrijom</a:t>
            </a:r>
            <a:r>
              <a:rPr lang="en-US" dirty="0">
                <a:solidFill>
                  <a:prstClr val="white"/>
                </a:solidFill>
              </a:rPr>
              <a:t> </a:t>
            </a:r>
            <a:r>
              <a:rPr lang="en-US" dirty="0" err="1">
                <a:solidFill>
                  <a:prstClr val="white"/>
                </a:solidFill>
              </a:rPr>
              <a:t>sfera</a:t>
            </a:r>
            <a:r>
              <a:rPr lang="en-US" dirty="0">
                <a:solidFill>
                  <a:prstClr val="white"/>
                </a:solidFill>
              </a:rPr>
              <a:t>. </a:t>
            </a:r>
            <a:r>
              <a:rPr lang="en-US" dirty="0" err="1">
                <a:solidFill>
                  <a:prstClr val="white"/>
                </a:solidFill>
              </a:rPr>
              <a:t>Možda</a:t>
            </a:r>
            <a:r>
              <a:rPr lang="en-US" dirty="0">
                <a:solidFill>
                  <a:prstClr val="white"/>
                </a:solidFill>
              </a:rPr>
              <a:t> je bio </a:t>
            </a:r>
            <a:r>
              <a:rPr lang="en-US" dirty="0" err="1">
                <a:solidFill>
                  <a:prstClr val="white"/>
                </a:solidFill>
              </a:rPr>
              <a:t>prvi</a:t>
            </a:r>
            <a:r>
              <a:rPr lang="en-US" dirty="0">
                <a:solidFill>
                  <a:prstClr val="white"/>
                </a:solidFill>
              </a:rPr>
              <a:t> </a:t>
            </a:r>
            <a:r>
              <a:rPr lang="en-US" dirty="0" err="1">
                <a:solidFill>
                  <a:prstClr val="white"/>
                </a:solidFill>
              </a:rPr>
              <a:t>astronom</a:t>
            </a:r>
            <a:r>
              <a:rPr lang="en-US" dirty="0">
                <a:solidFill>
                  <a:prstClr val="white"/>
                </a:solidFill>
              </a:rPr>
              <a:t> koji je </a:t>
            </a:r>
            <a:r>
              <a:rPr lang="en-US" dirty="0" err="1">
                <a:solidFill>
                  <a:prstClr val="white"/>
                </a:solidFill>
              </a:rPr>
              <a:t>predvidio</a:t>
            </a:r>
            <a:r>
              <a:rPr lang="en-US" dirty="0">
                <a:solidFill>
                  <a:prstClr val="white"/>
                </a:solidFill>
              </a:rPr>
              <a:t> </a:t>
            </a:r>
            <a:r>
              <a:rPr lang="en-US" dirty="0" err="1">
                <a:solidFill>
                  <a:prstClr val="white"/>
                </a:solidFill>
              </a:rPr>
              <a:t>pojavu</a:t>
            </a:r>
            <a:r>
              <a:rPr lang="en-US" dirty="0">
                <a:solidFill>
                  <a:prstClr val="white"/>
                </a:solidFill>
              </a:rPr>
              <a:t> </a:t>
            </a:r>
            <a:r>
              <a:rPr lang="en-US" dirty="0" err="1">
                <a:solidFill>
                  <a:prstClr val="white"/>
                </a:solidFill>
              </a:rPr>
              <a:t>pomrčina</a:t>
            </a:r>
            <a:r>
              <a:rPr lang="en-US" dirty="0">
                <a:solidFill>
                  <a:prstClr val="white"/>
                </a:solidFill>
              </a:rPr>
              <a:t> </a:t>
            </a:r>
            <a:r>
              <a:rPr lang="en-US" dirty="0" err="1">
                <a:solidFill>
                  <a:prstClr val="white"/>
                </a:solidFill>
              </a:rPr>
              <a:t>Sunca</a:t>
            </a:r>
            <a:r>
              <a:rPr lang="en-US" dirty="0">
                <a:solidFill>
                  <a:prstClr val="white"/>
                </a:solidFill>
              </a:rPr>
              <a:t> </a:t>
            </a:r>
            <a:r>
              <a:rPr lang="en-US" dirty="0" err="1">
                <a:solidFill>
                  <a:prstClr val="white"/>
                </a:solidFill>
              </a:rPr>
              <a:t>uz</a:t>
            </a:r>
            <a:r>
              <a:rPr lang="en-US" dirty="0">
                <a:solidFill>
                  <a:prstClr val="white"/>
                </a:solidFill>
              </a:rPr>
              <a:t> </a:t>
            </a:r>
            <a:r>
              <a:rPr lang="en-US" dirty="0" err="1">
                <a:solidFill>
                  <a:prstClr val="white"/>
                </a:solidFill>
              </a:rPr>
              <a:t>pomoć</a:t>
            </a:r>
            <a:r>
              <a:rPr lang="en-US" dirty="0">
                <a:solidFill>
                  <a:prstClr val="white"/>
                </a:solidFill>
              </a:rPr>
              <a:t> </a:t>
            </a:r>
            <a:r>
              <a:rPr lang="en-US" dirty="0" err="1">
                <a:solidFill>
                  <a:prstClr val="white"/>
                </a:solidFill>
              </a:rPr>
              <a:t>trigonometrije</a:t>
            </a:r>
            <a:r>
              <a:rPr lang="en-US" dirty="0">
                <a:solidFill>
                  <a:prstClr val="white"/>
                </a:solidFill>
              </a:rPr>
              <a:t> </a:t>
            </a:r>
            <a:r>
              <a:rPr lang="en-US" dirty="0" err="1">
                <a:solidFill>
                  <a:prstClr val="white"/>
                </a:solidFill>
              </a:rPr>
              <a:t>i</a:t>
            </a:r>
            <a:r>
              <a:rPr lang="en-US" dirty="0">
                <a:solidFill>
                  <a:prstClr val="white"/>
                </a:solidFill>
              </a:rPr>
              <a:t> </a:t>
            </a:r>
            <a:r>
              <a:rPr lang="en-US" dirty="0" err="1">
                <a:solidFill>
                  <a:prstClr val="white"/>
                </a:solidFill>
              </a:rPr>
              <a:t>svojih</a:t>
            </a:r>
            <a:r>
              <a:rPr lang="en-US" dirty="0">
                <a:solidFill>
                  <a:prstClr val="white"/>
                </a:solidFill>
              </a:rPr>
              <a:t> </a:t>
            </a:r>
            <a:r>
              <a:rPr lang="en-US" dirty="0" err="1">
                <a:solidFill>
                  <a:prstClr val="white"/>
                </a:solidFill>
              </a:rPr>
              <a:t>teorija</a:t>
            </a:r>
            <a:r>
              <a:rPr lang="en-US" dirty="0">
                <a:solidFill>
                  <a:prstClr val="white"/>
                </a:solidFill>
              </a:rPr>
              <a:t> o </a:t>
            </a:r>
            <a:r>
              <a:rPr lang="en-US" dirty="0" err="1">
                <a:solidFill>
                  <a:prstClr val="white"/>
                </a:solidFill>
              </a:rPr>
              <a:t>kretanju</a:t>
            </a:r>
            <a:r>
              <a:rPr lang="en-US" dirty="0">
                <a:solidFill>
                  <a:prstClr val="white"/>
                </a:solidFill>
              </a:rPr>
              <a:t> </a:t>
            </a:r>
            <a:r>
              <a:rPr lang="en-US" dirty="0" err="1">
                <a:solidFill>
                  <a:prstClr val="white"/>
                </a:solidFill>
              </a:rPr>
              <a:t>Sunca</a:t>
            </a:r>
            <a:r>
              <a:rPr lang="en-US" dirty="0">
                <a:solidFill>
                  <a:prstClr val="white"/>
                </a:solidFill>
              </a:rPr>
              <a:t> </a:t>
            </a:r>
            <a:r>
              <a:rPr lang="en-US" dirty="0" err="1">
                <a:solidFill>
                  <a:prstClr val="white"/>
                </a:solidFill>
              </a:rPr>
              <a:t>i</a:t>
            </a:r>
            <a:r>
              <a:rPr lang="en-US" dirty="0">
                <a:solidFill>
                  <a:prstClr val="white"/>
                </a:solidFill>
              </a:rPr>
              <a:t> </a:t>
            </a:r>
            <a:r>
              <a:rPr lang="en-US" dirty="0" err="1">
                <a:solidFill>
                  <a:prstClr val="white"/>
                </a:solidFill>
              </a:rPr>
              <a:t>Mjeseca</a:t>
            </a:r>
            <a:r>
              <a:rPr lang="en-US" dirty="0">
                <a:solidFill>
                  <a:prstClr val="white"/>
                </a:solidFill>
              </a:rPr>
              <a:t>.</a:t>
            </a:r>
          </a:p>
          <a:p>
            <a:pPr marL="171450" lvl="0" indent="-171450">
              <a:buClr>
                <a:srgbClr val="FEDD78"/>
              </a:buClr>
              <a:buFont typeface="Courier New" pitchFamily="49" charset="0"/>
              <a:buChar char="o"/>
            </a:pPr>
            <a:r>
              <a:rPr lang="en-US" dirty="0" err="1">
                <a:solidFill>
                  <a:prstClr val="white"/>
                </a:solidFill>
              </a:rPr>
              <a:t>Njegovo</a:t>
            </a:r>
            <a:r>
              <a:rPr lang="en-US" dirty="0">
                <a:solidFill>
                  <a:prstClr val="white"/>
                </a:solidFill>
              </a:rPr>
              <a:t> je </a:t>
            </a:r>
            <a:r>
              <a:rPr lang="en-US" dirty="0" err="1">
                <a:solidFill>
                  <a:prstClr val="white"/>
                </a:solidFill>
              </a:rPr>
              <a:t>drugo</a:t>
            </a:r>
            <a:r>
              <a:rPr lang="en-US" dirty="0">
                <a:solidFill>
                  <a:prstClr val="white"/>
                </a:solidFill>
              </a:rPr>
              <a:t> </a:t>
            </a:r>
            <a:r>
              <a:rPr lang="en-US" dirty="0" err="1">
                <a:solidFill>
                  <a:prstClr val="white"/>
                </a:solidFill>
              </a:rPr>
              <a:t>veliko</a:t>
            </a:r>
            <a:r>
              <a:rPr lang="en-US" dirty="0">
                <a:solidFill>
                  <a:prstClr val="white"/>
                </a:solidFill>
              </a:rPr>
              <a:t> </a:t>
            </a:r>
            <a:r>
              <a:rPr lang="en-US" dirty="0" err="1">
                <a:solidFill>
                  <a:prstClr val="white"/>
                </a:solidFill>
              </a:rPr>
              <a:t>otkriće</a:t>
            </a:r>
            <a:r>
              <a:rPr lang="en-US" dirty="0">
                <a:solidFill>
                  <a:prstClr val="white"/>
                </a:solidFill>
              </a:rPr>
              <a:t> bio </a:t>
            </a:r>
            <a:r>
              <a:rPr lang="en-US" dirty="0" err="1">
                <a:solidFill>
                  <a:prstClr val="white"/>
                </a:solidFill>
              </a:rPr>
              <a:t>precizan</a:t>
            </a:r>
            <a:r>
              <a:rPr lang="en-US" dirty="0">
                <a:solidFill>
                  <a:prstClr val="white"/>
                </a:solidFill>
              </a:rPr>
              <a:t> </a:t>
            </a:r>
            <a:r>
              <a:rPr lang="en-US" dirty="0" err="1">
                <a:solidFill>
                  <a:prstClr val="white"/>
                </a:solidFill>
              </a:rPr>
              <a:t>izračun</a:t>
            </a:r>
            <a:r>
              <a:rPr lang="en-US" dirty="0">
                <a:solidFill>
                  <a:prstClr val="white"/>
                </a:solidFill>
              </a:rPr>
              <a:t> </a:t>
            </a:r>
            <a:r>
              <a:rPr lang="en-US" dirty="0" err="1">
                <a:solidFill>
                  <a:prstClr val="white"/>
                </a:solidFill>
              </a:rPr>
              <a:t>ekvinocijske</a:t>
            </a:r>
            <a:r>
              <a:rPr lang="en-US" dirty="0">
                <a:solidFill>
                  <a:prstClr val="white"/>
                </a:solidFill>
              </a:rPr>
              <a:t> </a:t>
            </a:r>
            <a:r>
              <a:rPr lang="en-US" dirty="0" err="1">
                <a:solidFill>
                  <a:prstClr val="white"/>
                </a:solidFill>
              </a:rPr>
              <a:t>precesije</a:t>
            </a:r>
            <a:r>
              <a:rPr lang="en-US" dirty="0">
                <a:solidFill>
                  <a:prstClr val="white"/>
                </a:solidFill>
              </a:rPr>
              <a:t>, </a:t>
            </a:r>
            <a:r>
              <a:rPr lang="en-US" dirty="0" err="1">
                <a:solidFill>
                  <a:prstClr val="white"/>
                </a:solidFill>
              </a:rPr>
              <a:t>stvaranje</a:t>
            </a:r>
            <a:r>
              <a:rPr lang="en-US" dirty="0">
                <a:solidFill>
                  <a:prstClr val="white"/>
                </a:solidFill>
              </a:rPr>
              <a:t> </a:t>
            </a:r>
            <a:r>
              <a:rPr lang="en-US" dirty="0" err="1">
                <a:solidFill>
                  <a:prstClr val="white"/>
                </a:solidFill>
              </a:rPr>
              <a:t>prvog</a:t>
            </a:r>
            <a:r>
              <a:rPr lang="en-US" dirty="0">
                <a:solidFill>
                  <a:prstClr val="white"/>
                </a:solidFill>
              </a:rPr>
              <a:t> </a:t>
            </a:r>
            <a:r>
              <a:rPr lang="en-US" dirty="0" err="1">
                <a:solidFill>
                  <a:prstClr val="white"/>
                </a:solidFill>
              </a:rPr>
              <a:t>kataloga</a:t>
            </a:r>
            <a:r>
              <a:rPr lang="en-US" dirty="0">
                <a:solidFill>
                  <a:prstClr val="white"/>
                </a:solidFill>
              </a:rPr>
              <a:t> </a:t>
            </a:r>
            <a:r>
              <a:rPr lang="en-US" dirty="0" err="1">
                <a:solidFill>
                  <a:prstClr val="white"/>
                </a:solidFill>
              </a:rPr>
              <a:t>zvijezda</a:t>
            </a:r>
            <a:r>
              <a:rPr lang="en-US" dirty="0">
                <a:solidFill>
                  <a:prstClr val="white"/>
                </a:solidFill>
              </a:rPr>
              <a:t> u </a:t>
            </a:r>
            <a:r>
              <a:rPr lang="en-US" dirty="0" err="1">
                <a:solidFill>
                  <a:prstClr val="white"/>
                </a:solidFill>
              </a:rPr>
              <a:t>zapadnom</a:t>
            </a:r>
            <a:r>
              <a:rPr lang="en-US" dirty="0">
                <a:solidFill>
                  <a:prstClr val="white"/>
                </a:solidFill>
              </a:rPr>
              <a:t> </a:t>
            </a:r>
            <a:r>
              <a:rPr lang="en-US" dirty="0" err="1">
                <a:solidFill>
                  <a:prstClr val="white"/>
                </a:solidFill>
              </a:rPr>
              <a:t>svijetu</a:t>
            </a:r>
            <a:r>
              <a:rPr lang="en-US" dirty="0">
                <a:solidFill>
                  <a:prstClr val="white"/>
                </a:solidFill>
              </a:rPr>
              <a:t>, </a:t>
            </a:r>
            <a:r>
              <a:rPr lang="en-US" dirty="0" err="1">
                <a:solidFill>
                  <a:prstClr val="white"/>
                </a:solidFill>
              </a:rPr>
              <a:t>razvoj</a:t>
            </a:r>
            <a:r>
              <a:rPr lang="en-US" dirty="0">
                <a:solidFill>
                  <a:prstClr val="white"/>
                </a:solidFill>
              </a:rPr>
              <a:t> "</a:t>
            </a:r>
            <a:r>
              <a:rPr lang="en-US" dirty="0" err="1">
                <a:solidFill>
                  <a:prstClr val="white"/>
                </a:solidFill>
              </a:rPr>
              <a:t>astrolaba</a:t>
            </a:r>
            <a:r>
              <a:rPr lang="en-US" dirty="0">
                <a:solidFill>
                  <a:prstClr val="white"/>
                </a:solidFill>
              </a:rPr>
              <a:t>" </a:t>
            </a:r>
            <a:r>
              <a:rPr lang="en-US" dirty="0" err="1">
                <a:solidFill>
                  <a:prstClr val="white"/>
                </a:solidFill>
              </a:rPr>
              <a:t>i</a:t>
            </a:r>
            <a:r>
              <a:rPr lang="en-US" dirty="0">
                <a:solidFill>
                  <a:prstClr val="white"/>
                </a:solidFill>
              </a:rPr>
              <a:t> "armillary </a:t>
            </a:r>
            <a:r>
              <a:rPr lang="en-US" dirty="0" err="1">
                <a:solidFill>
                  <a:prstClr val="white"/>
                </a:solidFill>
              </a:rPr>
              <a:t>sfere</a:t>
            </a:r>
            <a:r>
              <a:rPr lang="en-US" dirty="0">
                <a:solidFill>
                  <a:prstClr val="white"/>
                </a:solidFill>
              </a:rPr>
              <a:t>". </a:t>
            </a:r>
            <a:r>
              <a:rPr lang="en-US" dirty="0" err="1">
                <a:solidFill>
                  <a:prstClr val="white"/>
                </a:solidFill>
              </a:rPr>
              <a:t>Njegova</a:t>
            </a:r>
            <a:r>
              <a:rPr lang="en-US" dirty="0">
                <a:solidFill>
                  <a:prstClr val="white"/>
                </a:solidFill>
              </a:rPr>
              <a:t> je </a:t>
            </a:r>
            <a:r>
              <a:rPr lang="en-US" dirty="0" err="1">
                <a:solidFill>
                  <a:prstClr val="white"/>
                </a:solidFill>
              </a:rPr>
              <a:t>otkrića</a:t>
            </a:r>
            <a:r>
              <a:rPr lang="en-US" dirty="0">
                <a:solidFill>
                  <a:prstClr val="white"/>
                </a:solidFill>
              </a:rPr>
              <a:t> </a:t>
            </a:r>
            <a:r>
              <a:rPr lang="en-US" dirty="0" err="1">
                <a:solidFill>
                  <a:prstClr val="white"/>
                </a:solidFill>
              </a:rPr>
              <a:t>i</a:t>
            </a:r>
            <a:r>
              <a:rPr lang="en-US" dirty="0">
                <a:solidFill>
                  <a:prstClr val="white"/>
                </a:solidFill>
              </a:rPr>
              <a:t> </a:t>
            </a:r>
            <a:r>
              <a:rPr lang="en-US" dirty="0" err="1">
                <a:solidFill>
                  <a:prstClr val="white"/>
                </a:solidFill>
              </a:rPr>
              <a:t>stvaranja</a:t>
            </a:r>
            <a:r>
              <a:rPr lang="en-US" dirty="0">
                <a:solidFill>
                  <a:prstClr val="white"/>
                </a:solidFill>
              </a:rPr>
              <a:t> </a:t>
            </a:r>
            <a:r>
              <a:rPr lang="en-US" dirty="0" err="1">
                <a:solidFill>
                  <a:prstClr val="white"/>
                </a:solidFill>
              </a:rPr>
              <a:t>mogao</a:t>
            </a:r>
            <a:r>
              <a:rPr lang="en-US" dirty="0">
                <a:solidFill>
                  <a:prstClr val="white"/>
                </a:solidFill>
              </a:rPr>
              <a:t> </a:t>
            </a:r>
            <a:r>
              <a:rPr lang="en-US" dirty="0" err="1">
                <a:solidFill>
                  <a:prstClr val="white"/>
                </a:solidFill>
              </a:rPr>
              <a:t>zamijeniti</a:t>
            </a:r>
            <a:r>
              <a:rPr lang="en-US" dirty="0">
                <a:solidFill>
                  <a:prstClr val="white"/>
                </a:solidFill>
              </a:rPr>
              <a:t> </a:t>
            </a:r>
            <a:r>
              <a:rPr lang="en-US" dirty="0" err="1">
                <a:solidFill>
                  <a:prstClr val="white"/>
                </a:solidFill>
              </a:rPr>
              <a:t>tek</a:t>
            </a:r>
            <a:r>
              <a:rPr lang="en-US" dirty="0">
                <a:solidFill>
                  <a:prstClr val="white"/>
                </a:solidFill>
              </a:rPr>
              <a:t> </a:t>
            </a:r>
            <a:r>
              <a:rPr lang="en-US" dirty="0" err="1">
                <a:solidFill>
                  <a:prstClr val="white"/>
                </a:solidFill>
              </a:rPr>
              <a:t>nakon</a:t>
            </a:r>
            <a:r>
              <a:rPr lang="en-US" dirty="0">
                <a:solidFill>
                  <a:prstClr val="white"/>
                </a:solidFill>
              </a:rPr>
              <a:t> tri </a:t>
            </a:r>
            <a:r>
              <a:rPr lang="en-US" dirty="0" err="1">
                <a:solidFill>
                  <a:prstClr val="white"/>
                </a:solidFill>
              </a:rPr>
              <a:t>stoljeća</a:t>
            </a:r>
            <a:r>
              <a:rPr lang="en-US" dirty="0">
                <a:solidFill>
                  <a:prstClr val="white"/>
                </a:solidFill>
              </a:rPr>
              <a:t> </a:t>
            </a:r>
            <a:r>
              <a:rPr lang="en-US" dirty="0" err="1">
                <a:solidFill>
                  <a:prstClr val="white"/>
                </a:solidFill>
              </a:rPr>
              <a:t>Klaudije</a:t>
            </a:r>
            <a:r>
              <a:rPr lang="en-US" dirty="0">
                <a:solidFill>
                  <a:prstClr val="white"/>
                </a:solidFill>
              </a:rPr>
              <a:t> </a:t>
            </a:r>
            <a:r>
              <a:rPr lang="en-US" dirty="0" err="1">
                <a:solidFill>
                  <a:prstClr val="white"/>
                </a:solidFill>
              </a:rPr>
              <a:t>Ptolemej</a:t>
            </a:r>
            <a:r>
              <a:rPr lang="en-US" dirty="0">
                <a:solidFill>
                  <a:prstClr val="white"/>
                </a:solidFill>
              </a:rPr>
              <a:t>. O </a:t>
            </a:r>
            <a:r>
              <a:rPr lang="en-US" dirty="0" err="1">
                <a:solidFill>
                  <a:prstClr val="white"/>
                </a:solidFill>
              </a:rPr>
              <a:t>njegovom</a:t>
            </a:r>
            <a:r>
              <a:rPr lang="en-US" dirty="0">
                <a:solidFill>
                  <a:prstClr val="white"/>
                </a:solidFill>
              </a:rPr>
              <a:t> </a:t>
            </a:r>
            <a:r>
              <a:rPr lang="en-US" dirty="0" err="1">
                <a:solidFill>
                  <a:prstClr val="white"/>
                </a:solidFill>
              </a:rPr>
              <a:t>životu</a:t>
            </a:r>
            <a:r>
              <a:rPr lang="en-US" dirty="0">
                <a:solidFill>
                  <a:prstClr val="white"/>
                </a:solidFill>
              </a:rPr>
              <a:t> </a:t>
            </a:r>
            <a:r>
              <a:rPr lang="en-US" dirty="0" err="1">
                <a:solidFill>
                  <a:prstClr val="white"/>
                </a:solidFill>
              </a:rPr>
              <a:t>i</a:t>
            </a:r>
            <a:r>
              <a:rPr lang="en-US" dirty="0">
                <a:solidFill>
                  <a:prstClr val="white"/>
                </a:solidFill>
              </a:rPr>
              <a:t> </a:t>
            </a:r>
            <a:r>
              <a:rPr lang="en-US" dirty="0" err="1">
                <a:solidFill>
                  <a:prstClr val="white"/>
                </a:solidFill>
              </a:rPr>
              <a:t>djelima</a:t>
            </a:r>
            <a:r>
              <a:rPr lang="en-US" dirty="0">
                <a:solidFill>
                  <a:prstClr val="white"/>
                </a:solidFill>
              </a:rPr>
              <a:t> </a:t>
            </a:r>
            <a:r>
              <a:rPr lang="en-US" dirty="0" err="1">
                <a:solidFill>
                  <a:prstClr val="white"/>
                </a:solidFill>
              </a:rPr>
              <a:t>dostupno</a:t>
            </a:r>
            <a:r>
              <a:rPr lang="en-US" dirty="0">
                <a:solidFill>
                  <a:prstClr val="white"/>
                </a:solidFill>
              </a:rPr>
              <a:t> je </a:t>
            </a:r>
            <a:r>
              <a:rPr lang="en-US" dirty="0" err="1">
                <a:solidFill>
                  <a:prstClr val="white"/>
                </a:solidFill>
              </a:rPr>
              <a:t>vrlo</a:t>
            </a:r>
            <a:r>
              <a:rPr lang="en-US" dirty="0">
                <a:solidFill>
                  <a:prstClr val="white"/>
                </a:solidFill>
              </a:rPr>
              <a:t> </a:t>
            </a:r>
            <a:r>
              <a:rPr lang="en-US" dirty="0" err="1">
                <a:solidFill>
                  <a:prstClr val="white"/>
                </a:solidFill>
              </a:rPr>
              <a:t>malo</a:t>
            </a:r>
            <a:r>
              <a:rPr lang="en-US" dirty="0">
                <a:solidFill>
                  <a:prstClr val="white"/>
                </a:solidFill>
              </a:rPr>
              <a:t> </a:t>
            </a:r>
            <a:r>
              <a:rPr lang="en-US" dirty="0" err="1">
                <a:solidFill>
                  <a:prstClr val="white"/>
                </a:solidFill>
              </a:rPr>
              <a:t>dokumenata</a:t>
            </a:r>
            <a:r>
              <a:rPr lang="en-US" dirty="0">
                <a:solidFill>
                  <a:prstClr val="white"/>
                </a:solidFill>
              </a:rPr>
              <a:t>.</a:t>
            </a:r>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1575" y="44624"/>
            <a:ext cx="1622425"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645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712" y="133471"/>
            <a:ext cx="3960440" cy="1185861"/>
          </a:xfrm>
        </p:spPr>
        <p:txBody>
          <a:bodyPr/>
          <a:lstStyle/>
          <a:p>
            <a:r>
              <a:rPr lang="en-US" sz="2800" b="1" dirty="0">
                <a:solidFill>
                  <a:srgbClr val="7030A0"/>
                </a:solidFill>
              </a:rPr>
              <a:t>Constantin </a:t>
            </a:r>
            <a:r>
              <a:rPr lang="en-US" sz="2800" b="1" dirty="0" err="1">
                <a:solidFill>
                  <a:srgbClr val="7030A0"/>
                </a:solidFill>
              </a:rPr>
              <a:t>Carathéodory</a:t>
            </a:r>
            <a:endParaRPr lang="en-US" sz="2800" b="1" dirty="0">
              <a:solidFill>
                <a:srgbClr val="7030A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2200" y="1916832"/>
            <a:ext cx="2598331" cy="3456384"/>
          </a:xfrm>
        </p:spPr>
      </p:pic>
      <p:sp>
        <p:nvSpPr>
          <p:cNvPr id="4" name="Θέση κειμένου 3"/>
          <p:cNvSpPr>
            <a:spLocks noGrp="1"/>
          </p:cNvSpPr>
          <p:nvPr>
            <p:ph type="body" sz="half" idx="2"/>
          </p:nvPr>
        </p:nvSpPr>
        <p:spPr>
          <a:xfrm>
            <a:off x="107504" y="1631949"/>
            <a:ext cx="6192688" cy="4965403"/>
          </a:xfrm>
        </p:spPr>
        <p:txBody>
          <a:bodyPr>
            <a:normAutofit fontScale="70000" lnSpcReduction="20000"/>
          </a:bodyPr>
          <a:lstStyle/>
          <a:p>
            <a:pPr marL="171450" indent="-171450">
              <a:buFont typeface="Courier New" pitchFamily="49" charset="0"/>
              <a:buChar char="o"/>
            </a:pPr>
            <a:endParaRPr lang="el-GR" dirty="0">
              <a:latin typeface="Montserrat"/>
            </a:endParaRPr>
          </a:p>
          <a:p>
            <a:pPr marL="171450" indent="-171450">
              <a:buFont typeface="Courier New" pitchFamily="49" charset="0"/>
              <a:buChar char="o"/>
            </a:pPr>
            <a:r>
              <a:rPr lang="en-US" sz="2400" b="1" dirty="0" err="1">
                <a:latin typeface="Montserrat"/>
              </a:rPr>
              <a:t>Njemački</a:t>
            </a:r>
            <a:r>
              <a:rPr lang="en-US" sz="2400" b="1" dirty="0">
                <a:latin typeface="Montserrat"/>
              </a:rPr>
              <a:t> </a:t>
            </a:r>
            <a:r>
              <a:rPr lang="en-US" sz="2400" b="1" dirty="0" err="1">
                <a:latin typeface="Montserrat"/>
              </a:rPr>
              <a:t>matematičar</a:t>
            </a:r>
            <a:r>
              <a:rPr lang="en-US" sz="2400" b="1" dirty="0">
                <a:latin typeface="Montserrat"/>
              </a:rPr>
              <a:t> </a:t>
            </a:r>
            <a:r>
              <a:rPr lang="en-US" sz="2400" b="1" dirty="0" err="1">
                <a:latin typeface="Montserrat"/>
              </a:rPr>
              <a:t>grčkog</a:t>
            </a:r>
            <a:r>
              <a:rPr lang="en-US" sz="2400" b="1" dirty="0">
                <a:latin typeface="Montserrat"/>
              </a:rPr>
              <a:t> </a:t>
            </a:r>
            <a:r>
              <a:rPr lang="en-US" sz="2400" b="1" dirty="0" err="1">
                <a:latin typeface="Montserrat"/>
              </a:rPr>
              <a:t>podrijetla</a:t>
            </a:r>
            <a:r>
              <a:rPr lang="en-US" sz="2400" b="1" dirty="0">
                <a:latin typeface="Montserrat"/>
              </a:rPr>
              <a:t> koji je </a:t>
            </a:r>
            <a:r>
              <a:rPr lang="en-US" sz="2400" b="1" dirty="0" err="1">
                <a:latin typeface="Montserrat"/>
              </a:rPr>
              <a:t>dao</a:t>
            </a:r>
            <a:r>
              <a:rPr lang="en-US" sz="2400" b="1" dirty="0">
                <a:latin typeface="Montserrat"/>
              </a:rPr>
              <a:t> </a:t>
            </a:r>
            <a:r>
              <a:rPr lang="en-US" sz="2400" b="1" dirty="0" err="1">
                <a:latin typeface="Montserrat"/>
              </a:rPr>
              <a:t>važan</a:t>
            </a:r>
            <a:r>
              <a:rPr lang="en-US" sz="2400" b="1" dirty="0">
                <a:latin typeface="Montserrat"/>
              </a:rPr>
              <a:t> </a:t>
            </a:r>
            <a:r>
              <a:rPr lang="en-US" sz="2400" b="1" dirty="0" err="1">
                <a:latin typeface="Montserrat"/>
              </a:rPr>
              <a:t>doprinos</a:t>
            </a:r>
            <a:r>
              <a:rPr lang="en-US" sz="2400" b="1" dirty="0">
                <a:latin typeface="Montserrat"/>
              </a:rPr>
              <a:t> </a:t>
            </a:r>
            <a:r>
              <a:rPr lang="en-US" sz="2400" b="1" dirty="0" err="1">
                <a:latin typeface="Montserrat"/>
              </a:rPr>
              <a:t>teoriji</a:t>
            </a:r>
            <a:r>
              <a:rPr lang="en-US" sz="2400" b="1" dirty="0">
                <a:latin typeface="Montserrat"/>
              </a:rPr>
              <a:t> </a:t>
            </a:r>
            <a:r>
              <a:rPr lang="en-US" sz="2400" b="1" dirty="0" err="1">
                <a:latin typeface="Montserrat"/>
              </a:rPr>
              <a:t>stvarnih</a:t>
            </a:r>
            <a:r>
              <a:rPr lang="en-US" sz="2400" b="1" dirty="0">
                <a:latin typeface="Montserrat"/>
              </a:rPr>
              <a:t> funkcija</a:t>
            </a:r>
            <a:r>
              <a:rPr lang="hr-HR" sz="2400" b="1" dirty="0">
                <a:latin typeface="Montserrat"/>
              </a:rPr>
              <a:t> </a:t>
            </a:r>
            <a:r>
              <a:rPr lang="hr-HR" sz="1400" dirty="0">
                <a:hlinkClick r:id="rId3"/>
              </a:rPr>
              <a:t>https://www.britannica.com/science/function-mathematics</a:t>
            </a:r>
            <a:r>
              <a:rPr lang="hr-HR" sz="1400" b="1" dirty="0">
                <a:latin typeface="Montserrat"/>
              </a:rPr>
              <a:t> </a:t>
            </a:r>
            <a:r>
              <a:rPr lang="en-US" sz="2400" b="1" dirty="0">
                <a:latin typeface="Montserrat"/>
              </a:rPr>
              <a:t>, </a:t>
            </a:r>
            <a:r>
              <a:rPr lang="en-US" sz="2400" b="1" dirty="0" err="1">
                <a:latin typeface="Montserrat"/>
              </a:rPr>
              <a:t>varijacijskom</a:t>
            </a:r>
            <a:r>
              <a:rPr lang="en-US" sz="2400" b="1" dirty="0">
                <a:latin typeface="Montserrat"/>
              </a:rPr>
              <a:t> </a:t>
            </a:r>
            <a:r>
              <a:rPr lang="en-US" sz="2400" b="1" dirty="0" err="1">
                <a:latin typeface="Montserrat"/>
              </a:rPr>
              <a:t>računu</a:t>
            </a:r>
            <a:r>
              <a:rPr lang="en-US" sz="2400" b="1" dirty="0">
                <a:latin typeface="Montserrat"/>
              </a:rPr>
              <a:t> </a:t>
            </a:r>
            <a:r>
              <a:rPr lang="en-US" sz="2400" b="1" dirty="0" err="1">
                <a:latin typeface="Montserrat"/>
              </a:rPr>
              <a:t>i</a:t>
            </a:r>
            <a:r>
              <a:rPr lang="en-US" sz="2400" b="1" dirty="0">
                <a:latin typeface="Montserrat"/>
              </a:rPr>
              <a:t> </a:t>
            </a:r>
            <a:r>
              <a:rPr lang="en-US" sz="2400" b="1" dirty="0" err="1">
                <a:latin typeface="Montserrat"/>
              </a:rPr>
              <a:t>teoriji</a:t>
            </a:r>
            <a:r>
              <a:rPr lang="en-US" sz="2400" b="1" dirty="0">
                <a:latin typeface="Montserrat"/>
              </a:rPr>
              <a:t> </a:t>
            </a:r>
            <a:r>
              <a:rPr lang="en-US" sz="2400" b="1" dirty="0" err="1">
                <a:latin typeface="Montserrat"/>
              </a:rPr>
              <a:t>mjerne</a:t>
            </a:r>
            <a:r>
              <a:rPr lang="en-US" sz="2400" b="1" dirty="0">
                <a:latin typeface="Montserrat"/>
              </a:rPr>
              <a:t> </a:t>
            </a:r>
            <a:r>
              <a:rPr lang="en-US" sz="2400" b="1" dirty="0" err="1">
                <a:latin typeface="Montserrat"/>
              </a:rPr>
              <a:t>točke</a:t>
            </a:r>
            <a:r>
              <a:rPr lang="en-US" sz="2400" b="1" dirty="0">
                <a:latin typeface="Montserrat"/>
              </a:rPr>
              <a:t>.</a:t>
            </a:r>
            <a:r>
              <a:rPr lang="hr-HR" sz="2400" b="1" dirty="0">
                <a:latin typeface="Montserrat"/>
              </a:rPr>
              <a:t> </a:t>
            </a:r>
            <a:r>
              <a:rPr lang="en-US" sz="2400" b="1" u="sng" dirty="0">
                <a:latin typeface="Montserrat"/>
                <a:hlinkClick r:id="rId4"/>
              </a:rPr>
              <a:t>calculus of variations</a:t>
            </a:r>
            <a:endParaRPr lang="en-US" sz="2400" b="1" dirty="0">
              <a:latin typeface="Montserrat"/>
            </a:endParaRPr>
          </a:p>
          <a:p>
            <a:pPr marL="171450" indent="-171450">
              <a:buFont typeface="Courier New" pitchFamily="49" charset="0"/>
              <a:buChar char="o"/>
            </a:pPr>
            <a:r>
              <a:rPr lang="en-US" sz="2400" b="1" dirty="0" err="1">
                <a:latin typeface="Montserrat"/>
              </a:rPr>
              <a:t>Nakon</a:t>
            </a:r>
            <a:r>
              <a:rPr lang="en-US" sz="2400" b="1" dirty="0">
                <a:latin typeface="Montserrat"/>
              </a:rPr>
              <a:t> </a:t>
            </a:r>
            <a:r>
              <a:rPr lang="en-US" sz="2400" b="1" dirty="0" err="1">
                <a:latin typeface="Montserrat"/>
              </a:rPr>
              <a:t>dvije</a:t>
            </a:r>
            <a:r>
              <a:rPr lang="en-US" sz="2400" b="1" dirty="0">
                <a:latin typeface="Montserrat"/>
              </a:rPr>
              <a:t> </a:t>
            </a:r>
            <a:r>
              <a:rPr lang="en-US" sz="2400" b="1" dirty="0" err="1">
                <a:latin typeface="Montserrat"/>
              </a:rPr>
              <a:t>godine</a:t>
            </a:r>
            <a:r>
              <a:rPr lang="en-US" sz="2400" b="1" dirty="0">
                <a:latin typeface="Montserrat"/>
              </a:rPr>
              <a:t> </a:t>
            </a:r>
            <a:r>
              <a:rPr lang="en-US" sz="2400" b="1" dirty="0" err="1">
                <a:latin typeface="Montserrat"/>
              </a:rPr>
              <a:t>pomoćnog</a:t>
            </a:r>
            <a:r>
              <a:rPr lang="en-US" sz="2400" b="1" dirty="0">
                <a:latin typeface="Montserrat"/>
              </a:rPr>
              <a:t> </a:t>
            </a:r>
            <a:r>
              <a:rPr lang="en-US" sz="2400" b="1" dirty="0" err="1">
                <a:latin typeface="Montserrat"/>
              </a:rPr>
              <a:t>inženjera</a:t>
            </a:r>
            <a:r>
              <a:rPr lang="en-US" sz="2400" b="1" dirty="0">
                <a:latin typeface="Montserrat"/>
              </a:rPr>
              <a:t> s </a:t>
            </a:r>
            <a:r>
              <a:rPr lang="en-US" sz="2400" b="1" dirty="0" err="1">
                <a:latin typeface="Montserrat"/>
              </a:rPr>
              <a:t>britanskim</a:t>
            </a:r>
            <a:r>
              <a:rPr lang="en-US" sz="2400" b="1" dirty="0">
                <a:latin typeface="Montserrat"/>
              </a:rPr>
              <a:t> </a:t>
            </a:r>
            <a:r>
              <a:rPr lang="en-US" sz="2400" b="1" dirty="0" err="1">
                <a:latin typeface="Montserrat"/>
              </a:rPr>
              <a:t>projektom</a:t>
            </a:r>
            <a:r>
              <a:rPr lang="en-US" sz="2400" b="1" dirty="0">
                <a:latin typeface="Montserrat"/>
              </a:rPr>
              <a:t> brane Asyūṭ u </a:t>
            </a:r>
            <a:r>
              <a:rPr lang="en-US" sz="2400" b="1" dirty="0" err="1">
                <a:latin typeface="Montserrat"/>
              </a:rPr>
              <a:t>Egiptu</a:t>
            </a:r>
            <a:r>
              <a:rPr lang="en-US" sz="2400" b="1" dirty="0">
                <a:latin typeface="Montserrat"/>
              </a:rPr>
              <a:t>,</a:t>
            </a:r>
            <a:r>
              <a:rPr lang="hr-HR" sz="2400" b="1" dirty="0">
                <a:latin typeface="Montserrat"/>
              </a:rPr>
              <a:t> </a:t>
            </a:r>
            <a:r>
              <a:rPr lang="hr-HR" sz="1600" dirty="0">
                <a:hlinkClick r:id="rId5"/>
              </a:rPr>
              <a:t>https://www.britannica.com/place/Asyut-Egypt</a:t>
            </a:r>
            <a:r>
              <a:rPr lang="en-US" sz="1600" b="1" dirty="0">
                <a:latin typeface="Montserrat"/>
              </a:rPr>
              <a:t> </a:t>
            </a:r>
            <a:r>
              <a:rPr lang="en-US" sz="2400" b="1" dirty="0" err="1">
                <a:latin typeface="Montserrat"/>
              </a:rPr>
              <a:t>Carathéodory</a:t>
            </a:r>
            <a:r>
              <a:rPr lang="en-US" sz="2400" b="1" dirty="0">
                <a:latin typeface="Montserrat"/>
              </a:rPr>
              <a:t> je 1900. </a:t>
            </a:r>
            <a:r>
              <a:rPr lang="en-US" sz="2400" b="1" dirty="0" err="1">
                <a:latin typeface="Montserrat"/>
              </a:rPr>
              <a:t>započeo</a:t>
            </a:r>
            <a:r>
              <a:rPr lang="en-US" sz="2400" b="1" dirty="0">
                <a:latin typeface="Montserrat"/>
              </a:rPr>
              <a:t> </a:t>
            </a:r>
            <a:r>
              <a:rPr lang="en-US" sz="2400" b="1" dirty="0" err="1">
                <a:latin typeface="Montserrat"/>
              </a:rPr>
              <a:t>studij</a:t>
            </a:r>
            <a:r>
              <a:rPr lang="en-US" sz="2400" b="1" dirty="0">
                <a:latin typeface="Montserrat"/>
              </a:rPr>
              <a:t> matematike </a:t>
            </a:r>
            <a:r>
              <a:rPr lang="hr-HR" sz="1600" dirty="0">
                <a:hlinkClick r:id="rId6"/>
              </a:rPr>
              <a:t>https://www.britannica.com/science/mathematics</a:t>
            </a:r>
            <a:r>
              <a:rPr lang="hr-HR" sz="1600" b="1" dirty="0">
                <a:latin typeface="Montserrat"/>
              </a:rPr>
              <a:t> </a:t>
            </a:r>
            <a:r>
              <a:rPr lang="en-US" sz="2400" b="1" dirty="0" err="1">
                <a:latin typeface="Montserrat"/>
              </a:rPr>
              <a:t>na</a:t>
            </a:r>
            <a:r>
              <a:rPr lang="en-US" sz="2400" b="1" dirty="0">
                <a:latin typeface="Montserrat"/>
              </a:rPr>
              <a:t> </a:t>
            </a:r>
            <a:r>
              <a:rPr lang="en-US" sz="2400" b="1" dirty="0" err="1">
                <a:latin typeface="Montserrat"/>
              </a:rPr>
              <a:t>Sveučilištu</a:t>
            </a:r>
            <a:r>
              <a:rPr lang="en-US" sz="2400" b="1" dirty="0">
                <a:latin typeface="Montserrat"/>
              </a:rPr>
              <a:t> u </a:t>
            </a:r>
            <a:r>
              <a:rPr lang="en-US" sz="2400" b="1" dirty="0" err="1">
                <a:latin typeface="Montserrat"/>
              </a:rPr>
              <a:t>Berlinu</a:t>
            </a:r>
            <a:r>
              <a:rPr lang="en-US" sz="2400" b="1" dirty="0">
                <a:latin typeface="Montserrat"/>
              </a:rPr>
              <a:t>.</a:t>
            </a:r>
            <a:r>
              <a:rPr lang="hr-HR" sz="2400" b="1" dirty="0">
                <a:latin typeface="Montserrat"/>
              </a:rPr>
              <a:t> </a:t>
            </a:r>
            <a:r>
              <a:rPr lang="hr-HR" sz="1600" dirty="0">
                <a:hlinkClick r:id="rId7"/>
              </a:rPr>
              <a:t>https://www.britannica.com/topic/Humboldt-University-of-Berlin</a:t>
            </a:r>
            <a:endParaRPr lang="en-US" sz="1600" b="1" dirty="0">
              <a:latin typeface="Montserrat"/>
            </a:endParaRPr>
          </a:p>
          <a:p>
            <a:pPr marL="171450" indent="-171450">
              <a:buFont typeface="Courier New" pitchFamily="49" charset="0"/>
              <a:buChar char="o"/>
            </a:pPr>
            <a:r>
              <a:rPr lang="en-US" sz="2400" b="1" dirty="0">
                <a:latin typeface="Montserrat"/>
              </a:rPr>
              <a:t>  1902. </a:t>
            </a:r>
            <a:r>
              <a:rPr lang="en-US" sz="2400" b="1" dirty="0" err="1">
                <a:latin typeface="Montserrat"/>
              </a:rPr>
              <a:t>godine</a:t>
            </a:r>
            <a:r>
              <a:rPr lang="en-US" sz="2400" b="1" dirty="0">
                <a:latin typeface="Montserrat"/>
              </a:rPr>
              <a:t> </a:t>
            </a:r>
            <a:r>
              <a:rPr lang="en-US" sz="2400" b="1" dirty="0" err="1">
                <a:latin typeface="Montserrat"/>
              </a:rPr>
              <a:t>upisao</a:t>
            </a:r>
            <a:r>
              <a:rPr lang="en-US" sz="2400" b="1" dirty="0">
                <a:latin typeface="Montserrat"/>
              </a:rPr>
              <a:t> je </a:t>
            </a:r>
            <a:r>
              <a:rPr lang="en-US" sz="2400" b="1" dirty="0" err="1">
                <a:latin typeface="Montserrat"/>
              </a:rPr>
              <a:t>Sveučilište</a:t>
            </a:r>
            <a:r>
              <a:rPr lang="en-US" sz="2400" b="1" dirty="0">
                <a:latin typeface="Montserrat"/>
              </a:rPr>
              <a:t> u </a:t>
            </a:r>
            <a:r>
              <a:rPr lang="en-US" sz="2400" b="1" dirty="0" err="1">
                <a:latin typeface="Montserrat"/>
              </a:rPr>
              <a:t>Göttingenu</a:t>
            </a:r>
            <a:r>
              <a:rPr lang="en-US" sz="2400" b="1" dirty="0">
                <a:latin typeface="Montserrat"/>
              </a:rPr>
              <a:t>,</a:t>
            </a:r>
            <a:r>
              <a:rPr lang="hr-HR" sz="2400" b="1" dirty="0">
                <a:latin typeface="Montserrat"/>
              </a:rPr>
              <a:t> </a:t>
            </a:r>
            <a:r>
              <a:rPr lang="en-US" sz="2400" b="1" u="sng" dirty="0">
                <a:latin typeface="Montserrat"/>
                <a:hlinkClick r:id="rId8"/>
              </a:rPr>
              <a:t>University of Göttingen</a:t>
            </a:r>
            <a:r>
              <a:rPr lang="en-US" sz="2400" b="1" dirty="0">
                <a:latin typeface="Montserrat"/>
              </a:rPr>
              <a:t> gdje je </a:t>
            </a:r>
            <a:r>
              <a:rPr lang="en-US" sz="2400" b="1" dirty="0" err="1">
                <a:latin typeface="Montserrat"/>
              </a:rPr>
              <a:t>doktorirao</a:t>
            </a:r>
            <a:r>
              <a:rPr lang="en-US" sz="2400" b="1" dirty="0">
                <a:latin typeface="Montserrat"/>
              </a:rPr>
              <a:t>. (1904.) pod </a:t>
            </a:r>
            <a:r>
              <a:rPr lang="en-US" sz="2400" b="1" dirty="0" err="1">
                <a:latin typeface="Montserrat"/>
              </a:rPr>
              <a:t>njemačkim</a:t>
            </a:r>
            <a:r>
              <a:rPr lang="en-US" sz="2400" b="1" dirty="0">
                <a:latin typeface="Montserrat"/>
              </a:rPr>
              <a:t> </a:t>
            </a:r>
            <a:r>
              <a:rPr lang="en-US" sz="2400" b="1" dirty="0" err="1">
                <a:latin typeface="Montserrat"/>
              </a:rPr>
              <a:t>matematičarom</a:t>
            </a:r>
            <a:r>
              <a:rPr lang="en-US" sz="2400" b="1" dirty="0">
                <a:latin typeface="Montserrat"/>
              </a:rPr>
              <a:t> </a:t>
            </a:r>
            <a:r>
              <a:rPr lang="en-US" sz="2400" b="1" dirty="0" err="1">
                <a:latin typeface="Montserrat"/>
              </a:rPr>
              <a:t>Hermannom</a:t>
            </a:r>
            <a:r>
              <a:rPr lang="en-US" sz="2400" b="1" dirty="0">
                <a:latin typeface="Montserrat"/>
              </a:rPr>
              <a:t> </a:t>
            </a:r>
            <a:r>
              <a:rPr lang="en-US" sz="2400" b="1" dirty="0" err="1">
                <a:latin typeface="Montserrat"/>
              </a:rPr>
              <a:t>Minkowskim</a:t>
            </a:r>
            <a:r>
              <a:rPr lang="en-US" sz="2400" b="1" dirty="0">
                <a:latin typeface="Montserrat"/>
              </a:rPr>
              <a:t>. </a:t>
            </a:r>
            <a:r>
              <a:rPr lang="en-US" sz="2400" b="1" u="sng" dirty="0">
                <a:latin typeface="Montserrat"/>
                <a:hlinkClick r:id="rId9"/>
              </a:rPr>
              <a:t>Hermann </a:t>
            </a:r>
            <a:r>
              <a:rPr lang="en-US" sz="2400" b="1" u="sng" dirty="0" err="1">
                <a:latin typeface="Montserrat"/>
                <a:hlinkClick r:id="rId9"/>
              </a:rPr>
              <a:t>Minkowski</a:t>
            </a:r>
            <a:r>
              <a:rPr lang="en-US" sz="2400" b="1" u="sng" dirty="0">
                <a:latin typeface="Montserrat"/>
                <a:hlinkClick r:id="rId9"/>
              </a:rPr>
              <a:t> </a:t>
            </a:r>
            <a:r>
              <a:rPr lang="en-US" sz="2400" b="1" dirty="0" err="1">
                <a:latin typeface="Montserrat"/>
              </a:rPr>
              <a:t>Nakon</a:t>
            </a:r>
            <a:r>
              <a:rPr lang="en-US" sz="2400" b="1" dirty="0">
                <a:latin typeface="Montserrat"/>
              </a:rPr>
              <a:t> </a:t>
            </a:r>
            <a:r>
              <a:rPr lang="en-US" sz="2400" b="1" dirty="0" err="1">
                <a:latin typeface="Montserrat"/>
              </a:rPr>
              <a:t>predavanja</a:t>
            </a:r>
            <a:r>
              <a:rPr lang="en-US" sz="2400" b="1" dirty="0">
                <a:latin typeface="Montserrat"/>
              </a:rPr>
              <a:t> </a:t>
            </a:r>
            <a:r>
              <a:rPr lang="en-US" sz="2400" b="1" dirty="0" err="1">
                <a:latin typeface="Montserrat"/>
              </a:rPr>
              <a:t>na</a:t>
            </a:r>
            <a:r>
              <a:rPr lang="en-US" sz="2400" b="1" dirty="0">
                <a:latin typeface="Montserrat"/>
              </a:rPr>
              <a:t> </a:t>
            </a:r>
            <a:r>
              <a:rPr lang="en-US" sz="2400" b="1" dirty="0" err="1">
                <a:latin typeface="Montserrat"/>
              </a:rPr>
              <a:t>sveučilištima</a:t>
            </a:r>
            <a:r>
              <a:rPr lang="en-US" sz="2400" b="1" dirty="0">
                <a:latin typeface="Montserrat"/>
              </a:rPr>
              <a:t> u </a:t>
            </a:r>
            <a:r>
              <a:rPr lang="en-US" sz="2400" b="1" dirty="0" err="1">
                <a:latin typeface="Montserrat"/>
              </a:rPr>
              <a:t>Hannoveru</a:t>
            </a:r>
            <a:r>
              <a:rPr lang="en-US" sz="2400" b="1" dirty="0">
                <a:latin typeface="Montserrat"/>
              </a:rPr>
              <a:t> (1909), Breslau (1910–13), </a:t>
            </a:r>
            <a:r>
              <a:rPr lang="en-US" sz="2400" b="1" dirty="0" err="1">
                <a:latin typeface="Montserrat"/>
              </a:rPr>
              <a:t>Göttingenu</a:t>
            </a:r>
            <a:r>
              <a:rPr lang="en-US" sz="2400" b="1" dirty="0">
                <a:latin typeface="Montserrat"/>
              </a:rPr>
              <a:t> (1913–18) </a:t>
            </a:r>
            <a:r>
              <a:rPr lang="en-US" sz="2400" b="1" dirty="0" err="1">
                <a:latin typeface="Montserrat"/>
              </a:rPr>
              <a:t>i</a:t>
            </a:r>
            <a:r>
              <a:rPr lang="en-US" sz="2400" b="1" dirty="0">
                <a:latin typeface="Montserrat"/>
              </a:rPr>
              <a:t> </a:t>
            </a:r>
            <a:r>
              <a:rPr lang="en-US" sz="2400" b="1" dirty="0" err="1">
                <a:latin typeface="Montserrat"/>
              </a:rPr>
              <a:t>Berlinu</a:t>
            </a:r>
            <a:r>
              <a:rPr lang="en-US" sz="2400" b="1" dirty="0">
                <a:latin typeface="Montserrat"/>
              </a:rPr>
              <a:t> (1918–20), </a:t>
            </a:r>
            <a:r>
              <a:rPr lang="en-US" sz="2400" b="1" dirty="0" err="1">
                <a:latin typeface="Montserrat"/>
              </a:rPr>
              <a:t>prihvatio</a:t>
            </a:r>
            <a:r>
              <a:rPr lang="en-US" sz="2400" b="1" dirty="0">
                <a:latin typeface="Montserrat"/>
              </a:rPr>
              <a:t> je </a:t>
            </a:r>
            <a:r>
              <a:rPr lang="en-US" sz="2400" b="1" dirty="0" err="1">
                <a:latin typeface="Montserrat"/>
              </a:rPr>
              <a:t>radno</a:t>
            </a:r>
            <a:r>
              <a:rPr lang="en-US" sz="2400" b="1" dirty="0">
                <a:latin typeface="Montserrat"/>
              </a:rPr>
              <a:t> </a:t>
            </a:r>
            <a:r>
              <a:rPr lang="en-US" sz="2400" b="1" dirty="0" err="1">
                <a:latin typeface="Montserrat"/>
              </a:rPr>
              <a:t>mjesto</a:t>
            </a:r>
            <a:r>
              <a:rPr lang="en-US" sz="2400" b="1" dirty="0">
                <a:latin typeface="Montserrat"/>
              </a:rPr>
              <a:t> </a:t>
            </a:r>
            <a:r>
              <a:rPr lang="en-US" sz="2400" b="1" dirty="0" err="1">
                <a:latin typeface="Montserrat"/>
              </a:rPr>
              <a:t>na</a:t>
            </a:r>
            <a:r>
              <a:rPr lang="en-US" sz="2400" b="1" dirty="0">
                <a:latin typeface="Montserrat"/>
              </a:rPr>
              <a:t> </a:t>
            </a:r>
            <a:r>
              <a:rPr lang="en-US" sz="2400" b="1" dirty="0" err="1">
                <a:latin typeface="Montserrat"/>
              </a:rPr>
              <a:t>Sveučilištu</a:t>
            </a:r>
            <a:r>
              <a:rPr lang="en-US" sz="2400" b="1" dirty="0">
                <a:latin typeface="Montserrat"/>
              </a:rPr>
              <a:t> u </a:t>
            </a:r>
            <a:r>
              <a:rPr lang="en-US" sz="2400" b="1" dirty="0" err="1">
                <a:latin typeface="Montserrat"/>
              </a:rPr>
              <a:t>Smirni</a:t>
            </a:r>
            <a:r>
              <a:rPr lang="en-US" sz="2400" b="1" dirty="0">
                <a:latin typeface="Montserrat"/>
              </a:rPr>
              <a:t>, </a:t>
            </a:r>
            <a:r>
              <a:rPr lang="en-US" sz="2400" b="1" dirty="0" err="1">
                <a:latin typeface="Montserrat"/>
              </a:rPr>
              <a:t>koje</a:t>
            </a:r>
            <a:r>
              <a:rPr lang="en-US" sz="2400" b="1" dirty="0">
                <a:latin typeface="Montserrat"/>
              </a:rPr>
              <a:t> </a:t>
            </a:r>
            <a:r>
              <a:rPr lang="en-US" sz="2400" b="1" dirty="0" err="1">
                <a:latin typeface="Montserrat"/>
              </a:rPr>
              <a:t>su</a:t>
            </a:r>
            <a:r>
              <a:rPr lang="en-US" sz="2400" b="1" dirty="0">
                <a:latin typeface="Montserrat"/>
              </a:rPr>
              <a:t> </a:t>
            </a:r>
            <a:r>
              <a:rPr lang="en-US" sz="2400" b="1" dirty="0" err="1">
                <a:latin typeface="Montserrat"/>
              </a:rPr>
              <a:t>Grci</a:t>
            </a:r>
            <a:r>
              <a:rPr lang="en-US" sz="2400" b="1" dirty="0">
                <a:latin typeface="Montserrat"/>
              </a:rPr>
              <a:t> </a:t>
            </a:r>
            <a:r>
              <a:rPr lang="en-US" sz="2400" b="1" dirty="0" err="1">
                <a:latin typeface="Montserrat"/>
              </a:rPr>
              <a:t>postavili</a:t>
            </a:r>
            <a:r>
              <a:rPr lang="en-US" sz="2400" b="1" dirty="0">
                <a:latin typeface="Montserrat"/>
              </a:rPr>
              <a:t> </a:t>
            </a:r>
            <a:r>
              <a:rPr lang="en-US" sz="2400" b="1" dirty="0" err="1">
                <a:latin typeface="Montserrat"/>
              </a:rPr>
              <a:t>Anadolija</a:t>
            </a:r>
            <a:r>
              <a:rPr lang="en-US" sz="2400" b="1" dirty="0">
                <a:latin typeface="Montserrat"/>
              </a:rPr>
              <a:t>. </a:t>
            </a:r>
            <a:r>
              <a:rPr lang="en-US" sz="2400" b="1" dirty="0" err="1">
                <a:latin typeface="Montserrat"/>
              </a:rPr>
              <a:t>Kad</a:t>
            </a:r>
            <a:r>
              <a:rPr lang="en-US" sz="2400" b="1" dirty="0">
                <a:latin typeface="Montserrat"/>
              </a:rPr>
              <a:t> </a:t>
            </a:r>
            <a:r>
              <a:rPr lang="en-US" sz="2400" b="1" dirty="0" err="1">
                <a:latin typeface="Montserrat"/>
              </a:rPr>
              <a:t>su</a:t>
            </a:r>
            <a:r>
              <a:rPr lang="en-US" sz="2400" b="1" dirty="0">
                <a:latin typeface="Montserrat"/>
              </a:rPr>
              <a:t> </a:t>
            </a:r>
            <a:r>
              <a:rPr lang="en-US" sz="2400" b="1" dirty="0" err="1">
                <a:latin typeface="Montserrat"/>
              </a:rPr>
              <a:t>Turci</a:t>
            </a:r>
            <a:r>
              <a:rPr lang="en-US" sz="2400" b="1" dirty="0">
                <a:latin typeface="Montserrat"/>
              </a:rPr>
              <a:t> 1922. </a:t>
            </a:r>
            <a:r>
              <a:rPr lang="en-US" sz="2400" b="1" dirty="0" err="1">
                <a:latin typeface="Montserrat"/>
              </a:rPr>
              <a:t>srušili</a:t>
            </a:r>
            <a:r>
              <a:rPr lang="en-US" sz="2400" b="1" dirty="0">
                <a:latin typeface="Montserrat"/>
              </a:rPr>
              <a:t> </a:t>
            </a:r>
            <a:r>
              <a:rPr lang="en-US" sz="2400" b="1" dirty="0" err="1">
                <a:latin typeface="Montserrat"/>
              </a:rPr>
              <a:t>Smirnu</a:t>
            </a:r>
            <a:r>
              <a:rPr lang="en-US" sz="2400" b="1" dirty="0">
                <a:latin typeface="Montserrat"/>
              </a:rPr>
              <a:t>, </a:t>
            </a:r>
            <a:r>
              <a:rPr lang="en-US" sz="2400" b="1" dirty="0" err="1">
                <a:latin typeface="Montserrat"/>
              </a:rPr>
              <a:t>Carathéodory</a:t>
            </a:r>
            <a:r>
              <a:rPr lang="en-US" sz="2400" b="1" dirty="0">
                <a:latin typeface="Montserrat"/>
              </a:rPr>
              <a:t> je </a:t>
            </a:r>
            <a:r>
              <a:rPr lang="en-US" sz="2400" b="1" dirty="0" err="1">
                <a:latin typeface="Montserrat"/>
              </a:rPr>
              <a:t>uspio</a:t>
            </a:r>
            <a:r>
              <a:rPr lang="en-US" sz="2400" b="1" dirty="0">
                <a:latin typeface="Montserrat"/>
              </a:rPr>
              <a:t> </a:t>
            </a:r>
            <a:r>
              <a:rPr lang="en-US" sz="2400" b="1" dirty="0" err="1">
                <a:latin typeface="Montserrat"/>
              </a:rPr>
              <a:t>spasiti</a:t>
            </a:r>
            <a:r>
              <a:rPr lang="en-US" sz="2400" b="1" dirty="0">
                <a:latin typeface="Montserrat"/>
              </a:rPr>
              <a:t> </a:t>
            </a:r>
            <a:r>
              <a:rPr lang="en-US" sz="2400" b="1" dirty="0" err="1">
                <a:latin typeface="Montserrat"/>
              </a:rPr>
              <a:t>sveučilišnu</a:t>
            </a:r>
            <a:r>
              <a:rPr lang="en-US" sz="2400" b="1" dirty="0">
                <a:latin typeface="Montserrat"/>
              </a:rPr>
              <a:t> </a:t>
            </a:r>
            <a:r>
              <a:rPr lang="en-US" sz="2400" b="1" dirty="0" err="1">
                <a:latin typeface="Montserrat"/>
              </a:rPr>
              <a:t>knjižnicu</a:t>
            </a:r>
            <a:r>
              <a:rPr lang="en-US" sz="2400" b="1" dirty="0">
                <a:latin typeface="Montserrat"/>
              </a:rPr>
              <a:t> </a:t>
            </a:r>
            <a:r>
              <a:rPr lang="en-US" sz="2400" b="1" dirty="0" err="1">
                <a:latin typeface="Montserrat"/>
              </a:rPr>
              <a:t>koju</a:t>
            </a:r>
            <a:r>
              <a:rPr lang="en-US" sz="2400" b="1" dirty="0">
                <a:latin typeface="Montserrat"/>
              </a:rPr>
              <a:t> je </a:t>
            </a:r>
            <a:r>
              <a:rPr lang="en-US" sz="2400" b="1" dirty="0" err="1">
                <a:latin typeface="Montserrat"/>
              </a:rPr>
              <a:t>prebacio</a:t>
            </a:r>
            <a:r>
              <a:rPr lang="en-US" sz="2400" b="1" dirty="0">
                <a:latin typeface="Montserrat"/>
              </a:rPr>
              <a:t> </a:t>
            </a:r>
            <a:r>
              <a:rPr lang="en-US" sz="2400" b="1" dirty="0" err="1">
                <a:latin typeface="Montserrat"/>
              </a:rPr>
              <a:t>na</a:t>
            </a:r>
            <a:r>
              <a:rPr lang="en-US" sz="2400" b="1" dirty="0">
                <a:latin typeface="Montserrat"/>
              </a:rPr>
              <a:t> </a:t>
            </a:r>
            <a:r>
              <a:rPr lang="en-US" sz="2400" b="1" dirty="0" err="1">
                <a:latin typeface="Montserrat"/>
              </a:rPr>
              <a:t>Atensko</a:t>
            </a:r>
            <a:r>
              <a:rPr lang="en-US" sz="2400" b="1" dirty="0">
                <a:latin typeface="Montserrat"/>
              </a:rPr>
              <a:t> </a:t>
            </a:r>
            <a:r>
              <a:rPr lang="en-US" sz="2400" b="1" dirty="0" err="1">
                <a:latin typeface="Montserrat"/>
              </a:rPr>
              <a:t>sveučilište</a:t>
            </a:r>
            <a:r>
              <a:rPr lang="en-US" sz="2400" b="1" dirty="0">
                <a:latin typeface="Montserrat"/>
              </a:rPr>
              <a:t>, gdje je </a:t>
            </a:r>
            <a:r>
              <a:rPr lang="en-US" sz="2400" b="1" dirty="0" err="1">
                <a:latin typeface="Montserrat"/>
              </a:rPr>
              <a:t>predavao</a:t>
            </a:r>
            <a:r>
              <a:rPr lang="en-US" sz="2400" b="1" dirty="0">
                <a:latin typeface="Montserrat"/>
              </a:rPr>
              <a:t> do 1924.</a:t>
            </a:r>
            <a:endParaRPr lang="el-GR" sz="2400" b="1" dirty="0"/>
          </a:p>
        </p:txBody>
      </p:sp>
      <p:pic>
        <p:nvPicPr>
          <p:cNvPr id="1126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18151" y="18864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83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15616" y="150812"/>
            <a:ext cx="3634566" cy="1185861"/>
          </a:xfrm>
        </p:spPr>
        <p:txBody>
          <a:bodyPr/>
          <a:lstStyle/>
          <a:p>
            <a:r>
              <a:rPr lang="en-US" sz="3200" b="1" dirty="0" err="1">
                <a:solidFill>
                  <a:schemeClr val="bg1">
                    <a:lumMod val="65000"/>
                    <a:lumOff val="35000"/>
                  </a:schemeClr>
                </a:solidFill>
              </a:rPr>
              <a:t>Constantin</a:t>
            </a:r>
            <a:r>
              <a:rPr lang="en-US" sz="3200" b="1" dirty="0">
                <a:solidFill>
                  <a:schemeClr val="bg1">
                    <a:lumMod val="65000"/>
                    <a:lumOff val="35000"/>
                  </a:schemeClr>
                </a:solidFill>
              </a:rPr>
              <a:t> </a:t>
            </a:r>
            <a:r>
              <a:rPr lang="en-US" sz="3200" b="1" dirty="0" err="1">
                <a:solidFill>
                  <a:schemeClr val="bg1">
                    <a:lumMod val="65000"/>
                    <a:lumOff val="35000"/>
                  </a:schemeClr>
                </a:solidFill>
              </a:rPr>
              <a:t>Carathéodory</a:t>
            </a:r>
            <a:endParaRPr lang="el-GR" sz="3200" b="1" dirty="0">
              <a:solidFill>
                <a:schemeClr val="bg1">
                  <a:lumMod val="65000"/>
                  <a:lumOff val="35000"/>
                </a:schemeClr>
              </a:solidFill>
            </a:endParaRPr>
          </a:p>
        </p:txBody>
      </p:sp>
      <p:sp>
        <p:nvSpPr>
          <p:cNvPr id="3" name="Θέση περιεχομένου 2"/>
          <p:cNvSpPr>
            <a:spLocks noGrp="1"/>
          </p:cNvSpPr>
          <p:nvPr>
            <p:ph idx="1"/>
          </p:nvPr>
        </p:nvSpPr>
        <p:spPr>
          <a:xfrm>
            <a:off x="323528" y="1340768"/>
            <a:ext cx="7344815" cy="5184576"/>
          </a:xfrm>
        </p:spPr>
        <p:txBody>
          <a:bodyPr>
            <a:noAutofit/>
          </a:bodyPr>
          <a:lstStyle/>
          <a:p>
            <a:pPr marL="171450" lvl="0" indent="-171450">
              <a:buClr>
                <a:srgbClr val="FEDD78"/>
              </a:buClr>
              <a:buFont typeface="Courier New" pitchFamily="49" charset="0"/>
              <a:buChar char="o"/>
            </a:pPr>
            <a:endParaRPr lang="el-GR" dirty="0">
              <a:latin typeface="Montserrat"/>
            </a:endParaRPr>
          </a:p>
          <a:p>
            <a:pPr marL="171450" lvl="0" indent="-171450">
              <a:buClr>
                <a:srgbClr val="FEDD78"/>
              </a:buClr>
              <a:buFont typeface="Courier New" pitchFamily="49" charset="0"/>
              <a:buChar char="o"/>
            </a:pPr>
            <a:endParaRPr lang="el-GR" dirty="0">
              <a:latin typeface="Montserrat"/>
            </a:endParaRPr>
          </a:p>
          <a:p>
            <a:pPr marL="171450" lvl="0" indent="-171450">
              <a:buClr>
                <a:srgbClr val="FEDD78"/>
              </a:buClr>
              <a:buFont typeface="Courier New" pitchFamily="49" charset="0"/>
              <a:buChar char="o"/>
            </a:pPr>
            <a:r>
              <a:rPr lang="en-US" dirty="0">
                <a:latin typeface="Montserrat"/>
              </a:rPr>
              <a:t>Tada je </a:t>
            </a:r>
            <a:r>
              <a:rPr lang="en-US" dirty="0" err="1">
                <a:latin typeface="Montserrat"/>
              </a:rPr>
              <a:t>imenovan</a:t>
            </a:r>
            <a:r>
              <a:rPr lang="en-US" dirty="0">
                <a:latin typeface="Montserrat"/>
              </a:rPr>
              <a:t> </a:t>
            </a:r>
            <a:r>
              <a:rPr lang="en-US" dirty="0" err="1">
                <a:latin typeface="Montserrat"/>
              </a:rPr>
              <a:t>profesorom</a:t>
            </a:r>
            <a:r>
              <a:rPr lang="en-US" dirty="0">
                <a:latin typeface="Montserrat"/>
              </a:rPr>
              <a:t> matematike </a:t>
            </a:r>
            <a:r>
              <a:rPr lang="en-US" dirty="0" err="1">
                <a:latin typeface="Montserrat"/>
              </a:rPr>
              <a:t>na</a:t>
            </a:r>
            <a:r>
              <a:rPr lang="en-US" dirty="0">
                <a:latin typeface="Montserrat"/>
              </a:rPr>
              <a:t> </a:t>
            </a:r>
            <a:r>
              <a:rPr lang="en-US" dirty="0" err="1">
                <a:latin typeface="Montserrat"/>
              </a:rPr>
              <a:t>Sveučilištu</a:t>
            </a:r>
            <a:r>
              <a:rPr lang="en-US" dirty="0">
                <a:latin typeface="Montserrat"/>
              </a:rPr>
              <a:t> u </a:t>
            </a:r>
            <a:r>
              <a:rPr lang="en-US" dirty="0" err="1">
                <a:latin typeface="Montserrat"/>
              </a:rPr>
              <a:t>Münchenu</a:t>
            </a:r>
            <a:r>
              <a:rPr lang="en-US" dirty="0">
                <a:latin typeface="Montserrat"/>
              </a:rPr>
              <a:t>.</a:t>
            </a:r>
            <a:r>
              <a:rPr lang="hr-HR" dirty="0">
                <a:latin typeface="Montserrat"/>
              </a:rPr>
              <a:t> </a:t>
            </a:r>
            <a:r>
              <a:rPr lang="en-US" u="sng" dirty="0">
                <a:latin typeface="Montserrat"/>
                <a:hlinkClick r:id="rId2"/>
              </a:rPr>
              <a:t>University of Munich</a:t>
            </a:r>
            <a:r>
              <a:rPr lang="en-US" dirty="0">
                <a:latin typeface="Montserrat"/>
              </a:rPr>
              <a:t> </a:t>
            </a:r>
            <a:r>
              <a:rPr lang="en-US" dirty="0" err="1">
                <a:latin typeface="Montserrat"/>
              </a:rPr>
              <a:t>Carathéodory-jevi</a:t>
            </a:r>
            <a:r>
              <a:rPr lang="en-US" dirty="0">
                <a:latin typeface="Montserrat"/>
              </a:rPr>
              <a:t> </a:t>
            </a:r>
            <a:r>
              <a:rPr lang="en-US" dirty="0" err="1">
                <a:latin typeface="Montserrat"/>
              </a:rPr>
              <a:t>doprinosi</a:t>
            </a:r>
            <a:r>
              <a:rPr lang="en-US" dirty="0">
                <a:latin typeface="Montserrat"/>
              </a:rPr>
              <a:t> </a:t>
            </a:r>
            <a:r>
              <a:rPr lang="en-US" dirty="0" err="1">
                <a:latin typeface="Montserrat"/>
              </a:rPr>
              <a:t>varijacijskom</a:t>
            </a:r>
            <a:r>
              <a:rPr lang="en-US" dirty="0">
                <a:latin typeface="Montserrat"/>
              </a:rPr>
              <a:t> </a:t>
            </a:r>
            <a:r>
              <a:rPr lang="en-US" dirty="0" err="1">
                <a:latin typeface="Montserrat"/>
              </a:rPr>
              <a:t>računu</a:t>
            </a:r>
            <a:r>
              <a:rPr lang="en-US" dirty="0">
                <a:latin typeface="Montserrat"/>
              </a:rPr>
              <a:t> </a:t>
            </a:r>
            <a:r>
              <a:rPr lang="en-US" dirty="0" err="1">
                <a:latin typeface="Montserrat"/>
              </a:rPr>
              <a:t>uključivali</a:t>
            </a:r>
            <a:r>
              <a:rPr lang="en-US" dirty="0">
                <a:latin typeface="Montserrat"/>
              </a:rPr>
              <a:t> </a:t>
            </a:r>
            <a:r>
              <a:rPr lang="en-US" dirty="0" err="1">
                <a:latin typeface="Montserrat"/>
              </a:rPr>
              <a:t>su</a:t>
            </a:r>
            <a:r>
              <a:rPr lang="en-US" dirty="0">
                <a:latin typeface="Montserrat"/>
              </a:rPr>
              <a:t> </a:t>
            </a:r>
            <a:r>
              <a:rPr lang="en-US" dirty="0" err="1">
                <a:latin typeface="Montserrat"/>
              </a:rPr>
              <a:t>sveobuhvatnu</a:t>
            </a:r>
            <a:r>
              <a:rPr lang="en-US" dirty="0">
                <a:latin typeface="Montserrat"/>
              </a:rPr>
              <a:t> </a:t>
            </a:r>
            <a:r>
              <a:rPr lang="en-US" dirty="0" err="1">
                <a:latin typeface="Montserrat"/>
              </a:rPr>
              <a:t>teoriju</a:t>
            </a:r>
            <a:r>
              <a:rPr lang="en-US" dirty="0">
                <a:latin typeface="Montserrat"/>
              </a:rPr>
              <a:t> </a:t>
            </a:r>
            <a:r>
              <a:rPr lang="en-US" dirty="0" err="1">
                <a:latin typeface="Montserrat"/>
              </a:rPr>
              <a:t>diskontinuiranih</a:t>
            </a:r>
            <a:r>
              <a:rPr lang="en-US" dirty="0">
                <a:latin typeface="Montserrat"/>
              </a:rPr>
              <a:t> </a:t>
            </a:r>
            <a:r>
              <a:rPr lang="en-US" dirty="0" err="1">
                <a:latin typeface="Montserrat"/>
              </a:rPr>
              <a:t>rješenja</a:t>
            </a:r>
            <a:r>
              <a:rPr lang="en-US" dirty="0">
                <a:latin typeface="Montserrat"/>
              </a:rPr>
              <a:t>, u </a:t>
            </a:r>
            <a:r>
              <a:rPr lang="en-US" dirty="0" err="1">
                <a:latin typeface="Montserrat"/>
              </a:rPr>
              <a:t>kojoj</a:t>
            </a:r>
            <a:r>
              <a:rPr lang="en-US" dirty="0">
                <a:latin typeface="Montserrat"/>
              </a:rPr>
              <a:t> </a:t>
            </a:r>
            <a:r>
              <a:rPr lang="en-US" dirty="0" err="1">
                <a:latin typeface="Montserrat"/>
              </a:rPr>
              <a:t>su</a:t>
            </a:r>
            <a:r>
              <a:rPr lang="en-US" dirty="0">
                <a:latin typeface="Montserrat"/>
              </a:rPr>
              <a:t> </a:t>
            </a:r>
            <a:r>
              <a:rPr lang="en-US" dirty="0" err="1">
                <a:latin typeface="Montserrat"/>
              </a:rPr>
              <a:t>prethodno</a:t>
            </a:r>
            <a:r>
              <a:rPr lang="en-US" dirty="0">
                <a:latin typeface="Montserrat"/>
              </a:rPr>
              <a:t> </a:t>
            </a:r>
            <a:r>
              <a:rPr lang="en-US" dirty="0" err="1">
                <a:latin typeface="Montserrat"/>
              </a:rPr>
              <a:t>bili</a:t>
            </a:r>
            <a:r>
              <a:rPr lang="en-US" dirty="0">
                <a:latin typeface="Montserrat"/>
              </a:rPr>
              <a:t> </a:t>
            </a:r>
            <a:r>
              <a:rPr lang="en-US" dirty="0" err="1">
                <a:latin typeface="Montserrat"/>
              </a:rPr>
              <a:t>samo</a:t>
            </a:r>
            <a:r>
              <a:rPr lang="en-US" dirty="0">
                <a:latin typeface="Montserrat"/>
              </a:rPr>
              <a:t> </a:t>
            </a:r>
            <a:r>
              <a:rPr lang="en-US" dirty="0" err="1">
                <a:latin typeface="Montserrat"/>
              </a:rPr>
              <a:t>ograničeni</a:t>
            </a:r>
            <a:r>
              <a:rPr lang="en-US" dirty="0">
                <a:latin typeface="Montserrat"/>
              </a:rPr>
              <a:t> </a:t>
            </a:r>
            <a:r>
              <a:rPr lang="en-US" dirty="0" err="1">
                <a:latin typeface="Montserrat"/>
              </a:rPr>
              <a:t>nalazi</a:t>
            </a:r>
            <a:r>
              <a:rPr lang="en-US" dirty="0">
                <a:latin typeface="Montserrat"/>
              </a:rPr>
              <a:t>. </a:t>
            </a:r>
            <a:r>
              <a:rPr lang="en-US" dirty="0" err="1">
                <a:latin typeface="Montserrat"/>
              </a:rPr>
              <a:t>Također</a:t>
            </a:r>
            <a:r>
              <a:rPr lang="en-US" dirty="0">
                <a:latin typeface="Montserrat"/>
              </a:rPr>
              <a:t> je </a:t>
            </a:r>
            <a:r>
              <a:rPr lang="en-US" dirty="0" err="1">
                <a:latin typeface="Montserrat"/>
              </a:rPr>
              <a:t>dodao</a:t>
            </a:r>
            <a:r>
              <a:rPr lang="en-US" dirty="0">
                <a:latin typeface="Montserrat"/>
              </a:rPr>
              <a:t> </a:t>
            </a:r>
            <a:r>
              <a:rPr lang="en-US" dirty="0" err="1">
                <a:latin typeface="Montserrat"/>
              </a:rPr>
              <a:t>važne</a:t>
            </a:r>
            <a:r>
              <a:rPr lang="en-US" dirty="0">
                <a:latin typeface="Montserrat"/>
              </a:rPr>
              <a:t> </a:t>
            </a:r>
            <a:r>
              <a:rPr lang="en-US" dirty="0" err="1">
                <a:latin typeface="Montserrat"/>
              </a:rPr>
              <a:t>rezultate</a:t>
            </a:r>
            <a:r>
              <a:rPr lang="en-US" dirty="0">
                <a:latin typeface="Montserrat"/>
              </a:rPr>
              <a:t> </a:t>
            </a:r>
            <a:r>
              <a:rPr lang="en-US" dirty="0" err="1">
                <a:latin typeface="Montserrat"/>
              </a:rPr>
              <a:t>odnosu</a:t>
            </a:r>
            <a:r>
              <a:rPr lang="en-US" dirty="0">
                <a:latin typeface="Montserrat"/>
              </a:rPr>
              <a:t> </a:t>
            </a:r>
            <a:r>
              <a:rPr lang="en-US" dirty="0" err="1">
                <a:latin typeface="Montserrat"/>
              </a:rPr>
              <a:t>između</a:t>
            </a:r>
            <a:r>
              <a:rPr lang="en-US" dirty="0">
                <a:latin typeface="Montserrat"/>
              </a:rPr>
              <a:t> </a:t>
            </a:r>
            <a:r>
              <a:rPr lang="en-US" dirty="0" err="1">
                <a:latin typeface="Montserrat"/>
              </a:rPr>
              <a:t>parcijalnih</a:t>
            </a:r>
            <a:r>
              <a:rPr lang="en-US" dirty="0">
                <a:latin typeface="Montserrat"/>
              </a:rPr>
              <a:t> </a:t>
            </a:r>
            <a:r>
              <a:rPr lang="en-US" dirty="0" err="1">
                <a:latin typeface="Montserrat"/>
              </a:rPr>
              <a:t>diferencijalnih</a:t>
            </a:r>
            <a:r>
              <a:rPr lang="en-US" dirty="0">
                <a:latin typeface="Montserrat"/>
              </a:rPr>
              <a:t> </a:t>
            </a:r>
            <a:r>
              <a:rPr lang="en-US" dirty="0" err="1">
                <a:latin typeface="Montserrat"/>
              </a:rPr>
              <a:t>jednadžbi</a:t>
            </a:r>
            <a:r>
              <a:rPr lang="en-US" dirty="0">
                <a:latin typeface="Montserrat"/>
              </a:rPr>
              <a:t> </a:t>
            </a:r>
            <a:r>
              <a:rPr lang="en-US" dirty="0" err="1">
                <a:latin typeface="Montserrat"/>
              </a:rPr>
              <a:t>prvog</a:t>
            </a:r>
            <a:r>
              <a:rPr lang="en-US" dirty="0">
                <a:latin typeface="Montserrat"/>
              </a:rPr>
              <a:t> </a:t>
            </a:r>
            <a:r>
              <a:rPr lang="en-US" dirty="0" err="1">
                <a:latin typeface="Montserrat"/>
              </a:rPr>
              <a:t>reda</a:t>
            </a:r>
            <a:r>
              <a:rPr lang="en-US" dirty="0">
                <a:latin typeface="Montserrat"/>
              </a:rPr>
              <a:t> </a:t>
            </a:r>
            <a:r>
              <a:rPr lang="en-US" dirty="0" err="1">
                <a:latin typeface="Montserrat"/>
              </a:rPr>
              <a:t>i</a:t>
            </a:r>
            <a:r>
              <a:rPr lang="en-US" dirty="0">
                <a:latin typeface="Montserrat"/>
              </a:rPr>
              <a:t> </a:t>
            </a:r>
            <a:r>
              <a:rPr lang="en-US" dirty="0" err="1">
                <a:latin typeface="Montserrat"/>
              </a:rPr>
              <a:t>varijacijskog</a:t>
            </a:r>
            <a:r>
              <a:rPr lang="en-US" dirty="0">
                <a:latin typeface="Montserrat"/>
              </a:rPr>
              <a:t> </a:t>
            </a:r>
            <a:r>
              <a:rPr lang="en-US" dirty="0" err="1">
                <a:latin typeface="Montserrat"/>
              </a:rPr>
              <a:t>računa</a:t>
            </a:r>
            <a:r>
              <a:rPr lang="en-US" dirty="0">
                <a:latin typeface="Montserrat"/>
              </a:rPr>
              <a:t>.</a:t>
            </a:r>
          </a:p>
          <a:p>
            <a:pPr marL="171450" lvl="0" indent="-171450">
              <a:buClr>
                <a:srgbClr val="FEDD78"/>
              </a:buClr>
              <a:buFont typeface="Courier New" pitchFamily="49" charset="0"/>
              <a:buChar char="o"/>
            </a:pPr>
            <a:r>
              <a:rPr lang="en-US" dirty="0" err="1">
                <a:latin typeface="Montserrat"/>
              </a:rPr>
              <a:t>Njegov</a:t>
            </a:r>
            <a:r>
              <a:rPr lang="en-US" dirty="0">
                <a:latin typeface="Montserrat"/>
              </a:rPr>
              <a:t> rad </a:t>
            </a:r>
            <a:r>
              <a:rPr lang="en-US" dirty="0" err="1">
                <a:latin typeface="Montserrat"/>
              </a:rPr>
              <a:t>na</a:t>
            </a:r>
            <a:r>
              <a:rPr lang="en-US" dirty="0">
                <a:latin typeface="Montserrat"/>
              </a:rPr>
              <a:t> </a:t>
            </a:r>
            <a:r>
              <a:rPr lang="en-US" dirty="0" err="1">
                <a:latin typeface="Montserrat"/>
              </a:rPr>
              <a:t>problemima</a:t>
            </a:r>
            <a:r>
              <a:rPr lang="en-US" dirty="0">
                <a:latin typeface="Montserrat"/>
              </a:rPr>
              <a:t> </a:t>
            </a:r>
            <a:r>
              <a:rPr lang="en-US" dirty="0" err="1">
                <a:latin typeface="Montserrat"/>
              </a:rPr>
              <a:t>varijacije</a:t>
            </a:r>
            <a:r>
              <a:rPr lang="en-US" dirty="0">
                <a:latin typeface="Montserrat"/>
              </a:rPr>
              <a:t> m-</a:t>
            </a:r>
            <a:r>
              <a:rPr lang="en-US" dirty="0" err="1">
                <a:latin typeface="Montserrat"/>
              </a:rPr>
              <a:t>dimenzionalnih</a:t>
            </a:r>
            <a:r>
              <a:rPr lang="en-US" dirty="0">
                <a:latin typeface="Montserrat"/>
              </a:rPr>
              <a:t> </a:t>
            </a:r>
            <a:r>
              <a:rPr lang="en-US" dirty="0" err="1">
                <a:latin typeface="Montserrat"/>
              </a:rPr>
              <a:t>površina</a:t>
            </a:r>
            <a:r>
              <a:rPr lang="en-US" dirty="0">
                <a:latin typeface="Montserrat"/>
              </a:rPr>
              <a:t> u n-</a:t>
            </a:r>
            <a:r>
              <a:rPr lang="en-US" dirty="0" err="1">
                <a:latin typeface="Montserrat"/>
              </a:rPr>
              <a:t>dimenzionalnom</a:t>
            </a:r>
            <a:r>
              <a:rPr lang="en-US" dirty="0">
                <a:latin typeface="Montserrat"/>
              </a:rPr>
              <a:t> </a:t>
            </a:r>
            <a:r>
              <a:rPr lang="en-US" dirty="0" err="1">
                <a:latin typeface="Montserrat"/>
              </a:rPr>
              <a:t>prostoru</a:t>
            </a:r>
            <a:r>
              <a:rPr lang="en-US" dirty="0">
                <a:latin typeface="Montserrat"/>
              </a:rPr>
              <a:t> </a:t>
            </a:r>
            <a:r>
              <a:rPr lang="en-US" dirty="0" err="1">
                <a:latin typeface="Montserrat"/>
              </a:rPr>
              <a:t>označio</a:t>
            </a:r>
            <a:r>
              <a:rPr lang="en-US" dirty="0">
                <a:latin typeface="Montserrat"/>
              </a:rPr>
              <a:t> je </a:t>
            </a:r>
            <a:r>
              <a:rPr lang="en-US" dirty="0" err="1">
                <a:latin typeface="Montserrat"/>
              </a:rPr>
              <a:t>prve</a:t>
            </a:r>
            <a:r>
              <a:rPr lang="en-US" dirty="0">
                <a:latin typeface="Montserrat"/>
              </a:rPr>
              <a:t> </a:t>
            </a:r>
            <a:r>
              <a:rPr lang="en-US" dirty="0" err="1">
                <a:latin typeface="Montserrat"/>
              </a:rPr>
              <a:t>dalekosežne</a:t>
            </a:r>
            <a:r>
              <a:rPr lang="en-US" dirty="0">
                <a:latin typeface="Montserrat"/>
              </a:rPr>
              <a:t> </a:t>
            </a:r>
            <a:r>
              <a:rPr lang="en-US" dirty="0" err="1">
                <a:latin typeface="Montserrat"/>
              </a:rPr>
              <a:t>rezultate</a:t>
            </a:r>
            <a:r>
              <a:rPr lang="en-US" dirty="0">
                <a:latin typeface="Montserrat"/>
              </a:rPr>
              <a:t> za </a:t>
            </a:r>
            <a:r>
              <a:rPr lang="en-US" dirty="0" err="1">
                <a:latin typeface="Montserrat"/>
              </a:rPr>
              <a:t>opći</a:t>
            </a:r>
            <a:r>
              <a:rPr lang="en-US" dirty="0">
                <a:latin typeface="Montserrat"/>
              </a:rPr>
              <a:t> </a:t>
            </a:r>
            <a:r>
              <a:rPr lang="en-US" dirty="0" err="1">
                <a:latin typeface="Montserrat"/>
              </a:rPr>
              <a:t>slučaj</a:t>
            </a:r>
            <a:r>
              <a:rPr lang="en-US" dirty="0">
                <a:latin typeface="Montserrat"/>
              </a:rPr>
              <a:t>. </a:t>
            </a:r>
            <a:r>
              <a:rPr lang="en-US" dirty="0" err="1">
                <a:latin typeface="Montserrat"/>
              </a:rPr>
              <a:t>Doprinosio</a:t>
            </a:r>
            <a:r>
              <a:rPr lang="en-US" dirty="0">
                <a:latin typeface="Montserrat"/>
              </a:rPr>
              <a:t> je </a:t>
            </a:r>
            <a:r>
              <a:rPr lang="en-US" dirty="0" err="1">
                <a:latin typeface="Montserrat"/>
              </a:rPr>
              <a:t>važnim</a:t>
            </a:r>
            <a:r>
              <a:rPr lang="en-US" dirty="0">
                <a:latin typeface="Montserrat"/>
              </a:rPr>
              <a:t> </a:t>
            </a:r>
            <a:r>
              <a:rPr lang="en-US" dirty="0" err="1">
                <a:latin typeface="Montserrat"/>
              </a:rPr>
              <a:t>nalazima</a:t>
            </a:r>
            <a:r>
              <a:rPr lang="en-US" dirty="0">
                <a:latin typeface="Montserrat"/>
              </a:rPr>
              <a:t> </a:t>
            </a:r>
            <a:r>
              <a:rPr lang="en-US" dirty="0" err="1">
                <a:latin typeface="Montserrat"/>
              </a:rPr>
              <a:t>teoriji</a:t>
            </a:r>
            <a:r>
              <a:rPr lang="en-US" dirty="0">
                <a:latin typeface="Montserrat"/>
              </a:rPr>
              <a:t> funkcija </a:t>
            </a:r>
            <a:r>
              <a:rPr lang="en-US" dirty="0" err="1">
                <a:latin typeface="Montserrat"/>
              </a:rPr>
              <a:t>nekoliko</a:t>
            </a:r>
            <a:r>
              <a:rPr lang="en-US" dirty="0">
                <a:latin typeface="Montserrat"/>
              </a:rPr>
              <a:t> </a:t>
            </a:r>
            <a:r>
              <a:rPr lang="en-US" dirty="0" err="1">
                <a:latin typeface="Montserrat"/>
              </a:rPr>
              <a:t>varijabli</a:t>
            </a:r>
            <a:r>
              <a:rPr lang="en-US" dirty="0">
                <a:latin typeface="Montserrat"/>
              </a:rPr>
              <a:t> </a:t>
            </a:r>
            <a:r>
              <a:rPr lang="en-US" dirty="0" err="1">
                <a:latin typeface="Montserrat"/>
              </a:rPr>
              <a:t>i</a:t>
            </a:r>
            <a:r>
              <a:rPr lang="en-US" dirty="0">
                <a:latin typeface="Montserrat"/>
              </a:rPr>
              <a:t> </a:t>
            </a:r>
            <a:r>
              <a:rPr lang="en-US" dirty="0" err="1">
                <a:latin typeface="Montserrat"/>
              </a:rPr>
              <a:t>pojednostavio</a:t>
            </a:r>
            <a:r>
              <a:rPr lang="en-US" dirty="0">
                <a:latin typeface="Montserrat"/>
              </a:rPr>
              <a:t> </a:t>
            </a:r>
            <a:r>
              <a:rPr lang="en-US" dirty="0" err="1">
                <a:latin typeface="Montserrat"/>
              </a:rPr>
              <a:t>dokaz</a:t>
            </a:r>
            <a:r>
              <a:rPr lang="en-US" dirty="0">
                <a:latin typeface="Montserrat"/>
              </a:rPr>
              <a:t> </a:t>
            </a:r>
            <a:r>
              <a:rPr lang="en-US" dirty="0" err="1">
                <a:latin typeface="Montserrat"/>
              </a:rPr>
              <a:t>glavnog</a:t>
            </a:r>
            <a:r>
              <a:rPr lang="en-US" dirty="0">
                <a:latin typeface="Montserrat"/>
              </a:rPr>
              <a:t> </a:t>
            </a:r>
            <a:r>
              <a:rPr lang="en-US" dirty="0" err="1">
                <a:latin typeface="Montserrat"/>
              </a:rPr>
              <a:t>teorema</a:t>
            </a:r>
            <a:r>
              <a:rPr lang="en-US" dirty="0">
                <a:latin typeface="Montserrat"/>
              </a:rPr>
              <a:t> </a:t>
            </a:r>
            <a:r>
              <a:rPr lang="en-US" dirty="0" err="1">
                <a:latin typeface="Montserrat"/>
              </a:rPr>
              <a:t>konformnog</a:t>
            </a:r>
            <a:r>
              <a:rPr lang="en-US" dirty="0">
                <a:latin typeface="Montserrat"/>
              </a:rPr>
              <a:t> </a:t>
            </a:r>
            <a:r>
              <a:rPr lang="en-US" dirty="0" err="1">
                <a:latin typeface="Montserrat"/>
              </a:rPr>
              <a:t>prikaza</a:t>
            </a:r>
            <a:r>
              <a:rPr lang="en-US" dirty="0">
                <a:latin typeface="Montserrat"/>
              </a:rPr>
              <a:t> </a:t>
            </a:r>
            <a:r>
              <a:rPr lang="en-US" dirty="0" err="1">
                <a:latin typeface="Montserrat"/>
              </a:rPr>
              <a:t>jednostavno</a:t>
            </a:r>
            <a:r>
              <a:rPr lang="en-US" dirty="0">
                <a:latin typeface="Montserrat"/>
              </a:rPr>
              <a:t> </a:t>
            </a:r>
            <a:r>
              <a:rPr lang="en-US" dirty="0" err="1">
                <a:latin typeface="Montserrat"/>
              </a:rPr>
              <a:t>povezanih</a:t>
            </a:r>
            <a:r>
              <a:rPr lang="en-US" dirty="0">
                <a:latin typeface="Montserrat"/>
              </a:rPr>
              <a:t> </a:t>
            </a:r>
            <a:r>
              <a:rPr lang="en-US" dirty="0" err="1">
                <a:latin typeface="Montserrat"/>
              </a:rPr>
              <a:t>područja</a:t>
            </a:r>
            <a:r>
              <a:rPr lang="en-US" dirty="0">
                <a:latin typeface="Montserrat"/>
              </a:rPr>
              <a:t> </a:t>
            </a:r>
            <a:r>
              <a:rPr lang="en-US" dirty="0" err="1">
                <a:latin typeface="Montserrat"/>
              </a:rPr>
              <a:t>na</a:t>
            </a:r>
            <a:r>
              <a:rPr lang="en-US" dirty="0">
                <a:latin typeface="Montserrat"/>
              </a:rPr>
              <a:t> </a:t>
            </a:r>
            <a:r>
              <a:rPr lang="en-US" dirty="0" err="1">
                <a:latin typeface="Montserrat"/>
              </a:rPr>
              <a:t>krugu</a:t>
            </a:r>
            <a:r>
              <a:rPr lang="en-US" dirty="0">
                <a:latin typeface="Montserrat"/>
              </a:rPr>
              <a:t> </a:t>
            </a:r>
            <a:r>
              <a:rPr lang="en-US" dirty="0" err="1">
                <a:latin typeface="Montserrat"/>
              </a:rPr>
              <a:t>jediničnog</a:t>
            </a:r>
            <a:r>
              <a:rPr lang="en-US" dirty="0">
                <a:latin typeface="Montserrat"/>
              </a:rPr>
              <a:t> </a:t>
            </a:r>
            <a:r>
              <a:rPr lang="en-US" dirty="0" err="1">
                <a:latin typeface="Montserrat"/>
              </a:rPr>
              <a:t>radijusa</a:t>
            </a:r>
            <a:r>
              <a:rPr lang="en-US" dirty="0">
                <a:latin typeface="Montserrat"/>
              </a:rPr>
              <a:t>. </a:t>
            </a:r>
            <a:r>
              <a:rPr lang="en-US" dirty="0" err="1">
                <a:latin typeface="Montserrat"/>
              </a:rPr>
              <a:t>Njegova</a:t>
            </a:r>
            <a:r>
              <a:rPr lang="en-US" dirty="0">
                <a:latin typeface="Montserrat"/>
              </a:rPr>
              <a:t> </a:t>
            </a:r>
            <a:r>
              <a:rPr lang="en-US" dirty="0" err="1">
                <a:latin typeface="Montserrat"/>
              </a:rPr>
              <a:t>istraživanja</a:t>
            </a:r>
            <a:r>
              <a:rPr lang="en-US" dirty="0">
                <a:latin typeface="Montserrat"/>
              </a:rPr>
              <a:t> </a:t>
            </a:r>
            <a:r>
              <a:rPr lang="en-US" dirty="0" err="1">
                <a:latin typeface="Montserrat"/>
              </a:rPr>
              <a:t>geometrijsko</a:t>
            </a:r>
            <a:r>
              <a:rPr lang="en-US" dirty="0">
                <a:latin typeface="Montserrat"/>
              </a:rPr>
              <a:t> </a:t>
            </a:r>
            <a:r>
              <a:rPr lang="en-US" dirty="0" err="1">
                <a:latin typeface="Montserrat"/>
              </a:rPr>
              <a:t>postavljenih</a:t>
            </a:r>
            <a:r>
              <a:rPr lang="en-US" dirty="0">
                <a:latin typeface="Montserrat"/>
              </a:rPr>
              <a:t> </a:t>
            </a:r>
            <a:r>
              <a:rPr lang="en-US" dirty="0" err="1">
                <a:latin typeface="Montserrat"/>
              </a:rPr>
              <a:t>teorijskih</a:t>
            </a:r>
            <a:r>
              <a:rPr lang="en-US" dirty="0">
                <a:latin typeface="Montserrat"/>
              </a:rPr>
              <a:t> </a:t>
            </a:r>
            <a:r>
              <a:rPr lang="en-US" dirty="0" err="1">
                <a:latin typeface="Montserrat"/>
              </a:rPr>
              <a:t>svojstava</a:t>
            </a:r>
            <a:r>
              <a:rPr lang="en-US" dirty="0">
                <a:latin typeface="Montserrat"/>
              </a:rPr>
              <a:t> </a:t>
            </a:r>
            <a:r>
              <a:rPr lang="en-US" dirty="0" err="1">
                <a:latin typeface="Montserrat"/>
              </a:rPr>
              <a:t>granica</a:t>
            </a:r>
            <a:r>
              <a:rPr lang="en-US" dirty="0">
                <a:latin typeface="Montserrat"/>
              </a:rPr>
              <a:t> </a:t>
            </a:r>
            <a:r>
              <a:rPr lang="en-US" dirty="0" err="1">
                <a:latin typeface="Montserrat"/>
              </a:rPr>
              <a:t>rezultirala</a:t>
            </a:r>
            <a:r>
              <a:rPr lang="en-US" dirty="0">
                <a:latin typeface="Montserrat"/>
              </a:rPr>
              <a:t> </a:t>
            </a:r>
            <a:r>
              <a:rPr lang="en-US" dirty="0" err="1">
                <a:latin typeface="Montserrat"/>
              </a:rPr>
              <a:t>su</a:t>
            </a:r>
            <a:r>
              <a:rPr lang="en-US" dirty="0">
                <a:latin typeface="Montserrat"/>
              </a:rPr>
              <a:t> </a:t>
            </a:r>
            <a:r>
              <a:rPr lang="en-US" dirty="0" err="1">
                <a:latin typeface="Montserrat"/>
              </a:rPr>
              <a:t>njegovom</a:t>
            </a:r>
            <a:r>
              <a:rPr lang="en-US" dirty="0">
                <a:latin typeface="Montserrat"/>
              </a:rPr>
              <a:t> </a:t>
            </a:r>
            <a:r>
              <a:rPr lang="en-US" dirty="0" err="1">
                <a:latin typeface="Montserrat"/>
              </a:rPr>
              <a:t>teorijom</a:t>
            </a:r>
            <a:r>
              <a:rPr lang="en-US" dirty="0">
                <a:latin typeface="Montserrat"/>
              </a:rPr>
              <a:t> </a:t>
            </a:r>
            <a:r>
              <a:rPr lang="en-US" dirty="0" err="1">
                <a:latin typeface="Montserrat"/>
              </a:rPr>
              <a:t>granične</a:t>
            </a:r>
            <a:r>
              <a:rPr lang="en-US" dirty="0">
                <a:latin typeface="Montserrat"/>
              </a:rPr>
              <a:t> </a:t>
            </a:r>
            <a:r>
              <a:rPr lang="en-US" dirty="0" err="1">
                <a:latin typeface="Montserrat"/>
              </a:rPr>
              <a:t>korespondencije</a:t>
            </a:r>
            <a:r>
              <a:rPr lang="en-US" dirty="0">
                <a:latin typeface="Montserrat"/>
              </a:rPr>
              <a:t>. </a:t>
            </a:r>
            <a:r>
              <a:rPr lang="en-US" dirty="0" err="1">
                <a:latin typeface="Montserrat"/>
              </a:rPr>
              <a:t>Također</a:t>
            </a:r>
            <a:r>
              <a:rPr lang="en-US" dirty="0">
                <a:latin typeface="Montserrat"/>
              </a:rPr>
              <a:t> je </a:t>
            </a:r>
            <a:r>
              <a:rPr lang="en-US" dirty="0" err="1">
                <a:latin typeface="Montserrat"/>
              </a:rPr>
              <a:t>pridonio</a:t>
            </a:r>
            <a:r>
              <a:rPr lang="en-US" dirty="0">
                <a:latin typeface="Montserrat"/>
              </a:rPr>
              <a:t> </a:t>
            </a:r>
            <a:r>
              <a:rPr lang="en-US" dirty="0" err="1">
                <a:latin typeface="Montserrat"/>
              </a:rPr>
              <a:t>termodinamici</a:t>
            </a:r>
            <a:r>
              <a:rPr lang="en-US" dirty="0">
                <a:latin typeface="Montserrat"/>
              </a:rPr>
              <a:t>.</a:t>
            </a:r>
            <a:endParaRPr lang="el-GR"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21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116632"/>
            <a:ext cx="7125113" cy="924475"/>
          </a:xfrm>
        </p:spPr>
        <p:txBody>
          <a:bodyPr/>
          <a:lstStyle/>
          <a:p>
            <a:r>
              <a:rPr lang="en-US" b="1" u="sng" dirty="0">
                <a:solidFill>
                  <a:srgbClr val="7030A0"/>
                </a:solidFill>
              </a:rPr>
              <a:t>Tales </a:t>
            </a:r>
            <a:r>
              <a:rPr lang="en-US" b="1" u="sng" dirty="0" err="1">
                <a:solidFill>
                  <a:srgbClr val="7030A0"/>
                </a:solidFill>
              </a:rPr>
              <a:t>iz</a:t>
            </a:r>
            <a:r>
              <a:rPr lang="en-US" b="1" u="sng" dirty="0">
                <a:solidFill>
                  <a:srgbClr val="7030A0"/>
                </a:solidFill>
              </a:rPr>
              <a:t> </a:t>
            </a:r>
            <a:r>
              <a:rPr lang="en-US" b="1" u="sng" dirty="0" err="1">
                <a:solidFill>
                  <a:srgbClr val="7030A0"/>
                </a:solidFill>
              </a:rPr>
              <a:t>Mileta</a:t>
            </a:r>
            <a:endParaRPr lang="el-GR" u="sng" dirty="0">
              <a:solidFill>
                <a:srgbClr val="7030A0"/>
              </a:solidFill>
            </a:endParaRPr>
          </a:p>
        </p:txBody>
      </p:sp>
      <p:sp>
        <p:nvSpPr>
          <p:cNvPr id="3" name="Θέση περιεχομένου 2"/>
          <p:cNvSpPr>
            <a:spLocks noGrp="1"/>
          </p:cNvSpPr>
          <p:nvPr>
            <p:ph idx="1"/>
          </p:nvPr>
        </p:nvSpPr>
        <p:spPr/>
        <p:txBody>
          <a:bodyPr>
            <a:noAutofit/>
          </a:bodyPr>
          <a:lstStyle/>
          <a:p>
            <a:r>
              <a:rPr lang="en-US" sz="2400" b="1" dirty="0" err="1"/>
              <a:t>Talesa</a:t>
            </a:r>
            <a:r>
              <a:rPr lang="en-US" sz="2400" b="1" dirty="0"/>
              <a:t> </a:t>
            </a:r>
            <a:r>
              <a:rPr lang="en-US" sz="2400" b="1" dirty="0" err="1"/>
              <a:t>iz</a:t>
            </a:r>
            <a:r>
              <a:rPr lang="en-US" sz="2400" b="1" dirty="0"/>
              <a:t> </a:t>
            </a:r>
            <a:r>
              <a:rPr lang="en-US" sz="2400" b="1" dirty="0" err="1"/>
              <a:t>Mileta</a:t>
            </a:r>
            <a:r>
              <a:rPr lang="en-US" sz="2400" b="1" dirty="0"/>
              <a:t> </a:t>
            </a:r>
            <a:r>
              <a:rPr lang="en-US" sz="2400" b="1" dirty="0" err="1"/>
              <a:t>smatraju</a:t>
            </a:r>
            <a:r>
              <a:rPr lang="en-US" sz="2400" b="1" dirty="0"/>
              <a:t> </a:t>
            </a:r>
            <a:r>
              <a:rPr lang="en-US" sz="2400" b="1" dirty="0" err="1"/>
              <a:t>ocem</a:t>
            </a:r>
            <a:r>
              <a:rPr lang="en-US" sz="2400" b="1" dirty="0"/>
              <a:t> </a:t>
            </a:r>
            <a:r>
              <a:rPr lang="en-US" sz="2400" b="1" dirty="0" err="1"/>
              <a:t>geometrije</a:t>
            </a:r>
            <a:r>
              <a:rPr lang="en-US" sz="2400" b="1" dirty="0"/>
              <a:t>. Bio je </a:t>
            </a:r>
            <a:r>
              <a:rPr lang="en-US" sz="2400" b="1" dirty="0" err="1"/>
              <a:t>odgovoran</a:t>
            </a:r>
            <a:r>
              <a:rPr lang="en-US" sz="2400" b="1" dirty="0"/>
              <a:t> za </a:t>
            </a:r>
            <a:r>
              <a:rPr lang="en-US" sz="2400" b="1" dirty="0" err="1"/>
              <a:t>postavljanje</a:t>
            </a:r>
            <a:r>
              <a:rPr lang="en-US" sz="2400" b="1" dirty="0"/>
              <a:t> </a:t>
            </a:r>
            <a:r>
              <a:rPr lang="en-US" sz="2400" b="1" dirty="0" err="1"/>
              <a:t>niza</a:t>
            </a:r>
            <a:r>
              <a:rPr lang="en-US" sz="2400" b="1" dirty="0"/>
              <a:t> </a:t>
            </a:r>
            <a:r>
              <a:rPr lang="en-US" sz="2400" b="1" dirty="0" err="1"/>
              <a:t>aksioma</a:t>
            </a:r>
            <a:r>
              <a:rPr lang="en-US" sz="2400" b="1" dirty="0"/>
              <a:t> </a:t>
            </a:r>
            <a:r>
              <a:rPr lang="en-US" sz="2400" b="1" dirty="0" err="1"/>
              <a:t>i</a:t>
            </a:r>
            <a:r>
              <a:rPr lang="en-US" sz="2400" b="1" dirty="0"/>
              <a:t> </a:t>
            </a:r>
            <a:r>
              <a:rPr lang="en-US" sz="2400" b="1" dirty="0" err="1"/>
              <a:t>pravila</a:t>
            </a:r>
            <a:r>
              <a:rPr lang="en-US" sz="2400" b="1" dirty="0"/>
              <a:t> </a:t>
            </a:r>
            <a:r>
              <a:rPr lang="en-US" sz="2400" b="1" dirty="0" err="1"/>
              <a:t>koja</a:t>
            </a:r>
            <a:r>
              <a:rPr lang="en-US" sz="2400" b="1" dirty="0"/>
              <a:t> </a:t>
            </a:r>
            <a:r>
              <a:rPr lang="en-US" sz="2400" b="1" dirty="0" err="1"/>
              <a:t>su</a:t>
            </a:r>
            <a:r>
              <a:rPr lang="en-US" sz="2400" b="1" dirty="0"/>
              <a:t> se </a:t>
            </a:r>
            <a:r>
              <a:rPr lang="en-US" sz="2400" b="1" dirty="0" err="1"/>
              <a:t>temeljila</a:t>
            </a:r>
            <a:r>
              <a:rPr lang="en-US" sz="2400" b="1" dirty="0"/>
              <a:t> </a:t>
            </a:r>
            <a:r>
              <a:rPr lang="en-US" sz="2400" b="1" dirty="0" err="1"/>
              <a:t>na</a:t>
            </a:r>
            <a:r>
              <a:rPr lang="en-US" sz="2400" b="1" dirty="0"/>
              <a:t> </a:t>
            </a:r>
            <a:r>
              <a:rPr lang="en-US" sz="2400" b="1" dirty="0" err="1"/>
              <a:t>obrazloženju</a:t>
            </a:r>
            <a:r>
              <a:rPr lang="en-US" sz="2400" b="1" dirty="0"/>
              <a:t>. </a:t>
            </a:r>
            <a:r>
              <a:rPr lang="en-US" sz="2400" b="1" dirty="0" err="1"/>
              <a:t>Jeste</a:t>
            </a:r>
            <a:r>
              <a:rPr lang="en-US" sz="2400" b="1" dirty="0"/>
              <a:t> li </a:t>
            </a:r>
            <a:r>
              <a:rPr lang="en-US" sz="2400" b="1" dirty="0" err="1"/>
              <a:t>znali</a:t>
            </a:r>
            <a:r>
              <a:rPr lang="en-US" sz="2400" b="1" dirty="0"/>
              <a:t> da je </a:t>
            </a:r>
            <a:r>
              <a:rPr lang="en-US" sz="2400" b="1" dirty="0" err="1"/>
              <a:t>drevna</a:t>
            </a:r>
            <a:r>
              <a:rPr lang="en-US" sz="2400" b="1" dirty="0"/>
              <a:t> </a:t>
            </a:r>
            <a:r>
              <a:rPr lang="en-US" sz="2400" b="1" dirty="0" err="1"/>
              <a:t>civilizacija</a:t>
            </a:r>
            <a:r>
              <a:rPr lang="en-US" sz="2400" b="1" dirty="0"/>
              <a:t> </a:t>
            </a:r>
            <a:r>
              <a:rPr lang="en-US" sz="2400" b="1" dirty="0" err="1"/>
              <a:t>vjerovala</a:t>
            </a:r>
            <a:r>
              <a:rPr lang="en-US" sz="2400" b="1" dirty="0"/>
              <a:t> da </a:t>
            </a:r>
            <a:r>
              <a:rPr lang="en-US" sz="2400" b="1" dirty="0" err="1"/>
              <a:t>su</a:t>
            </a:r>
            <a:r>
              <a:rPr lang="en-US" sz="2400" b="1" dirty="0"/>
              <a:t> </a:t>
            </a:r>
            <a:r>
              <a:rPr lang="en-US" sz="2400" b="1" dirty="0" err="1"/>
              <a:t>bolesti</a:t>
            </a:r>
            <a:r>
              <a:rPr lang="en-US" sz="2400" b="1" dirty="0"/>
              <a:t> </a:t>
            </a:r>
            <a:r>
              <a:rPr lang="en-US" sz="2400" b="1" dirty="0" err="1"/>
              <a:t>Božji</a:t>
            </a:r>
            <a:r>
              <a:rPr lang="en-US" sz="2400" b="1" dirty="0"/>
              <a:t> </a:t>
            </a:r>
            <a:r>
              <a:rPr lang="en-US" sz="2400" b="1" dirty="0" err="1"/>
              <a:t>način</a:t>
            </a:r>
            <a:r>
              <a:rPr lang="en-US" sz="2400" b="1" dirty="0"/>
              <a:t> </a:t>
            </a:r>
            <a:r>
              <a:rPr lang="en-US" sz="2400" b="1" dirty="0" err="1"/>
              <a:t>kažnjavanja</a:t>
            </a:r>
            <a:r>
              <a:rPr lang="en-US" sz="2400" b="1" dirty="0"/>
              <a:t> </a:t>
            </a:r>
            <a:r>
              <a:rPr lang="en-US" sz="2400" b="1" dirty="0" err="1"/>
              <a:t>ljudi</a:t>
            </a:r>
            <a:r>
              <a:rPr lang="en-US" sz="2400" b="1" dirty="0"/>
              <a:t>? </a:t>
            </a:r>
            <a:r>
              <a:rPr lang="en-US" sz="2400" b="1" dirty="0" err="1"/>
              <a:t>Grci</a:t>
            </a:r>
            <a:r>
              <a:rPr lang="en-US" sz="2400" b="1" dirty="0"/>
              <a:t> </a:t>
            </a:r>
            <a:r>
              <a:rPr lang="en-US" sz="2400" b="1" dirty="0" err="1"/>
              <a:t>su</a:t>
            </a:r>
            <a:r>
              <a:rPr lang="en-US" sz="2400" b="1" dirty="0"/>
              <a:t> </a:t>
            </a:r>
            <a:r>
              <a:rPr lang="en-US" sz="2400" b="1" dirty="0" err="1"/>
              <a:t>bili</a:t>
            </a:r>
            <a:r>
              <a:rPr lang="en-US" sz="2400" b="1" dirty="0"/>
              <a:t> </a:t>
            </a:r>
            <a:r>
              <a:rPr lang="en-US" sz="2400" b="1" dirty="0" err="1"/>
              <a:t>ti</a:t>
            </a:r>
            <a:r>
              <a:rPr lang="en-US" sz="2400" b="1" dirty="0"/>
              <a:t> koji </a:t>
            </a:r>
            <a:r>
              <a:rPr lang="en-US" sz="2400" b="1" dirty="0" err="1"/>
              <a:t>su</a:t>
            </a:r>
            <a:r>
              <a:rPr lang="en-US" sz="2400" b="1" dirty="0"/>
              <a:t> </a:t>
            </a:r>
            <a:r>
              <a:rPr lang="en-US" sz="2400" b="1" dirty="0" err="1"/>
              <a:t>započeli</a:t>
            </a:r>
            <a:r>
              <a:rPr lang="en-US" sz="2400" b="1" dirty="0"/>
              <a:t> </a:t>
            </a:r>
            <a:r>
              <a:rPr lang="en-US" sz="2400" b="1" dirty="0" err="1"/>
              <a:t>praksu</a:t>
            </a:r>
            <a:r>
              <a:rPr lang="en-US" sz="2400" b="1" dirty="0"/>
              <a:t> </a:t>
            </a:r>
            <a:r>
              <a:rPr lang="en-US" sz="2400" b="1" dirty="0" err="1"/>
              <a:t>liječenja</a:t>
            </a:r>
            <a:r>
              <a:rPr lang="en-US" sz="2400" b="1" dirty="0"/>
              <a:t>. </a:t>
            </a:r>
            <a:r>
              <a:rPr lang="en-US" sz="2400" b="1" dirty="0" err="1"/>
              <a:t>Grčki</a:t>
            </a:r>
            <a:r>
              <a:rPr lang="en-US" sz="2400" b="1" dirty="0"/>
              <a:t> </a:t>
            </a:r>
            <a:r>
              <a:rPr lang="en-US" sz="2400" b="1" dirty="0" err="1"/>
              <a:t>su</a:t>
            </a:r>
            <a:r>
              <a:rPr lang="en-US" sz="2400" b="1" dirty="0"/>
              <a:t> </a:t>
            </a:r>
            <a:r>
              <a:rPr lang="en-US" sz="2400" b="1" dirty="0" err="1"/>
              <a:t>znanstvenici</a:t>
            </a:r>
            <a:r>
              <a:rPr lang="en-US" sz="2400" b="1" dirty="0"/>
              <a:t> </a:t>
            </a:r>
            <a:r>
              <a:rPr lang="en-US" sz="2400" b="1" dirty="0" err="1"/>
              <a:t>na</a:t>
            </a:r>
            <a:r>
              <a:rPr lang="en-US" sz="2400" b="1" dirty="0"/>
              <a:t> taj </a:t>
            </a:r>
            <a:r>
              <a:rPr lang="en-US" sz="2400" b="1" dirty="0" err="1"/>
              <a:t>način</a:t>
            </a:r>
            <a:r>
              <a:rPr lang="en-US" sz="2400" b="1" dirty="0"/>
              <a:t> </a:t>
            </a:r>
            <a:r>
              <a:rPr lang="en-US" sz="2400" b="1" dirty="0" err="1"/>
              <a:t>uvelike</a:t>
            </a:r>
            <a:r>
              <a:rPr lang="en-US" sz="2400" b="1" dirty="0"/>
              <a:t> </a:t>
            </a:r>
            <a:r>
              <a:rPr lang="en-US" sz="2400" b="1" dirty="0" err="1"/>
              <a:t>doprinijeli</a:t>
            </a:r>
            <a:r>
              <a:rPr lang="en-US" sz="2400" b="1" dirty="0"/>
              <a:t> </a:t>
            </a:r>
            <a:r>
              <a:rPr lang="en-US" sz="2400" b="1" dirty="0" err="1"/>
              <a:t>društvu</a:t>
            </a:r>
            <a:r>
              <a:rPr lang="en-US" sz="2400" b="1" dirty="0"/>
              <a:t> </a:t>
            </a:r>
            <a:r>
              <a:rPr lang="en-US" sz="2400" b="1" dirty="0" err="1"/>
              <a:t>i</a:t>
            </a:r>
            <a:r>
              <a:rPr lang="en-US" sz="2400" b="1" dirty="0"/>
              <a:t> </a:t>
            </a:r>
            <a:r>
              <a:rPr lang="en-US" sz="2400" b="1" dirty="0" err="1"/>
              <a:t>civilizaciji</a:t>
            </a:r>
            <a:r>
              <a:rPr lang="en-US" sz="2400" b="1" dirty="0"/>
              <a:t>. </a:t>
            </a:r>
            <a:r>
              <a:rPr lang="en-US" sz="2400" b="1" dirty="0" err="1"/>
              <a:t>Pročitajte</a:t>
            </a:r>
            <a:r>
              <a:rPr lang="en-US" sz="2400" b="1" dirty="0"/>
              <a:t> </a:t>
            </a:r>
            <a:r>
              <a:rPr lang="en-US" sz="2400" b="1" dirty="0" err="1"/>
              <a:t>ovaj</a:t>
            </a:r>
            <a:r>
              <a:rPr lang="en-US" sz="2400" b="1" dirty="0"/>
              <a:t> </a:t>
            </a:r>
            <a:r>
              <a:rPr lang="en-US" sz="2400" b="1" dirty="0" err="1"/>
              <a:t>odjeljak</a:t>
            </a:r>
            <a:r>
              <a:rPr lang="en-US" sz="2400" b="1" dirty="0"/>
              <a:t> da </a:t>
            </a:r>
            <a:r>
              <a:rPr lang="en-US" sz="2400" b="1" dirty="0" err="1"/>
              <a:t>biste</a:t>
            </a:r>
            <a:r>
              <a:rPr lang="en-US" sz="2400" b="1" dirty="0"/>
              <a:t> </a:t>
            </a:r>
            <a:r>
              <a:rPr lang="en-US" sz="2400" b="1" dirty="0" err="1"/>
              <a:t>saznali</a:t>
            </a:r>
            <a:r>
              <a:rPr lang="en-US" sz="2400" b="1" dirty="0"/>
              <a:t> </a:t>
            </a:r>
            <a:r>
              <a:rPr lang="en-US" sz="2400" b="1" dirty="0" err="1"/>
              <a:t>više</a:t>
            </a:r>
            <a:r>
              <a:rPr lang="en-US" sz="2400" b="1" dirty="0"/>
              <a:t> o </a:t>
            </a:r>
            <a:r>
              <a:rPr lang="en-US" sz="2400" b="1" dirty="0" err="1"/>
              <a:t>poznatim</a:t>
            </a:r>
            <a:r>
              <a:rPr lang="en-US" sz="2400" b="1" dirty="0"/>
              <a:t> </a:t>
            </a:r>
            <a:r>
              <a:rPr lang="en-US" sz="2400" b="1" dirty="0" err="1"/>
              <a:t>grčkim</a:t>
            </a:r>
            <a:r>
              <a:rPr lang="en-US" sz="2400" b="1" dirty="0"/>
              <a:t> </a:t>
            </a:r>
            <a:r>
              <a:rPr lang="en-US" sz="2400" b="1" dirty="0" err="1"/>
              <a:t>znanstvenicima</a:t>
            </a:r>
            <a:r>
              <a:rPr lang="en-US" sz="2400" b="1" dirty="0"/>
              <a:t>.</a:t>
            </a:r>
            <a:endParaRPr lang="hr-HR" sz="2400" b="1" dirty="0"/>
          </a:p>
          <a:p>
            <a:r>
              <a:rPr lang="hr-HR" sz="2400" dirty="0">
                <a:hlinkClick r:id="rId2"/>
              </a:rPr>
              <a:t>https://www.thefamouspeople.com/scientists.php</a:t>
            </a:r>
            <a:r>
              <a:rPr lang="hr-HR" sz="2400" dirty="0"/>
              <a:t> </a:t>
            </a:r>
            <a:endParaRPr lang="el-GR" sz="2400" b="1" dirty="0"/>
          </a:p>
        </p:txBody>
      </p:sp>
    </p:spTree>
    <p:extLst>
      <p:ext uri="{BB962C8B-B14F-4D97-AF65-F5344CB8AC3E}">
        <p14:creationId xmlns:p14="http://schemas.microsoft.com/office/powerpoint/2010/main" val="37700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73847" y="476672"/>
            <a:ext cx="2592288" cy="671735"/>
          </a:xfrm>
        </p:spPr>
        <p:txBody>
          <a:bodyPr>
            <a:normAutofit fontScale="90000"/>
          </a:bodyPr>
          <a:lstStyle/>
          <a:p>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br>
              <a:rPr lang="en-US" sz="3200" b="1" dirty="0">
                <a:solidFill>
                  <a:srgbClr val="7030A0"/>
                </a:solidFill>
              </a:rPr>
            </a:br>
            <a:r>
              <a:rPr lang="hr-HR" sz="3200" b="1" dirty="0">
                <a:solidFill>
                  <a:srgbClr val="7030A0"/>
                </a:solidFill>
              </a:rPr>
              <a:t>Aristotel</a:t>
            </a:r>
            <a:br>
              <a:rPr lang="en-US" sz="3200" b="1" dirty="0">
                <a:solidFill>
                  <a:srgbClr val="7030A0"/>
                </a:solidFill>
              </a:rPr>
            </a:br>
            <a:endParaRPr lang="el-GR" sz="3200" b="1" dirty="0">
              <a:solidFill>
                <a:srgbClr val="7030A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50911" y="1844824"/>
            <a:ext cx="3395361" cy="4006525"/>
          </a:xfrm>
        </p:spPr>
      </p:pic>
      <p:sp>
        <p:nvSpPr>
          <p:cNvPr id="4" name="Θέση κειμένου 3"/>
          <p:cNvSpPr>
            <a:spLocks noGrp="1"/>
          </p:cNvSpPr>
          <p:nvPr>
            <p:ph type="body" sz="half" idx="2"/>
          </p:nvPr>
        </p:nvSpPr>
        <p:spPr>
          <a:xfrm>
            <a:off x="0" y="620688"/>
            <a:ext cx="5868144" cy="6048673"/>
          </a:xfrm>
        </p:spPr>
        <p:txBody>
          <a:bodyPr>
            <a:noAutofit/>
          </a:bodyPr>
          <a:lstStyle/>
          <a:p>
            <a:pPr marL="171450" indent="-171450">
              <a:buFont typeface="Courier New" pitchFamily="49" charset="0"/>
              <a:buChar char="o"/>
            </a:pPr>
            <a:r>
              <a:rPr lang="en-US" sz="2000" b="1" dirty="0" err="1"/>
              <a:t>Aristotel</a:t>
            </a:r>
            <a:r>
              <a:rPr lang="en-US" sz="2000" b="1" dirty="0"/>
              <a:t> je bio </a:t>
            </a:r>
            <a:r>
              <a:rPr lang="en-US" sz="2000" b="1" dirty="0" err="1"/>
              <a:t>grčki</a:t>
            </a:r>
            <a:r>
              <a:rPr lang="en-US" sz="2000" b="1" dirty="0"/>
              <a:t> </a:t>
            </a:r>
            <a:r>
              <a:rPr lang="en-US" sz="2000" b="1" dirty="0" err="1"/>
              <a:t>filozof</a:t>
            </a:r>
            <a:r>
              <a:rPr lang="en-US" sz="2000" b="1" dirty="0"/>
              <a:t> </a:t>
            </a:r>
            <a:r>
              <a:rPr lang="en-US" sz="2000" b="1" dirty="0" err="1"/>
              <a:t>i</a:t>
            </a:r>
            <a:r>
              <a:rPr lang="en-US" sz="2000" b="1" dirty="0"/>
              <a:t> </a:t>
            </a:r>
            <a:r>
              <a:rPr lang="en-US" sz="2000" b="1" dirty="0" err="1"/>
              <a:t>znanstvenik</a:t>
            </a:r>
            <a:r>
              <a:rPr lang="en-US" sz="2000" b="1" dirty="0"/>
              <a:t>, </a:t>
            </a:r>
            <a:r>
              <a:rPr lang="en-US" sz="2000" b="1" dirty="0" err="1"/>
              <a:t>poznatiji</a:t>
            </a:r>
            <a:r>
              <a:rPr lang="en-US" sz="2000" b="1" dirty="0"/>
              <a:t> </a:t>
            </a:r>
            <a:r>
              <a:rPr lang="en-US" sz="2000" b="1" dirty="0" err="1"/>
              <a:t>kao</a:t>
            </a:r>
            <a:r>
              <a:rPr lang="en-US" sz="2000" b="1" dirty="0"/>
              <a:t> </a:t>
            </a:r>
            <a:r>
              <a:rPr lang="en-US" sz="2000" b="1" dirty="0" err="1"/>
              <a:t>učitelj</a:t>
            </a:r>
            <a:r>
              <a:rPr lang="en-US" sz="2000" b="1" dirty="0"/>
              <a:t> Aleksandra </a:t>
            </a:r>
            <a:r>
              <a:rPr lang="en-US" sz="2000" b="1" dirty="0" err="1"/>
              <a:t>Velikog</a:t>
            </a:r>
            <a:r>
              <a:rPr lang="en-US" sz="2000" b="1" dirty="0"/>
              <a:t>.</a:t>
            </a:r>
          </a:p>
          <a:p>
            <a:pPr marL="171450" indent="-171450">
              <a:buFont typeface="Courier New" pitchFamily="49" charset="0"/>
              <a:buChar char="o"/>
            </a:pPr>
            <a:r>
              <a:rPr lang="en-US" sz="2000" b="1" dirty="0"/>
              <a:t>Bio je student </a:t>
            </a:r>
            <a:r>
              <a:rPr lang="en-US" sz="2000" b="1" dirty="0" err="1"/>
              <a:t>Platona</a:t>
            </a:r>
            <a:r>
              <a:rPr lang="en-US" sz="2000" b="1" dirty="0"/>
              <a:t> </a:t>
            </a:r>
            <a:r>
              <a:rPr lang="en-US" sz="2000" b="1" dirty="0" err="1"/>
              <a:t>i</a:t>
            </a:r>
            <a:r>
              <a:rPr lang="en-US" sz="2000" b="1" dirty="0"/>
              <a:t> </a:t>
            </a:r>
            <a:r>
              <a:rPr lang="en-US" sz="2000" b="1" dirty="0" err="1"/>
              <a:t>smatra</a:t>
            </a:r>
            <a:r>
              <a:rPr lang="en-US" sz="2000" b="1" dirty="0"/>
              <a:t> se </a:t>
            </a:r>
            <a:r>
              <a:rPr lang="en-US" sz="2000" b="1" dirty="0" err="1"/>
              <a:t>važnom</a:t>
            </a:r>
            <a:r>
              <a:rPr lang="en-US" sz="2000" b="1" dirty="0"/>
              <a:t> </a:t>
            </a:r>
            <a:r>
              <a:rPr lang="en-US" sz="2000" b="1" dirty="0" err="1"/>
              <a:t>figurom</a:t>
            </a:r>
            <a:r>
              <a:rPr lang="en-US" sz="2000" b="1" dirty="0"/>
              <a:t> </a:t>
            </a:r>
            <a:r>
              <a:rPr lang="en-US" sz="2000" b="1" dirty="0" err="1"/>
              <a:t>zapadne</a:t>
            </a:r>
            <a:r>
              <a:rPr lang="en-US" sz="2000" b="1" dirty="0"/>
              <a:t> </a:t>
            </a:r>
            <a:r>
              <a:rPr lang="en-US" sz="2000" b="1" dirty="0" err="1"/>
              <a:t>filozofije</a:t>
            </a:r>
            <a:r>
              <a:rPr lang="en-US" sz="2000" b="1" dirty="0"/>
              <a:t>. </a:t>
            </a:r>
            <a:r>
              <a:rPr lang="en-US" sz="2000" b="1" dirty="0" err="1"/>
              <a:t>Poznat</a:t>
            </a:r>
            <a:r>
              <a:rPr lang="en-US" sz="2000" b="1" dirty="0"/>
              <a:t> po </a:t>
            </a:r>
            <a:r>
              <a:rPr lang="en-US" sz="2000" b="1" dirty="0" err="1"/>
              <a:t>svojim</a:t>
            </a:r>
            <a:r>
              <a:rPr lang="en-US" sz="2000" b="1" dirty="0"/>
              <a:t> </a:t>
            </a:r>
            <a:r>
              <a:rPr lang="en-US" sz="2000" b="1" dirty="0" err="1"/>
              <a:t>radovima</a:t>
            </a:r>
            <a:r>
              <a:rPr lang="en-US" sz="2000" b="1" dirty="0"/>
              <a:t> </a:t>
            </a:r>
            <a:r>
              <a:rPr lang="en-US" sz="2000" b="1" dirty="0" err="1"/>
              <a:t>iz</a:t>
            </a:r>
            <a:r>
              <a:rPr lang="en-US" sz="2000" b="1" dirty="0"/>
              <a:t> </a:t>
            </a:r>
            <a:r>
              <a:rPr lang="en-US" sz="2000" b="1" dirty="0" err="1"/>
              <a:t>fizike</a:t>
            </a:r>
            <a:r>
              <a:rPr lang="en-US" sz="2000" b="1" dirty="0"/>
              <a:t>, </a:t>
            </a:r>
            <a:r>
              <a:rPr lang="en-US" sz="2000" b="1" dirty="0" err="1"/>
              <a:t>metafizike</a:t>
            </a:r>
            <a:r>
              <a:rPr lang="en-US" sz="2000" b="1" dirty="0"/>
              <a:t>, </a:t>
            </a:r>
            <a:r>
              <a:rPr lang="en-US" sz="2000" b="1" dirty="0" err="1"/>
              <a:t>poezije</a:t>
            </a:r>
            <a:r>
              <a:rPr lang="en-US" sz="2000" b="1" dirty="0"/>
              <a:t>, </a:t>
            </a:r>
            <a:r>
              <a:rPr lang="en-US" sz="2000" b="1" dirty="0" err="1"/>
              <a:t>kazališta</a:t>
            </a:r>
            <a:r>
              <a:rPr lang="en-US" sz="2000" b="1" dirty="0"/>
              <a:t>, </a:t>
            </a:r>
            <a:r>
              <a:rPr lang="en-US" sz="2000" b="1" dirty="0" err="1"/>
              <a:t>glazbe</a:t>
            </a:r>
            <a:r>
              <a:rPr lang="en-US" sz="2000" b="1" dirty="0"/>
              <a:t>, </a:t>
            </a:r>
            <a:r>
              <a:rPr lang="en-US" sz="2000" b="1" dirty="0" err="1"/>
              <a:t>logike</a:t>
            </a:r>
            <a:r>
              <a:rPr lang="en-US" sz="2000" b="1" dirty="0"/>
              <a:t>, </a:t>
            </a:r>
            <a:r>
              <a:rPr lang="en-US" sz="2000" b="1" dirty="0" err="1"/>
              <a:t>retorike</a:t>
            </a:r>
            <a:r>
              <a:rPr lang="en-US" sz="2000" b="1" dirty="0"/>
              <a:t>, </a:t>
            </a:r>
            <a:r>
              <a:rPr lang="en-US" sz="2000" b="1" dirty="0" err="1"/>
              <a:t>lingvistike</a:t>
            </a:r>
            <a:r>
              <a:rPr lang="en-US" sz="2000" b="1" dirty="0"/>
              <a:t>, </a:t>
            </a:r>
            <a:r>
              <a:rPr lang="en-US" sz="2000" b="1" dirty="0" err="1"/>
              <a:t>politike</a:t>
            </a:r>
            <a:r>
              <a:rPr lang="en-US" sz="2000" b="1" dirty="0"/>
              <a:t>, </a:t>
            </a:r>
            <a:r>
              <a:rPr lang="en-US" sz="2000" b="1" dirty="0" err="1"/>
              <a:t>vlade</a:t>
            </a:r>
            <a:r>
              <a:rPr lang="en-US" sz="2000" b="1" dirty="0"/>
              <a:t>, </a:t>
            </a:r>
            <a:r>
              <a:rPr lang="en-US" sz="2000" b="1" dirty="0" err="1"/>
              <a:t>etike</a:t>
            </a:r>
            <a:r>
              <a:rPr lang="en-US" sz="2000" b="1" dirty="0"/>
              <a:t>, </a:t>
            </a:r>
            <a:r>
              <a:rPr lang="en-US" sz="2000" b="1" dirty="0" err="1"/>
              <a:t>biologije</a:t>
            </a:r>
            <a:r>
              <a:rPr lang="en-US" sz="2000" b="1" dirty="0"/>
              <a:t> </a:t>
            </a:r>
            <a:r>
              <a:rPr lang="en-US" sz="2000" b="1" dirty="0" err="1"/>
              <a:t>i</a:t>
            </a:r>
            <a:r>
              <a:rPr lang="en-US" sz="2000" b="1" dirty="0"/>
              <a:t> </a:t>
            </a:r>
            <a:r>
              <a:rPr lang="en-US" sz="2000" b="1" dirty="0" err="1"/>
              <a:t>zoologije</a:t>
            </a:r>
            <a:r>
              <a:rPr lang="en-US" sz="2000" b="1" dirty="0"/>
              <a:t>, </a:t>
            </a:r>
            <a:r>
              <a:rPr lang="en-US" sz="2000" b="1" dirty="0" err="1"/>
              <a:t>smatra</a:t>
            </a:r>
            <a:r>
              <a:rPr lang="en-US" sz="2000" b="1" dirty="0"/>
              <a:t> se </a:t>
            </a:r>
            <a:r>
              <a:rPr lang="en-US" sz="2000" b="1" dirty="0" err="1"/>
              <a:t>mnogo</a:t>
            </a:r>
            <a:r>
              <a:rPr lang="en-US" sz="2000" b="1" dirty="0"/>
              <a:t> </a:t>
            </a:r>
            <a:r>
              <a:rPr lang="en-US" sz="2000" b="1" dirty="0" err="1"/>
              <a:t>ispred</a:t>
            </a:r>
            <a:r>
              <a:rPr lang="en-US" sz="2000" b="1" dirty="0"/>
              <a:t> </a:t>
            </a:r>
            <a:r>
              <a:rPr lang="en-US" sz="2000" b="1" dirty="0" err="1"/>
              <a:t>svog</a:t>
            </a:r>
            <a:r>
              <a:rPr lang="en-US" sz="2000" b="1" dirty="0"/>
              <a:t> </a:t>
            </a:r>
            <a:r>
              <a:rPr lang="en-US" sz="2000" b="1" dirty="0" err="1"/>
              <a:t>vremena</a:t>
            </a:r>
            <a:r>
              <a:rPr lang="en-US" sz="2000" b="1" dirty="0"/>
              <a:t>.</a:t>
            </a:r>
          </a:p>
          <a:p>
            <a:pPr marL="171450" indent="-171450">
              <a:buFont typeface="Courier New" pitchFamily="49" charset="0"/>
              <a:buChar char="o"/>
            </a:pPr>
            <a:r>
              <a:rPr lang="en-US" sz="2000" b="1" dirty="0" err="1"/>
              <a:t>Njegova</a:t>
            </a:r>
            <a:r>
              <a:rPr lang="en-US" sz="2000" b="1" dirty="0"/>
              <a:t> </a:t>
            </a:r>
            <a:r>
              <a:rPr lang="en-US" sz="2000" b="1" dirty="0" err="1"/>
              <a:t>djela</a:t>
            </a:r>
            <a:r>
              <a:rPr lang="en-US" sz="2000" b="1" dirty="0"/>
              <a:t> </a:t>
            </a:r>
            <a:r>
              <a:rPr lang="en-US" sz="2000" b="1" dirty="0" err="1"/>
              <a:t>čine</a:t>
            </a:r>
            <a:r>
              <a:rPr lang="en-US" sz="2000" b="1" dirty="0"/>
              <a:t> </a:t>
            </a:r>
            <a:r>
              <a:rPr lang="en-US" sz="2000" b="1" dirty="0" err="1"/>
              <a:t>prvi</a:t>
            </a:r>
            <a:r>
              <a:rPr lang="en-US" sz="2000" b="1" dirty="0"/>
              <a:t> </a:t>
            </a:r>
            <a:r>
              <a:rPr lang="en-US" sz="2000" b="1" dirty="0" err="1"/>
              <a:t>sveobuhvatni</a:t>
            </a:r>
            <a:r>
              <a:rPr lang="en-US" sz="2000" b="1" dirty="0"/>
              <a:t> </a:t>
            </a:r>
            <a:r>
              <a:rPr lang="en-US" sz="2000" b="1" dirty="0" err="1"/>
              <a:t>sustav</a:t>
            </a:r>
            <a:r>
              <a:rPr lang="en-US" sz="2000" b="1" dirty="0"/>
              <a:t> </a:t>
            </a:r>
            <a:r>
              <a:rPr lang="en-US" sz="2000" b="1" dirty="0" err="1"/>
              <a:t>zapadne</a:t>
            </a:r>
            <a:r>
              <a:rPr lang="en-US" sz="2000" b="1" dirty="0"/>
              <a:t> </a:t>
            </a:r>
            <a:r>
              <a:rPr lang="en-US" sz="2000" b="1" dirty="0" err="1"/>
              <a:t>filozofije</a:t>
            </a:r>
            <a:r>
              <a:rPr lang="en-US" sz="2000" b="1" dirty="0"/>
              <a:t> koji </a:t>
            </a:r>
            <a:r>
              <a:rPr lang="en-US" sz="2000" b="1" dirty="0" err="1"/>
              <a:t>uključuje</a:t>
            </a:r>
            <a:r>
              <a:rPr lang="en-US" sz="2000" b="1" dirty="0"/>
              <a:t> </a:t>
            </a:r>
            <a:r>
              <a:rPr lang="en-US" sz="2000" b="1" dirty="0" err="1"/>
              <a:t>poglede</a:t>
            </a:r>
            <a:r>
              <a:rPr lang="en-US" sz="2000" b="1" dirty="0"/>
              <a:t> </a:t>
            </a:r>
            <a:r>
              <a:rPr lang="en-US" sz="2000" b="1" dirty="0" err="1"/>
              <a:t>na</a:t>
            </a:r>
            <a:r>
              <a:rPr lang="en-US" sz="2000" b="1" dirty="0"/>
              <a:t> moral </a:t>
            </a:r>
            <a:r>
              <a:rPr lang="en-US" sz="2000" b="1" dirty="0" err="1"/>
              <a:t>i</a:t>
            </a:r>
            <a:r>
              <a:rPr lang="en-US" sz="2000" b="1" dirty="0"/>
              <a:t> </a:t>
            </a:r>
            <a:r>
              <a:rPr lang="en-US" sz="2000" b="1" dirty="0" err="1"/>
              <a:t>estetiku</a:t>
            </a:r>
            <a:r>
              <a:rPr lang="en-US" sz="2000" b="1" dirty="0"/>
              <a:t>, </a:t>
            </a:r>
            <a:r>
              <a:rPr lang="en-US" sz="2000" b="1" dirty="0" err="1"/>
              <a:t>logiku</a:t>
            </a:r>
            <a:r>
              <a:rPr lang="en-US" sz="2000" b="1" dirty="0"/>
              <a:t> </a:t>
            </a:r>
            <a:r>
              <a:rPr lang="en-US" sz="2000" b="1" dirty="0" err="1"/>
              <a:t>i</a:t>
            </a:r>
            <a:r>
              <a:rPr lang="en-US" sz="2000" b="1" dirty="0"/>
              <a:t> </a:t>
            </a:r>
            <a:r>
              <a:rPr lang="en-US" sz="2000" b="1" dirty="0" err="1"/>
              <a:t>znanost</a:t>
            </a:r>
            <a:r>
              <a:rPr lang="en-US" sz="2000" b="1" dirty="0"/>
              <a:t>, </a:t>
            </a:r>
            <a:r>
              <a:rPr lang="en-US" sz="2000" b="1" dirty="0" err="1"/>
              <a:t>politiku</a:t>
            </a:r>
            <a:r>
              <a:rPr lang="en-US" sz="2000" b="1" dirty="0"/>
              <a:t> </a:t>
            </a:r>
            <a:r>
              <a:rPr lang="en-US" sz="2000" b="1" dirty="0" err="1"/>
              <a:t>i</a:t>
            </a:r>
            <a:r>
              <a:rPr lang="en-US" sz="2000" b="1" dirty="0"/>
              <a:t> </a:t>
            </a:r>
            <a:r>
              <a:rPr lang="en-US" sz="2000" b="1" dirty="0" err="1"/>
              <a:t>metafiziku</a:t>
            </a:r>
            <a:r>
              <a:rPr lang="en-US" sz="2000" b="1" dirty="0"/>
              <a:t>.</a:t>
            </a:r>
            <a:endParaRPr lang="el-GR" sz="2000" b="1" dirty="0">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863" y="188640"/>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13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0" y="334984"/>
            <a:ext cx="2660650" cy="462633"/>
          </a:xfrm>
        </p:spPr>
        <p:txBody>
          <a:bodyPr/>
          <a:lstStyle/>
          <a:p>
            <a:r>
              <a:rPr lang="hr-HR" b="1" dirty="0">
                <a:solidFill>
                  <a:srgbClr val="7030A0"/>
                </a:solidFill>
              </a:rPr>
              <a:t>Aristotel</a:t>
            </a:r>
            <a:endParaRPr lang="el-GR" b="1" dirty="0">
              <a:solidFill>
                <a:srgbClr val="7030A0"/>
              </a:solidFill>
            </a:endParaRPr>
          </a:p>
        </p:txBody>
      </p:sp>
      <p:sp>
        <p:nvSpPr>
          <p:cNvPr id="3" name="Θέση περιεχομένου 2"/>
          <p:cNvSpPr>
            <a:spLocks noGrp="1"/>
          </p:cNvSpPr>
          <p:nvPr>
            <p:ph idx="1"/>
          </p:nvPr>
        </p:nvSpPr>
        <p:spPr>
          <a:xfrm>
            <a:off x="395536" y="836712"/>
            <a:ext cx="6768752" cy="6120680"/>
          </a:xfrm>
        </p:spPr>
        <p:txBody>
          <a:bodyPr>
            <a:normAutofit fontScale="92500" lnSpcReduction="10000"/>
          </a:bodyPr>
          <a:lstStyle/>
          <a:p>
            <a:pPr marL="171450" lvl="0" indent="-171450">
              <a:buClr>
                <a:srgbClr val="FEDD78"/>
              </a:buClr>
              <a:buFont typeface="Courier New" pitchFamily="49" charset="0"/>
              <a:buChar char="o"/>
            </a:pPr>
            <a:r>
              <a:rPr lang="en-US" sz="2400" dirty="0" err="1">
                <a:solidFill>
                  <a:prstClr val="white"/>
                </a:solidFill>
              </a:rPr>
              <a:t>Njegova</a:t>
            </a:r>
            <a:r>
              <a:rPr lang="en-US" sz="2400" dirty="0">
                <a:solidFill>
                  <a:prstClr val="white"/>
                </a:solidFill>
              </a:rPr>
              <a:t> se </a:t>
            </a:r>
            <a:r>
              <a:rPr lang="en-US" sz="2400" dirty="0" err="1">
                <a:solidFill>
                  <a:prstClr val="white"/>
                </a:solidFill>
              </a:rPr>
              <a:t>intelektualna</a:t>
            </a:r>
            <a:r>
              <a:rPr lang="en-US" sz="2400" dirty="0">
                <a:solidFill>
                  <a:prstClr val="white"/>
                </a:solidFill>
              </a:rPr>
              <a:t> </a:t>
            </a:r>
            <a:r>
              <a:rPr lang="en-US" sz="2400" dirty="0" err="1">
                <a:solidFill>
                  <a:prstClr val="white"/>
                </a:solidFill>
              </a:rPr>
              <a:t>znanja</a:t>
            </a:r>
            <a:r>
              <a:rPr lang="en-US" sz="2400" dirty="0">
                <a:solidFill>
                  <a:prstClr val="white"/>
                </a:solidFill>
              </a:rPr>
              <a:t> </a:t>
            </a:r>
            <a:r>
              <a:rPr lang="en-US" sz="2400" dirty="0" err="1">
                <a:solidFill>
                  <a:prstClr val="white"/>
                </a:solidFill>
              </a:rPr>
              <a:t>kretala</a:t>
            </a:r>
            <a:r>
              <a:rPr lang="en-US" sz="2400" dirty="0">
                <a:solidFill>
                  <a:prstClr val="white"/>
                </a:solidFill>
              </a:rPr>
              <a:t> </a:t>
            </a:r>
            <a:r>
              <a:rPr lang="en-US" sz="2400" dirty="0" err="1">
                <a:solidFill>
                  <a:prstClr val="white"/>
                </a:solidFill>
              </a:rPr>
              <a:t>iz</a:t>
            </a:r>
            <a:r>
              <a:rPr lang="en-US" sz="2400" dirty="0">
                <a:solidFill>
                  <a:prstClr val="white"/>
                </a:solidFill>
              </a:rPr>
              <a:t> </a:t>
            </a:r>
            <a:r>
              <a:rPr lang="en-US" sz="2400" dirty="0" err="1">
                <a:solidFill>
                  <a:prstClr val="white"/>
                </a:solidFill>
              </a:rPr>
              <a:t>svih</a:t>
            </a:r>
            <a:r>
              <a:rPr lang="en-US" sz="2400" dirty="0">
                <a:solidFill>
                  <a:prstClr val="white"/>
                </a:solidFill>
              </a:rPr>
              <a:t> </a:t>
            </a:r>
            <a:r>
              <a:rPr lang="en-US" sz="2400" dirty="0" err="1">
                <a:solidFill>
                  <a:prstClr val="white"/>
                </a:solidFill>
              </a:rPr>
              <a:t>poznatih</a:t>
            </a:r>
            <a:r>
              <a:rPr lang="en-US" sz="2400" dirty="0">
                <a:solidFill>
                  <a:prstClr val="white"/>
                </a:solidFill>
              </a:rPr>
              <a:t> </a:t>
            </a:r>
            <a:r>
              <a:rPr lang="en-US" sz="2400" dirty="0" err="1">
                <a:solidFill>
                  <a:prstClr val="white"/>
                </a:solidFill>
              </a:rPr>
              <a:t>područja</a:t>
            </a:r>
            <a:r>
              <a:rPr lang="en-US" sz="2400" dirty="0">
                <a:solidFill>
                  <a:prstClr val="white"/>
                </a:solidFill>
              </a:rPr>
              <a:t> </a:t>
            </a:r>
            <a:r>
              <a:rPr lang="en-US" sz="2400" dirty="0" err="1">
                <a:solidFill>
                  <a:prstClr val="white"/>
                </a:solidFill>
              </a:rPr>
              <a:t>znanosti</a:t>
            </a:r>
            <a:r>
              <a:rPr lang="en-US" sz="2400" dirty="0">
                <a:solidFill>
                  <a:prstClr val="white"/>
                </a:solidFill>
              </a:rPr>
              <a:t> </a:t>
            </a:r>
            <a:r>
              <a:rPr lang="en-US" sz="2400" dirty="0" err="1">
                <a:solidFill>
                  <a:prstClr val="white"/>
                </a:solidFill>
              </a:rPr>
              <a:t>i</a:t>
            </a:r>
            <a:r>
              <a:rPr lang="en-US" sz="2400" dirty="0">
                <a:solidFill>
                  <a:prstClr val="white"/>
                </a:solidFill>
              </a:rPr>
              <a:t> </a:t>
            </a:r>
            <a:r>
              <a:rPr lang="en-US" sz="2400" dirty="0" err="1">
                <a:solidFill>
                  <a:prstClr val="white"/>
                </a:solidFill>
              </a:rPr>
              <a:t>umjetnosti</a:t>
            </a:r>
            <a:r>
              <a:rPr lang="en-US" sz="2400" dirty="0">
                <a:solidFill>
                  <a:prstClr val="white"/>
                </a:solidFill>
              </a:rPr>
              <a:t> tog </a:t>
            </a:r>
            <a:r>
              <a:rPr lang="en-US" sz="2400" dirty="0" err="1">
                <a:solidFill>
                  <a:prstClr val="white"/>
                </a:solidFill>
              </a:rPr>
              <a:t>doba</a:t>
            </a:r>
            <a:r>
              <a:rPr lang="en-US" sz="2400" dirty="0">
                <a:solidFill>
                  <a:prstClr val="white"/>
                </a:solidFill>
              </a:rPr>
              <a:t>. </a:t>
            </a:r>
            <a:r>
              <a:rPr lang="en-US" sz="2400" dirty="0" err="1">
                <a:solidFill>
                  <a:prstClr val="white"/>
                </a:solidFill>
              </a:rPr>
              <a:t>Njegov</a:t>
            </a:r>
            <a:r>
              <a:rPr lang="en-US" sz="2400" dirty="0">
                <a:solidFill>
                  <a:prstClr val="white"/>
                </a:solidFill>
              </a:rPr>
              <a:t> rad </a:t>
            </a:r>
            <a:r>
              <a:rPr lang="en-US" sz="2400" dirty="0" err="1">
                <a:solidFill>
                  <a:prstClr val="white"/>
                </a:solidFill>
              </a:rPr>
              <a:t>uključuje</a:t>
            </a:r>
            <a:r>
              <a:rPr lang="en-US" sz="2400" dirty="0">
                <a:solidFill>
                  <a:prstClr val="white"/>
                </a:solidFill>
              </a:rPr>
              <a:t> rad </a:t>
            </a:r>
            <a:r>
              <a:rPr lang="en-US" sz="2400" dirty="0" err="1">
                <a:solidFill>
                  <a:prstClr val="white"/>
                </a:solidFill>
              </a:rPr>
              <a:t>iz</a:t>
            </a:r>
            <a:r>
              <a:rPr lang="en-US" sz="2400" dirty="0">
                <a:solidFill>
                  <a:prstClr val="white"/>
                </a:solidFill>
              </a:rPr>
              <a:t> </a:t>
            </a:r>
            <a:r>
              <a:rPr lang="en-US" sz="2400" dirty="0" err="1">
                <a:solidFill>
                  <a:prstClr val="white"/>
                </a:solidFill>
              </a:rPr>
              <a:t>fizike</a:t>
            </a:r>
            <a:r>
              <a:rPr lang="en-US" sz="2400" dirty="0">
                <a:solidFill>
                  <a:prstClr val="white"/>
                </a:solidFill>
              </a:rPr>
              <a:t>, </a:t>
            </a:r>
            <a:r>
              <a:rPr lang="en-US" sz="2400" dirty="0" err="1">
                <a:solidFill>
                  <a:prstClr val="white"/>
                </a:solidFill>
              </a:rPr>
              <a:t>kemije</a:t>
            </a:r>
            <a:r>
              <a:rPr lang="en-US" sz="2400" dirty="0">
                <a:solidFill>
                  <a:prstClr val="white"/>
                </a:solidFill>
              </a:rPr>
              <a:t>, </a:t>
            </a:r>
            <a:r>
              <a:rPr lang="en-US" sz="2400" dirty="0" err="1">
                <a:solidFill>
                  <a:prstClr val="white"/>
                </a:solidFill>
              </a:rPr>
              <a:t>biologije</a:t>
            </a:r>
            <a:r>
              <a:rPr lang="en-US" sz="2400" dirty="0">
                <a:solidFill>
                  <a:prstClr val="white"/>
                </a:solidFill>
              </a:rPr>
              <a:t>, </a:t>
            </a:r>
            <a:r>
              <a:rPr lang="en-US" sz="2400" dirty="0" err="1">
                <a:solidFill>
                  <a:prstClr val="white"/>
                </a:solidFill>
              </a:rPr>
              <a:t>zoologije</a:t>
            </a:r>
            <a:r>
              <a:rPr lang="en-US" sz="2400" dirty="0">
                <a:solidFill>
                  <a:prstClr val="white"/>
                </a:solidFill>
              </a:rPr>
              <a:t>, </a:t>
            </a:r>
            <a:r>
              <a:rPr lang="en-US" sz="2400" dirty="0" err="1">
                <a:solidFill>
                  <a:prstClr val="white"/>
                </a:solidFill>
              </a:rPr>
              <a:t>botanike</a:t>
            </a:r>
            <a:r>
              <a:rPr lang="en-US" sz="2400" dirty="0">
                <a:solidFill>
                  <a:prstClr val="white"/>
                </a:solidFill>
              </a:rPr>
              <a:t>, </a:t>
            </a:r>
            <a:r>
              <a:rPr lang="en-US" sz="2400" dirty="0" err="1">
                <a:solidFill>
                  <a:prstClr val="white"/>
                </a:solidFill>
              </a:rPr>
              <a:t>psihologije</a:t>
            </a:r>
            <a:r>
              <a:rPr lang="en-US" sz="2400" dirty="0">
                <a:solidFill>
                  <a:prstClr val="white"/>
                </a:solidFill>
              </a:rPr>
              <a:t>, </a:t>
            </a:r>
            <a:r>
              <a:rPr lang="en-US" sz="2400" dirty="0" err="1">
                <a:solidFill>
                  <a:prstClr val="white"/>
                </a:solidFill>
              </a:rPr>
              <a:t>političke</a:t>
            </a:r>
            <a:r>
              <a:rPr lang="en-US" sz="2400" dirty="0">
                <a:solidFill>
                  <a:prstClr val="white"/>
                </a:solidFill>
              </a:rPr>
              <a:t> </a:t>
            </a:r>
            <a:r>
              <a:rPr lang="en-US" sz="2400" dirty="0" err="1">
                <a:solidFill>
                  <a:prstClr val="white"/>
                </a:solidFill>
              </a:rPr>
              <a:t>teorije</a:t>
            </a:r>
            <a:r>
              <a:rPr lang="en-US" sz="2400" dirty="0">
                <a:solidFill>
                  <a:prstClr val="white"/>
                </a:solidFill>
              </a:rPr>
              <a:t>, </a:t>
            </a:r>
            <a:r>
              <a:rPr lang="en-US" sz="2400" dirty="0" err="1">
                <a:solidFill>
                  <a:prstClr val="white"/>
                </a:solidFill>
              </a:rPr>
              <a:t>logike</a:t>
            </a:r>
            <a:r>
              <a:rPr lang="en-US" sz="2400" dirty="0">
                <a:solidFill>
                  <a:prstClr val="white"/>
                </a:solidFill>
              </a:rPr>
              <a:t>, </a:t>
            </a:r>
            <a:r>
              <a:rPr lang="en-US" sz="2400" dirty="0" err="1">
                <a:solidFill>
                  <a:prstClr val="white"/>
                </a:solidFill>
              </a:rPr>
              <a:t>metafizike</a:t>
            </a:r>
            <a:r>
              <a:rPr lang="en-US" sz="2400" dirty="0">
                <a:solidFill>
                  <a:prstClr val="white"/>
                </a:solidFill>
              </a:rPr>
              <a:t>, </a:t>
            </a:r>
            <a:r>
              <a:rPr lang="en-US" sz="2400" dirty="0" err="1">
                <a:solidFill>
                  <a:prstClr val="white"/>
                </a:solidFill>
              </a:rPr>
              <a:t>povijesti</a:t>
            </a:r>
            <a:r>
              <a:rPr lang="en-US" sz="2400" dirty="0">
                <a:solidFill>
                  <a:prstClr val="white"/>
                </a:solidFill>
              </a:rPr>
              <a:t>, </a:t>
            </a:r>
            <a:r>
              <a:rPr lang="en-US" sz="2400" dirty="0" err="1">
                <a:solidFill>
                  <a:prstClr val="white"/>
                </a:solidFill>
              </a:rPr>
              <a:t>književne</a:t>
            </a:r>
            <a:r>
              <a:rPr lang="en-US" sz="2400" dirty="0">
                <a:solidFill>
                  <a:prstClr val="white"/>
                </a:solidFill>
              </a:rPr>
              <a:t> </a:t>
            </a:r>
            <a:r>
              <a:rPr lang="en-US" sz="2400" dirty="0" err="1">
                <a:solidFill>
                  <a:prstClr val="white"/>
                </a:solidFill>
              </a:rPr>
              <a:t>teorije</a:t>
            </a:r>
            <a:r>
              <a:rPr lang="en-US" sz="2400" dirty="0">
                <a:solidFill>
                  <a:prstClr val="white"/>
                </a:solidFill>
              </a:rPr>
              <a:t> </a:t>
            </a:r>
            <a:r>
              <a:rPr lang="en-US" sz="2400" dirty="0" err="1">
                <a:solidFill>
                  <a:prstClr val="white"/>
                </a:solidFill>
              </a:rPr>
              <a:t>i</a:t>
            </a:r>
            <a:r>
              <a:rPr lang="en-US" sz="2400" dirty="0">
                <a:solidFill>
                  <a:prstClr val="white"/>
                </a:solidFill>
              </a:rPr>
              <a:t> </a:t>
            </a:r>
            <a:r>
              <a:rPr lang="en-US" sz="2400" dirty="0" err="1">
                <a:solidFill>
                  <a:prstClr val="white"/>
                </a:solidFill>
              </a:rPr>
              <a:t>retorike</a:t>
            </a:r>
            <a:r>
              <a:rPr lang="en-US" sz="2400" dirty="0">
                <a:solidFill>
                  <a:prstClr val="white"/>
                </a:solidFill>
              </a:rPr>
              <a:t>.</a:t>
            </a:r>
          </a:p>
          <a:p>
            <a:pPr marL="171450" lvl="0" indent="-171450">
              <a:buClr>
                <a:srgbClr val="FEDD78"/>
              </a:buClr>
              <a:buFont typeface="Courier New" pitchFamily="49" charset="0"/>
              <a:buChar char="o"/>
            </a:pPr>
            <a:r>
              <a:rPr lang="en-US" sz="2400" dirty="0" err="1">
                <a:solidFill>
                  <a:prstClr val="white"/>
                </a:solidFill>
              </a:rPr>
              <a:t>Jedno</a:t>
            </a:r>
            <a:r>
              <a:rPr lang="en-US" sz="2400" dirty="0">
                <a:solidFill>
                  <a:prstClr val="white"/>
                </a:solidFill>
              </a:rPr>
              <a:t> od </a:t>
            </a:r>
            <a:r>
              <a:rPr lang="en-US" sz="2400" dirty="0" err="1">
                <a:solidFill>
                  <a:prstClr val="white"/>
                </a:solidFill>
              </a:rPr>
              <a:t>njegovih</a:t>
            </a:r>
            <a:r>
              <a:rPr lang="en-US" sz="2400" dirty="0">
                <a:solidFill>
                  <a:prstClr val="white"/>
                </a:solidFill>
              </a:rPr>
              <a:t> </a:t>
            </a:r>
            <a:r>
              <a:rPr lang="en-US" sz="2400" dirty="0" err="1">
                <a:solidFill>
                  <a:prstClr val="white"/>
                </a:solidFill>
              </a:rPr>
              <a:t>najvećih</a:t>
            </a:r>
            <a:r>
              <a:rPr lang="en-US" sz="2400" dirty="0">
                <a:solidFill>
                  <a:prstClr val="white"/>
                </a:solidFill>
              </a:rPr>
              <a:t> </a:t>
            </a:r>
            <a:r>
              <a:rPr lang="en-US" sz="2400" dirty="0" err="1">
                <a:solidFill>
                  <a:prstClr val="white"/>
                </a:solidFill>
              </a:rPr>
              <a:t>postignuća</a:t>
            </a:r>
            <a:r>
              <a:rPr lang="en-US" sz="2400" dirty="0">
                <a:solidFill>
                  <a:prstClr val="white"/>
                </a:solidFill>
              </a:rPr>
              <a:t> </a:t>
            </a:r>
            <a:r>
              <a:rPr lang="en-US" sz="2400" dirty="0" err="1">
                <a:solidFill>
                  <a:prstClr val="white"/>
                </a:solidFill>
              </a:rPr>
              <a:t>bilo</a:t>
            </a:r>
            <a:r>
              <a:rPr lang="en-US" sz="2400" dirty="0">
                <a:solidFill>
                  <a:prstClr val="white"/>
                </a:solidFill>
              </a:rPr>
              <a:t> je </a:t>
            </a:r>
            <a:r>
              <a:rPr lang="en-US" sz="2400" dirty="0" err="1">
                <a:solidFill>
                  <a:prstClr val="white"/>
                </a:solidFill>
              </a:rPr>
              <a:t>formuliranje</a:t>
            </a:r>
            <a:r>
              <a:rPr lang="en-US" sz="2400" dirty="0">
                <a:solidFill>
                  <a:prstClr val="white"/>
                </a:solidFill>
              </a:rPr>
              <a:t> </a:t>
            </a:r>
            <a:r>
              <a:rPr lang="en-US" sz="2400" dirty="0" err="1">
                <a:solidFill>
                  <a:prstClr val="white"/>
                </a:solidFill>
              </a:rPr>
              <a:t>gotovog</a:t>
            </a:r>
            <a:r>
              <a:rPr lang="en-US" sz="2400" dirty="0">
                <a:solidFill>
                  <a:prstClr val="white"/>
                </a:solidFill>
              </a:rPr>
              <a:t> </a:t>
            </a:r>
            <a:r>
              <a:rPr lang="en-US" sz="2400" dirty="0" err="1">
                <a:solidFill>
                  <a:prstClr val="white"/>
                </a:solidFill>
              </a:rPr>
              <a:t>sustava</a:t>
            </a:r>
            <a:r>
              <a:rPr lang="en-US" sz="2400" dirty="0">
                <a:solidFill>
                  <a:prstClr val="white"/>
                </a:solidFill>
              </a:rPr>
              <a:t> </a:t>
            </a:r>
            <a:r>
              <a:rPr lang="en-US" sz="2400" dirty="0" err="1">
                <a:solidFill>
                  <a:prstClr val="white"/>
                </a:solidFill>
              </a:rPr>
              <a:t>poznatog</a:t>
            </a:r>
            <a:r>
              <a:rPr lang="en-US" sz="2400" dirty="0">
                <a:solidFill>
                  <a:prstClr val="white"/>
                </a:solidFill>
              </a:rPr>
              <a:t> </a:t>
            </a:r>
            <a:r>
              <a:rPr lang="en-US" sz="2400" dirty="0" err="1">
                <a:solidFill>
                  <a:prstClr val="white"/>
                </a:solidFill>
              </a:rPr>
              <a:t>i</a:t>
            </a:r>
            <a:r>
              <a:rPr lang="en-US" sz="2400" dirty="0">
                <a:solidFill>
                  <a:prstClr val="white"/>
                </a:solidFill>
              </a:rPr>
              <a:t> </a:t>
            </a:r>
            <a:r>
              <a:rPr lang="en-US" sz="2400" dirty="0" err="1">
                <a:solidFill>
                  <a:prstClr val="white"/>
                </a:solidFill>
              </a:rPr>
              <a:t>kao</a:t>
            </a:r>
            <a:r>
              <a:rPr lang="en-US" sz="2400" dirty="0">
                <a:solidFill>
                  <a:prstClr val="white"/>
                </a:solidFill>
              </a:rPr>
              <a:t> </a:t>
            </a:r>
            <a:r>
              <a:rPr lang="en-US" sz="2400" dirty="0" err="1">
                <a:solidFill>
                  <a:prstClr val="white"/>
                </a:solidFill>
              </a:rPr>
              <a:t>aristotelovski</a:t>
            </a:r>
            <a:r>
              <a:rPr lang="en-US" sz="2400" dirty="0">
                <a:solidFill>
                  <a:prstClr val="white"/>
                </a:solidFill>
              </a:rPr>
              <a:t> </a:t>
            </a:r>
            <a:r>
              <a:rPr lang="en-US" sz="2400" dirty="0" err="1">
                <a:solidFill>
                  <a:prstClr val="white"/>
                </a:solidFill>
              </a:rPr>
              <a:t>silogistički</a:t>
            </a:r>
            <a:r>
              <a:rPr lang="en-US" sz="2400" dirty="0">
                <a:solidFill>
                  <a:prstClr val="white"/>
                </a:solidFill>
              </a:rPr>
              <a:t>. </a:t>
            </a:r>
            <a:r>
              <a:rPr lang="en-US" sz="2400" dirty="0" err="1">
                <a:solidFill>
                  <a:prstClr val="white"/>
                </a:solidFill>
              </a:rPr>
              <a:t>Njegov</a:t>
            </a:r>
            <a:r>
              <a:rPr lang="en-US" sz="2400" dirty="0">
                <a:solidFill>
                  <a:prstClr val="white"/>
                </a:solidFill>
              </a:rPr>
              <a:t> </a:t>
            </a:r>
            <a:r>
              <a:rPr lang="en-US" sz="2400" dirty="0" err="1">
                <a:solidFill>
                  <a:prstClr val="white"/>
                </a:solidFill>
              </a:rPr>
              <a:t>drugi</a:t>
            </a:r>
            <a:r>
              <a:rPr lang="en-US" sz="2400" dirty="0">
                <a:solidFill>
                  <a:prstClr val="white"/>
                </a:solidFill>
              </a:rPr>
              <a:t> </a:t>
            </a:r>
            <a:r>
              <a:rPr lang="en-US" sz="2400" dirty="0" err="1">
                <a:solidFill>
                  <a:prstClr val="white"/>
                </a:solidFill>
              </a:rPr>
              <a:t>značajan</a:t>
            </a:r>
            <a:r>
              <a:rPr lang="en-US" sz="2400" dirty="0">
                <a:solidFill>
                  <a:prstClr val="white"/>
                </a:solidFill>
              </a:rPr>
              <a:t> </a:t>
            </a:r>
            <a:r>
              <a:rPr lang="en-US" sz="2400" dirty="0" err="1">
                <a:solidFill>
                  <a:prstClr val="white"/>
                </a:solidFill>
              </a:rPr>
              <a:t>doprinos</a:t>
            </a:r>
            <a:r>
              <a:rPr lang="en-US" sz="2400" dirty="0">
                <a:solidFill>
                  <a:prstClr val="white"/>
                </a:solidFill>
              </a:rPr>
              <a:t> bio je </a:t>
            </a:r>
            <a:r>
              <a:rPr lang="en-US" sz="2400" dirty="0" err="1">
                <a:solidFill>
                  <a:prstClr val="white"/>
                </a:solidFill>
              </a:rPr>
              <a:t>razvoju</a:t>
            </a:r>
            <a:r>
              <a:rPr lang="en-US" sz="2400" dirty="0">
                <a:solidFill>
                  <a:prstClr val="white"/>
                </a:solidFill>
              </a:rPr>
              <a:t> </a:t>
            </a:r>
            <a:r>
              <a:rPr lang="en-US" sz="2400" dirty="0" err="1">
                <a:solidFill>
                  <a:prstClr val="white"/>
                </a:solidFill>
              </a:rPr>
              <a:t>zoologije</a:t>
            </a:r>
            <a:r>
              <a:rPr lang="en-US" sz="2400" dirty="0">
                <a:solidFill>
                  <a:prstClr val="white"/>
                </a:solidFill>
              </a:rPr>
              <a:t>. </a:t>
            </a:r>
            <a:r>
              <a:rPr lang="en-US" sz="2400" dirty="0" err="1">
                <a:solidFill>
                  <a:prstClr val="white"/>
                </a:solidFill>
              </a:rPr>
              <a:t>Istina</a:t>
            </a:r>
            <a:r>
              <a:rPr lang="en-US" sz="2400" dirty="0">
                <a:solidFill>
                  <a:prstClr val="white"/>
                </a:solidFill>
              </a:rPr>
              <a:t> je da je </a:t>
            </a:r>
            <a:r>
              <a:rPr lang="en-US" sz="2400" dirty="0" err="1">
                <a:solidFill>
                  <a:prstClr val="white"/>
                </a:solidFill>
              </a:rPr>
              <a:t>Aristotelova</a:t>
            </a:r>
            <a:r>
              <a:rPr lang="en-US" sz="2400" dirty="0">
                <a:solidFill>
                  <a:prstClr val="white"/>
                </a:solidFill>
              </a:rPr>
              <a:t> </a:t>
            </a:r>
            <a:r>
              <a:rPr lang="en-US" sz="2400" dirty="0" err="1">
                <a:solidFill>
                  <a:prstClr val="white"/>
                </a:solidFill>
              </a:rPr>
              <a:t>zoologija</a:t>
            </a:r>
            <a:r>
              <a:rPr lang="en-US" sz="2400" dirty="0">
                <a:solidFill>
                  <a:prstClr val="white"/>
                </a:solidFill>
              </a:rPr>
              <a:t> </a:t>
            </a:r>
            <a:r>
              <a:rPr lang="en-US" sz="2400" dirty="0" err="1">
                <a:solidFill>
                  <a:prstClr val="white"/>
                </a:solidFill>
              </a:rPr>
              <a:t>zastarjela</a:t>
            </a:r>
            <a:r>
              <a:rPr lang="en-US" sz="2400" dirty="0">
                <a:solidFill>
                  <a:prstClr val="white"/>
                </a:solidFill>
              </a:rPr>
              <a:t>, </a:t>
            </a:r>
            <a:r>
              <a:rPr lang="en-US" sz="2400" dirty="0" err="1">
                <a:solidFill>
                  <a:prstClr val="white"/>
                </a:solidFill>
              </a:rPr>
              <a:t>ali</a:t>
            </a:r>
            <a:r>
              <a:rPr lang="en-US" sz="2400" dirty="0">
                <a:solidFill>
                  <a:prstClr val="white"/>
                </a:solidFill>
              </a:rPr>
              <a:t> </a:t>
            </a:r>
            <a:r>
              <a:rPr lang="en-US" sz="2400" dirty="0" err="1">
                <a:solidFill>
                  <a:prstClr val="white"/>
                </a:solidFill>
              </a:rPr>
              <a:t>njegov</a:t>
            </a:r>
            <a:r>
              <a:rPr lang="en-US" sz="2400" dirty="0">
                <a:solidFill>
                  <a:prstClr val="white"/>
                </a:solidFill>
              </a:rPr>
              <a:t> rad </a:t>
            </a:r>
            <a:r>
              <a:rPr lang="en-US" sz="2400" dirty="0" err="1">
                <a:solidFill>
                  <a:prstClr val="white"/>
                </a:solidFill>
              </a:rPr>
              <a:t>i</a:t>
            </a:r>
            <a:r>
              <a:rPr lang="en-US" sz="2400" dirty="0">
                <a:solidFill>
                  <a:prstClr val="white"/>
                </a:solidFill>
              </a:rPr>
              <a:t> </a:t>
            </a:r>
            <a:r>
              <a:rPr lang="en-US" sz="2400" dirty="0" err="1">
                <a:solidFill>
                  <a:prstClr val="white"/>
                </a:solidFill>
              </a:rPr>
              <a:t>doprinos</a:t>
            </a:r>
            <a:r>
              <a:rPr lang="en-US" sz="2400" dirty="0">
                <a:solidFill>
                  <a:prstClr val="white"/>
                </a:solidFill>
              </a:rPr>
              <a:t> </a:t>
            </a:r>
            <a:r>
              <a:rPr lang="en-US" sz="2400" dirty="0" err="1">
                <a:solidFill>
                  <a:prstClr val="white"/>
                </a:solidFill>
              </a:rPr>
              <a:t>nisu</a:t>
            </a:r>
            <a:r>
              <a:rPr lang="en-US" sz="2400" dirty="0">
                <a:solidFill>
                  <a:prstClr val="white"/>
                </a:solidFill>
              </a:rPr>
              <a:t> </a:t>
            </a:r>
            <a:r>
              <a:rPr lang="en-US" sz="2400" dirty="0" err="1">
                <a:solidFill>
                  <a:prstClr val="white"/>
                </a:solidFill>
              </a:rPr>
              <a:t>bili</a:t>
            </a:r>
            <a:r>
              <a:rPr lang="en-US" sz="2400" dirty="0">
                <a:solidFill>
                  <a:prstClr val="white"/>
                </a:solidFill>
              </a:rPr>
              <a:t> </a:t>
            </a:r>
            <a:r>
              <a:rPr lang="en-US" sz="2400" dirty="0" err="1">
                <a:solidFill>
                  <a:prstClr val="white"/>
                </a:solidFill>
              </a:rPr>
              <a:t>osporavani</a:t>
            </a:r>
            <a:r>
              <a:rPr lang="en-US" sz="2400" dirty="0">
                <a:solidFill>
                  <a:prstClr val="white"/>
                </a:solidFill>
              </a:rPr>
              <a:t> </a:t>
            </a:r>
            <a:r>
              <a:rPr lang="en-US" sz="2400" dirty="0" err="1">
                <a:solidFill>
                  <a:prstClr val="white"/>
                </a:solidFill>
              </a:rPr>
              <a:t>sve</a:t>
            </a:r>
            <a:r>
              <a:rPr lang="en-US" sz="2400" dirty="0">
                <a:solidFill>
                  <a:prstClr val="white"/>
                </a:solidFill>
              </a:rPr>
              <a:t> do 19. </a:t>
            </a:r>
            <a:r>
              <a:rPr lang="en-US" sz="2400" dirty="0" err="1">
                <a:solidFill>
                  <a:prstClr val="white"/>
                </a:solidFill>
              </a:rPr>
              <a:t>stoljeća</a:t>
            </a:r>
            <a:r>
              <a:rPr lang="en-US" sz="2400" dirty="0">
                <a:solidFill>
                  <a:prstClr val="white"/>
                </a:solidFill>
              </a:rPr>
              <a:t>. </a:t>
            </a:r>
            <a:r>
              <a:rPr lang="en-US" sz="2400" dirty="0" err="1">
                <a:solidFill>
                  <a:prstClr val="white"/>
                </a:solidFill>
              </a:rPr>
              <a:t>Njegov</a:t>
            </a:r>
            <a:r>
              <a:rPr lang="en-US" sz="2400" dirty="0">
                <a:solidFill>
                  <a:prstClr val="white"/>
                </a:solidFill>
              </a:rPr>
              <a:t> </a:t>
            </a:r>
            <a:r>
              <a:rPr lang="en-US" sz="2400" dirty="0" err="1">
                <a:solidFill>
                  <a:prstClr val="white"/>
                </a:solidFill>
              </a:rPr>
              <a:t>doprinos</a:t>
            </a:r>
            <a:r>
              <a:rPr lang="en-US" sz="2400" dirty="0">
                <a:solidFill>
                  <a:prstClr val="white"/>
                </a:solidFill>
              </a:rPr>
              <a:t> </a:t>
            </a:r>
            <a:r>
              <a:rPr lang="en-US" sz="2400" dirty="0" err="1">
                <a:solidFill>
                  <a:prstClr val="white"/>
                </a:solidFill>
              </a:rPr>
              <a:t>gotovo</a:t>
            </a:r>
            <a:r>
              <a:rPr lang="en-US" sz="2400" dirty="0">
                <a:solidFill>
                  <a:prstClr val="white"/>
                </a:solidFill>
              </a:rPr>
              <a:t> </a:t>
            </a:r>
            <a:r>
              <a:rPr lang="en-US" sz="2400" dirty="0" err="1">
                <a:solidFill>
                  <a:prstClr val="white"/>
                </a:solidFill>
              </a:rPr>
              <a:t>svim</a:t>
            </a:r>
            <a:r>
              <a:rPr lang="en-US" sz="2400" dirty="0">
                <a:solidFill>
                  <a:prstClr val="white"/>
                </a:solidFill>
              </a:rPr>
              <a:t> </a:t>
            </a:r>
            <a:r>
              <a:rPr lang="en-US" sz="2400" dirty="0" err="1">
                <a:solidFill>
                  <a:prstClr val="white"/>
                </a:solidFill>
              </a:rPr>
              <a:t>temama</a:t>
            </a:r>
            <a:r>
              <a:rPr lang="en-US" sz="2400" dirty="0">
                <a:solidFill>
                  <a:prstClr val="white"/>
                </a:solidFill>
              </a:rPr>
              <a:t> </a:t>
            </a:r>
            <a:r>
              <a:rPr lang="en-US" sz="2400" dirty="0" err="1">
                <a:solidFill>
                  <a:prstClr val="white"/>
                </a:solidFill>
              </a:rPr>
              <a:t>na</a:t>
            </a:r>
            <a:r>
              <a:rPr lang="en-US" sz="2400" dirty="0">
                <a:solidFill>
                  <a:prstClr val="white"/>
                </a:solidFill>
              </a:rPr>
              <a:t> </a:t>
            </a:r>
            <a:r>
              <a:rPr lang="en-US" sz="2400" dirty="0" err="1">
                <a:solidFill>
                  <a:prstClr val="white"/>
                </a:solidFill>
              </a:rPr>
              <a:t>zemlji</a:t>
            </a:r>
            <a:r>
              <a:rPr lang="en-US" sz="2400" dirty="0">
                <a:solidFill>
                  <a:prstClr val="white"/>
                </a:solidFill>
              </a:rPr>
              <a:t> </a:t>
            </a:r>
            <a:r>
              <a:rPr lang="en-US" sz="2400" dirty="0" err="1">
                <a:solidFill>
                  <a:prstClr val="white"/>
                </a:solidFill>
              </a:rPr>
              <a:t>i</a:t>
            </a:r>
            <a:r>
              <a:rPr lang="en-US" sz="2400" dirty="0">
                <a:solidFill>
                  <a:prstClr val="white"/>
                </a:solidFill>
              </a:rPr>
              <a:t> </a:t>
            </a:r>
            <a:r>
              <a:rPr lang="en-US" sz="2400" dirty="0" err="1">
                <a:solidFill>
                  <a:prstClr val="white"/>
                </a:solidFill>
              </a:rPr>
              <a:t>njegov</a:t>
            </a:r>
            <a:r>
              <a:rPr lang="en-US" sz="2400" dirty="0">
                <a:solidFill>
                  <a:prstClr val="white"/>
                </a:solidFill>
              </a:rPr>
              <a:t> </a:t>
            </a:r>
            <a:r>
              <a:rPr lang="en-US" sz="2400" dirty="0" err="1">
                <a:solidFill>
                  <a:prstClr val="white"/>
                </a:solidFill>
              </a:rPr>
              <a:t>utjecaj</a:t>
            </a:r>
            <a:r>
              <a:rPr lang="en-US" sz="2400" dirty="0">
                <a:solidFill>
                  <a:prstClr val="white"/>
                </a:solidFill>
              </a:rPr>
              <a:t> </a:t>
            </a:r>
            <a:r>
              <a:rPr lang="en-US" sz="2400" dirty="0" err="1">
                <a:solidFill>
                  <a:prstClr val="white"/>
                </a:solidFill>
              </a:rPr>
              <a:t>čine</a:t>
            </a:r>
            <a:r>
              <a:rPr lang="en-US" sz="2400" dirty="0">
                <a:solidFill>
                  <a:prstClr val="white"/>
                </a:solidFill>
              </a:rPr>
              <a:t> </a:t>
            </a:r>
            <a:r>
              <a:rPr lang="en-US" sz="2400" dirty="0" err="1">
                <a:solidFill>
                  <a:prstClr val="white"/>
                </a:solidFill>
              </a:rPr>
              <a:t>ga</a:t>
            </a:r>
            <a:r>
              <a:rPr lang="en-US" sz="2400" dirty="0">
                <a:solidFill>
                  <a:prstClr val="white"/>
                </a:solidFill>
              </a:rPr>
              <a:t> </a:t>
            </a:r>
            <a:r>
              <a:rPr lang="en-US" sz="2400" dirty="0" err="1">
                <a:solidFill>
                  <a:prstClr val="white"/>
                </a:solidFill>
              </a:rPr>
              <a:t>jednom</a:t>
            </a:r>
            <a:r>
              <a:rPr lang="en-US" sz="2400" dirty="0">
                <a:solidFill>
                  <a:prstClr val="white"/>
                </a:solidFill>
              </a:rPr>
              <a:t> od </a:t>
            </a:r>
            <a:r>
              <a:rPr lang="en-US" sz="2400" dirty="0" err="1">
                <a:solidFill>
                  <a:prstClr val="white"/>
                </a:solidFill>
              </a:rPr>
              <a:t>najpoznatijih</a:t>
            </a:r>
            <a:r>
              <a:rPr lang="en-US" sz="2400" dirty="0">
                <a:solidFill>
                  <a:prstClr val="white"/>
                </a:solidFill>
              </a:rPr>
              <a:t> </a:t>
            </a:r>
            <a:r>
              <a:rPr lang="en-US" sz="2400" dirty="0" err="1">
                <a:solidFill>
                  <a:prstClr val="white"/>
                </a:solidFill>
              </a:rPr>
              <a:t>i</a:t>
            </a:r>
            <a:r>
              <a:rPr lang="en-US" sz="2400" dirty="0">
                <a:solidFill>
                  <a:prstClr val="white"/>
                </a:solidFill>
              </a:rPr>
              <a:t> </a:t>
            </a:r>
            <a:r>
              <a:rPr lang="en-US" sz="2400" dirty="0" err="1">
                <a:solidFill>
                  <a:prstClr val="white"/>
                </a:solidFill>
              </a:rPr>
              <a:t>vrhunskih</a:t>
            </a:r>
            <a:r>
              <a:rPr lang="en-US" sz="2400" dirty="0">
                <a:solidFill>
                  <a:prstClr val="white"/>
                </a:solidFill>
              </a:rPr>
              <a:t> </a:t>
            </a:r>
            <a:r>
              <a:rPr lang="en-US" sz="2400" dirty="0" err="1">
                <a:solidFill>
                  <a:prstClr val="white"/>
                </a:solidFill>
              </a:rPr>
              <a:t>ličnosti</a:t>
            </a:r>
            <a:r>
              <a:rPr lang="en-US" sz="2400" dirty="0">
                <a:solidFill>
                  <a:prstClr val="white"/>
                </a:solidFill>
              </a:rPr>
              <a:t> </a:t>
            </a:r>
            <a:r>
              <a:rPr lang="en-US" sz="2400" dirty="0" err="1">
                <a:solidFill>
                  <a:prstClr val="white"/>
                </a:solidFill>
              </a:rPr>
              <a:t>svih</a:t>
            </a:r>
            <a:r>
              <a:rPr lang="en-US" sz="2400" dirty="0">
                <a:solidFill>
                  <a:prstClr val="white"/>
                </a:solidFill>
              </a:rPr>
              <a:t> </a:t>
            </a:r>
            <a:r>
              <a:rPr lang="en-US" sz="2400" dirty="0" err="1">
                <a:solidFill>
                  <a:prstClr val="white"/>
                </a:solidFill>
              </a:rPr>
              <a:t>vremena</a:t>
            </a:r>
            <a:endParaRPr lang="el-GR" dirty="0">
              <a:solidFill>
                <a:prstClr val="white"/>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2656"/>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18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hr-HR" dirty="0"/>
              <a:t>Pitagora</a:t>
            </a:r>
            <a:br>
              <a:rPr lang="en-US" dirty="0"/>
            </a:b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1628800"/>
            <a:ext cx="3008334" cy="3384376"/>
          </a:xfrm>
        </p:spPr>
      </p:pic>
      <p:sp>
        <p:nvSpPr>
          <p:cNvPr id="4" name="Θέση κειμένου 3"/>
          <p:cNvSpPr>
            <a:spLocks noGrp="1"/>
          </p:cNvSpPr>
          <p:nvPr>
            <p:ph type="body" sz="half" idx="2"/>
          </p:nvPr>
        </p:nvSpPr>
        <p:spPr>
          <a:xfrm>
            <a:off x="467544" y="1628800"/>
            <a:ext cx="3418572" cy="5184576"/>
          </a:xfrm>
        </p:spPr>
        <p:txBody>
          <a:bodyPr>
            <a:normAutofit/>
          </a:bodyPr>
          <a:lstStyle/>
          <a:p>
            <a:pPr marL="171450" indent="-171450">
              <a:buFont typeface="Courier New" pitchFamily="49" charset="0"/>
              <a:buChar char="o"/>
            </a:pPr>
            <a:r>
              <a:rPr lang="en-US" dirty="0" err="1"/>
              <a:t>Pitagora</a:t>
            </a:r>
            <a:r>
              <a:rPr lang="en-US" dirty="0"/>
              <a:t> je bio </a:t>
            </a:r>
            <a:r>
              <a:rPr lang="en-US" dirty="0" err="1"/>
              <a:t>jonski</a:t>
            </a:r>
            <a:r>
              <a:rPr lang="en-US" dirty="0"/>
              <a:t> </a:t>
            </a:r>
            <a:r>
              <a:rPr lang="en-US" dirty="0" err="1"/>
              <a:t>filozof</a:t>
            </a:r>
            <a:r>
              <a:rPr lang="en-US" dirty="0"/>
              <a:t> </a:t>
            </a:r>
            <a:r>
              <a:rPr lang="en-US" dirty="0" err="1"/>
              <a:t>i</a:t>
            </a:r>
            <a:r>
              <a:rPr lang="en-US" dirty="0"/>
              <a:t> </a:t>
            </a:r>
            <a:r>
              <a:rPr lang="en-US" dirty="0" err="1"/>
              <a:t>matematičar</a:t>
            </a:r>
            <a:r>
              <a:rPr lang="en-US" dirty="0"/>
              <a:t>, </a:t>
            </a:r>
            <a:r>
              <a:rPr lang="en-US" dirty="0" err="1"/>
              <a:t>rođen</a:t>
            </a:r>
            <a:r>
              <a:rPr lang="en-US" dirty="0"/>
              <a:t> u </a:t>
            </a:r>
            <a:r>
              <a:rPr lang="en-US" dirty="0" err="1"/>
              <a:t>šestom</a:t>
            </a:r>
            <a:r>
              <a:rPr lang="en-US" dirty="0"/>
              <a:t> </a:t>
            </a:r>
            <a:r>
              <a:rPr lang="en-US" dirty="0" err="1"/>
              <a:t>stoljeću</a:t>
            </a:r>
            <a:r>
              <a:rPr lang="en-US" dirty="0"/>
              <a:t> </a:t>
            </a:r>
            <a:r>
              <a:rPr lang="en-US" dirty="0" err="1"/>
              <a:t>prije</a:t>
            </a:r>
            <a:r>
              <a:rPr lang="en-US" dirty="0"/>
              <a:t> Krista </a:t>
            </a:r>
            <a:r>
              <a:rPr lang="en-US" dirty="0" err="1"/>
              <a:t>na</a:t>
            </a:r>
            <a:r>
              <a:rPr lang="en-US" dirty="0"/>
              <a:t> </a:t>
            </a:r>
            <a:r>
              <a:rPr lang="en-US" dirty="0" err="1"/>
              <a:t>Samosu</a:t>
            </a:r>
            <a:r>
              <a:rPr lang="en-US" dirty="0"/>
              <a:t>.</a:t>
            </a:r>
          </a:p>
          <a:p>
            <a:pPr marL="171450" indent="-171450">
              <a:buFont typeface="Courier New" pitchFamily="49" charset="0"/>
              <a:buChar char="o"/>
            </a:pPr>
            <a:r>
              <a:rPr lang="en-US" dirty="0" err="1"/>
              <a:t>Većina</a:t>
            </a:r>
            <a:r>
              <a:rPr lang="en-US" dirty="0"/>
              <a:t> </a:t>
            </a:r>
            <a:r>
              <a:rPr lang="en-US" dirty="0" err="1"/>
              <a:t>danas</a:t>
            </a:r>
            <a:r>
              <a:rPr lang="en-US" dirty="0"/>
              <a:t> </a:t>
            </a:r>
            <a:r>
              <a:rPr lang="en-US" dirty="0" err="1"/>
              <a:t>dostupnih</a:t>
            </a:r>
            <a:r>
              <a:rPr lang="en-US" dirty="0"/>
              <a:t> </a:t>
            </a:r>
            <a:r>
              <a:rPr lang="en-US" dirty="0" err="1"/>
              <a:t>podataka</a:t>
            </a:r>
            <a:r>
              <a:rPr lang="en-US" dirty="0"/>
              <a:t> </a:t>
            </a:r>
            <a:r>
              <a:rPr lang="en-US" dirty="0" err="1"/>
              <a:t>zabilježena</a:t>
            </a:r>
            <a:r>
              <a:rPr lang="en-US" dirty="0"/>
              <a:t> je </a:t>
            </a:r>
            <a:r>
              <a:rPr lang="en-US" dirty="0" err="1"/>
              <a:t>nekoliko</a:t>
            </a:r>
            <a:r>
              <a:rPr lang="en-US" dirty="0"/>
              <a:t> </a:t>
            </a:r>
            <a:r>
              <a:rPr lang="en-US" dirty="0" err="1"/>
              <a:t>stoljeća</a:t>
            </a:r>
            <a:r>
              <a:rPr lang="en-US" dirty="0"/>
              <a:t> </a:t>
            </a:r>
            <a:r>
              <a:rPr lang="en-US" dirty="0" err="1"/>
              <a:t>nakon</a:t>
            </a:r>
            <a:r>
              <a:rPr lang="en-US" dirty="0"/>
              <a:t> </a:t>
            </a:r>
            <a:r>
              <a:rPr lang="en-US" dirty="0" err="1"/>
              <a:t>njegove</a:t>
            </a:r>
            <a:r>
              <a:rPr lang="en-US" dirty="0"/>
              <a:t> </a:t>
            </a:r>
            <a:r>
              <a:rPr lang="en-US" dirty="0" err="1"/>
              <a:t>smrti</a:t>
            </a:r>
            <a:r>
              <a:rPr lang="en-US" dirty="0"/>
              <a:t>, a </a:t>
            </a:r>
            <a:r>
              <a:rPr lang="en-US" dirty="0" err="1"/>
              <a:t>kao</a:t>
            </a:r>
            <a:r>
              <a:rPr lang="en-US" dirty="0"/>
              <a:t> </a:t>
            </a:r>
            <a:r>
              <a:rPr lang="en-US" dirty="0" err="1"/>
              <a:t>rezultat</a:t>
            </a:r>
            <a:r>
              <a:rPr lang="en-US" dirty="0"/>
              <a:t> toga, </a:t>
            </a:r>
            <a:r>
              <a:rPr lang="en-US" dirty="0" err="1"/>
              <a:t>mnogi</a:t>
            </a:r>
            <a:r>
              <a:rPr lang="en-US" dirty="0"/>
              <a:t> od </a:t>
            </a:r>
            <a:r>
              <a:rPr lang="en-US" dirty="0" err="1"/>
              <a:t>dostupnih</a:t>
            </a:r>
            <a:r>
              <a:rPr lang="en-US" dirty="0"/>
              <a:t> </a:t>
            </a:r>
            <a:r>
              <a:rPr lang="en-US" dirty="0" err="1"/>
              <a:t>izvještaja</a:t>
            </a:r>
            <a:r>
              <a:rPr lang="en-US" dirty="0"/>
              <a:t> </a:t>
            </a:r>
            <a:r>
              <a:rPr lang="en-US" dirty="0" err="1"/>
              <a:t>proturječe</a:t>
            </a:r>
            <a:r>
              <a:rPr lang="en-US" dirty="0"/>
              <a:t> </a:t>
            </a:r>
            <a:r>
              <a:rPr lang="en-US" dirty="0" err="1"/>
              <a:t>jedni</a:t>
            </a:r>
            <a:r>
              <a:rPr lang="en-US" dirty="0"/>
              <a:t> </a:t>
            </a:r>
            <a:r>
              <a:rPr lang="en-US" dirty="0" err="1"/>
              <a:t>drugima</a:t>
            </a:r>
            <a:r>
              <a:rPr lang="en-US" dirty="0"/>
              <a:t>. </a:t>
            </a:r>
            <a:r>
              <a:rPr lang="en-US" dirty="0" err="1"/>
              <a:t>Međutim</a:t>
            </a:r>
            <a:r>
              <a:rPr lang="en-US" dirty="0"/>
              <a:t>, </a:t>
            </a:r>
            <a:r>
              <a:rPr lang="en-US" dirty="0" err="1"/>
              <a:t>ovo</a:t>
            </a:r>
            <a:r>
              <a:rPr lang="en-US" dirty="0"/>
              <a:t> je </a:t>
            </a:r>
            <a:r>
              <a:rPr lang="en-US" dirty="0" err="1"/>
              <a:t>sigurno</a:t>
            </a:r>
            <a:r>
              <a:rPr lang="en-US" dirty="0"/>
              <a:t> da je </a:t>
            </a:r>
            <a:r>
              <a:rPr lang="en-US" dirty="0" err="1"/>
              <a:t>rođen</a:t>
            </a:r>
            <a:r>
              <a:rPr lang="en-US" dirty="0"/>
              <a:t> od </a:t>
            </a:r>
            <a:r>
              <a:rPr lang="en-US" dirty="0" err="1"/>
              <a:t>trgovca</a:t>
            </a:r>
            <a:r>
              <a:rPr lang="en-US" dirty="0"/>
              <a:t> </a:t>
            </a:r>
            <a:r>
              <a:rPr lang="en-US" dirty="0" err="1"/>
              <a:t>iz</a:t>
            </a:r>
            <a:r>
              <a:rPr lang="en-US" dirty="0"/>
              <a:t> </a:t>
            </a:r>
            <a:r>
              <a:rPr lang="en-US" dirty="0" err="1"/>
              <a:t>Tira</a:t>
            </a:r>
            <a:r>
              <a:rPr lang="en-US" dirty="0"/>
              <a:t> </a:t>
            </a:r>
            <a:r>
              <a:rPr lang="en-US" dirty="0" err="1"/>
              <a:t>i</a:t>
            </a:r>
            <a:r>
              <a:rPr lang="en-US" dirty="0"/>
              <a:t> da je od </a:t>
            </a:r>
            <a:r>
              <a:rPr lang="en-US" dirty="0" err="1"/>
              <a:t>ranog</a:t>
            </a:r>
            <a:r>
              <a:rPr lang="en-US" dirty="0"/>
              <a:t> </a:t>
            </a:r>
            <a:r>
              <a:rPr lang="en-US" dirty="0" err="1"/>
              <a:t>djetinjstva</a:t>
            </a:r>
            <a:r>
              <a:rPr lang="en-US" dirty="0"/>
              <a:t> </a:t>
            </a:r>
            <a:r>
              <a:rPr lang="en-US" dirty="0" err="1"/>
              <a:t>učio</a:t>
            </a:r>
            <a:r>
              <a:rPr lang="en-US" dirty="0"/>
              <a:t> </a:t>
            </a:r>
            <a:r>
              <a:rPr lang="en-US" dirty="0" err="1"/>
              <a:t>kod</a:t>
            </a:r>
            <a:r>
              <a:rPr lang="en-US" dirty="0"/>
              <a:t> </a:t>
            </a:r>
            <a:r>
              <a:rPr lang="en-US" dirty="0" err="1"/>
              <a:t>raznih</a:t>
            </a:r>
            <a:r>
              <a:rPr lang="en-US" dirty="0"/>
              <a:t> </a:t>
            </a:r>
            <a:r>
              <a:rPr lang="en-US" dirty="0" err="1"/>
              <a:t>učitelja</a:t>
            </a:r>
            <a:r>
              <a:rPr lang="en-US" dirty="0"/>
              <a:t>. </a:t>
            </a:r>
            <a:r>
              <a:rPr lang="en-US" dirty="0" err="1"/>
              <a:t>Kad</a:t>
            </a:r>
            <a:r>
              <a:rPr lang="en-US" dirty="0"/>
              <a:t> mu je </a:t>
            </a:r>
            <a:r>
              <a:rPr lang="en-US" dirty="0" err="1"/>
              <a:t>bilo</a:t>
            </a:r>
            <a:r>
              <a:rPr lang="en-US" dirty="0"/>
              <a:t> </a:t>
            </a:r>
            <a:r>
              <a:rPr lang="en-US" dirty="0" err="1"/>
              <a:t>oko</a:t>
            </a:r>
            <a:r>
              <a:rPr lang="en-US" dirty="0"/>
              <a:t> </a:t>
            </a:r>
            <a:r>
              <a:rPr lang="en-US" dirty="0" err="1"/>
              <a:t>četrdeset</a:t>
            </a:r>
            <a:r>
              <a:rPr lang="en-US" dirty="0"/>
              <a:t> </a:t>
            </a:r>
            <a:r>
              <a:rPr lang="en-US" dirty="0" err="1"/>
              <a:t>godina</a:t>
            </a:r>
            <a:r>
              <a:rPr lang="en-US" dirty="0"/>
              <a:t>, </a:t>
            </a:r>
            <a:r>
              <a:rPr lang="en-US" dirty="0" err="1"/>
              <a:t>napustio</a:t>
            </a:r>
            <a:r>
              <a:rPr lang="en-US" dirty="0"/>
              <a:t> je Samos. </a:t>
            </a:r>
            <a:r>
              <a:rPr lang="en-US" dirty="0" err="1"/>
              <a:t>Neki</a:t>
            </a:r>
            <a:r>
              <a:rPr lang="en-US" dirty="0"/>
              <a:t> </a:t>
            </a:r>
            <a:r>
              <a:rPr lang="en-US" dirty="0" err="1"/>
              <a:t>kažu</a:t>
            </a:r>
            <a:r>
              <a:rPr lang="en-US" dirty="0"/>
              <a:t> da je </a:t>
            </a:r>
            <a:r>
              <a:rPr lang="en-US" dirty="0" err="1"/>
              <a:t>otišao</a:t>
            </a:r>
            <a:r>
              <a:rPr lang="en-US" dirty="0"/>
              <a:t> u </a:t>
            </a:r>
            <a:r>
              <a:rPr lang="en-US" dirty="0" err="1"/>
              <a:t>Egipat</a:t>
            </a:r>
            <a:r>
              <a:rPr lang="en-US" dirty="0"/>
              <a:t> da </a:t>
            </a:r>
            <a:r>
              <a:rPr lang="en-US" dirty="0" err="1"/>
              <a:t>studira</a:t>
            </a:r>
            <a:r>
              <a:rPr lang="en-US" dirty="0"/>
              <a:t> </a:t>
            </a:r>
            <a:r>
              <a:rPr lang="en-US" dirty="0" err="1"/>
              <a:t>kod</a:t>
            </a:r>
            <a:r>
              <a:rPr lang="en-US" dirty="0"/>
              <a:t> </a:t>
            </a:r>
            <a:r>
              <a:rPr lang="en-US" dirty="0" err="1"/>
              <a:t>svećenika</a:t>
            </a:r>
            <a:r>
              <a:rPr lang="en-US" dirty="0"/>
              <a:t> </a:t>
            </a:r>
            <a:r>
              <a:rPr lang="en-US" dirty="0" err="1"/>
              <a:t>hrama</a:t>
            </a:r>
            <a:r>
              <a:rPr lang="en-US" dirty="0"/>
              <a:t> </a:t>
            </a:r>
            <a:r>
              <a:rPr lang="en-US" dirty="0" err="1"/>
              <a:t>i</a:t>
            </a:r>
            <a:r>
              <a:rPr lang="en-US" dirty="0"/>
              <a:t> </a:t>
            </a:r>
            <a:r>
              <a:rPr lang="en-US" dirty="0" err="1"/>
              <a:t>vratio</a:t>
            </a:r>
            <a:r>
              <a:rPr lang="en-US" dirty="0"/>
              <a:t> se </a:t>
            </a:r>
            <a:r>
              <a:rPr lang="en-US" dirty="0" err="1"/>
              <a:t>nakon</a:t>
            </a:r>
            <a:r>
              <a:rPr lang="en-US" dirty="0"/>
              <a:t> </a:t>
            </a:r>
            <a:r>
              <a:rPr lang="en-US" dirty="0" err="1"/>
              <a:t>petnaest</a:t>
            </a:r>
            <a:r>
              <a:rPr lang="en-US" dirty="0"/>
              <a:t> </a:t>
            </a:r>
            <a:r>
              <a:rPr lang="en-US" dirty="0" err="1"/>
              <a:t>godina</a:t>
            </a:r>
            <a:r>
              <a:rPr lang="en-US" dirty="0"/>
              <a:t>, </a:t>
            </a:r>
            <a:r>
              <a:rPr lang="en-US" dirty="0" err="1"/>
              <a:t>dok</a:t>
            </a:r>
            <a:r>
              <a:rPr lang="en-US" dirty="0"/>
              <a:t> </a:t>
            </a:r>
            <a:r>
              <a:rPr lang="en-US" dirty="0" err="1"/>
              <a:t>drugi</a:t>
            </a:r>
            <a:r>
              <a:rPr lang="en-US" dirty="0"/>
              <a:t> </a:t>
            </a:r>
            <a:r>
              <a:rPr lang="en-US" dirty="0" err="1"/>
              <a:t>kažu</a:t>
            </a:r>
            <a:r>
              <a:rPr lang="en-US" dirty="0"/>
              <a:t> da je </a:t>
            </a:r>
            <a:r>
              <a:rPr lang="en-US" dirty="0" err="1"/>
              <a:t>otišao</a:t>
            </a:r>
            <a:r>
              <a:rPr lang="en-US" dirty="0"/>
              <a:t> </a:t>
            </a:r>
            <a:r>
              <a:rPr lang="en-US" dirty="0" err="1"/>
              <a:t>ravno</a:t>
            </a:r>
            <a:r>
              <a:rPr lang="en-US" dirty="0"/>
              <a:t> u Croton </a:t>
            </a:r>
            <a:r>
              <a:rPr lang="en-US" dirty="0" err="1"/>
              <a:t>kako</a:t>
            </a:r>
            <a:r>
              <a:rPr lang="en-US" dirty="0"/>
              <a:t> bi </a:t>
            </a:r>
            <a:r>
              <a:rPr lang="en-US" dirty="0" err="1"/>
              <a:t>otvorio</a:t>
            </a:r>
            <a:r>
              <a:rPr lang="en-US" dirty="0"/>
              <a:t> </a:t>
            </a:r>
            <a:r>
              <a:rPr lang="en-US" dirty="0" err="1"/>
              <a:t>školu</a:t>
            </a:r>
            <a:endParaRPr lang="el-GR"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4151"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4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prstClr val="white"/>
                </a:solidFill>
              </a:rPr>
              <a:t>Pythagoras</a:t>
            </a:r>
            <a:endParaRPr lang="el-GR" dirty="0"/>
          </a:p>
        </p:txBody>
      </p:sp>
      <p:sp>
        <p:nvSpPr>
          <p:cNvPr id="3" name="Θέση περιεχομένου 2"/>
          <p:cNvSpPr>
            <a:spLocks noGrp="1"/>
          </p:cNvSpPr>
          <p:nvPr>
            <p:ph idx="1"/>
          </p:nvPr>
        </p:nvSpPr>
        <p:spPr>
          <a:xfrm>
            <a:off x="395536" y="1052736"/>
            <a:ext cx="6840761" cy="4808314"/>
          </a:xfrm>
        </p:spPr>
        <p:txBody>
          <a:bodyPr>
            <a:normAutofit/>
          </a:bodyPr>
          <a:lstStyle/>
          <a:p>
            <a:pPr marL="171450" lvl="0" indent="-171450">
              <a:buClr>
                <a:srgbClr val="FEDD78"/>
              </a:buClr>
              <a:buFont typeface="Courier New" pitchFamily="49" charset="0"/>
              <a:buChar char="o"/>
            </a:pPr>
            <a:endParaRPr lang="el-GR" dirty="0">
              <a:solidFill>
                <a:prstClr val="white"/>
              </a:solidFill>
            </a:endParaRPr>
          </a:p>
          <a:p>
            <a:pPr marL="171450" lvl="0" indent="-171450">
              <a:buClr>
                <a:srgbClr val="FEDD78"/>
              </a:buClr>
              <a:buFont typeface="Courier New" pitchFamily="49" charset="0"/>
              <a:buChar char="o"/>
            </a:pPr>
            <a:endParaRPr lang="el-GR" dirty="0">
              <a:solidFill>
                <a:prstClr val="white"/>
              </a:solidFill>
            </a:endParaRPr>
          </a:p>
          <a:p>
            <a:pPr marL="171450" lvl="0" indent="-171450">
              <a:buClr>
                <a:srgbClr val="FEDD78"/>
              </a:buClr>
              <a:buFont typeface="Courier New" pitchFamily="49" charset="0"/>
              <a:buChar char="o"/>
            </a:pPr>
            <a:r>
              <a:rPr lang="en-US" dirty="0">
                <a:solidFill>
                  <a:prstClr val="white"/>
                </a:solidFill>
              </a:rPr>
              <a:t>Nonetheless, it is certain that his main place of activity was Croton and there he set up a brotherhood and made important contribution to mathematics, philosophy and music. His followers, known as Pythagoreans, maintained strict loyalty and secrecy. Another established fact is that Pythagoras travelled extensively.</a:t>
            </a:r>
            <a:endParaRPr lang="el-GR" dirty="0">
              <a:solidFill>
                <a:prstClr val="white"/>
              </a:solidFill>
            </a:endParaRPr>
          </a:p>
          <a:p>
            <a:pPr marL="171450" lvl="0" indent="-171450">
              <a:buClr>
                <a:srgbClr val="FEDD78"/>
              </a:buClr>
              <a:buFont typeface="Courier New" pitchFamily="49" charset="0"/>
              <a:buChar char="o"/>
            </a:pPr>
            <a:r>
              <a:rPr lang="en-US" dirty="0">
                <a:solidFill>
                  <a:prstClr val="white"/>
                </a:solidFill>
              </a:rPr>
              <a:t> Some accounts also claim that he went to India to study under Hindu Brahmins. Contradiction also exists about his death; but there is unanimity that he was hounded and killed by his enemies. .</a:t>
            </a:r>
            <a:endParaRPr lang="el-GR" dirty="0">
              <a:solidFill>
                <a:prstClr val="white"/>
              </a:solidFill>
            </a:endParaRPr>
          </a:p>
          <a:p>
            <a:endParaRPr lang="el-G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5863"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47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0" y="188640"/>
            <a:ext cx="2660650" cy="822673"/>
          </a:xfrm>
        </p:spPr>
        <p:txBody>
          <a:bodyPr/>
          <a:lstStyle/>
          <a:p>
            <a:r>
              <a:rPr lang="hr-HR" sz="2800" b="1" u="sng" dirty="0">
                <a:solidFill>
                  <a:srgbClr val="0070C0"/>
                </a:solidFill>
              </a:rPr>
              <a:t>Arhimed</a:t>
            </a:r>
            <a:br>
              <a:rPr lang="en-US" sz="2800" b="1" u="sng" dirty="0">
                <a:solidFill>
                  <a:srgbClr val="0070C0"/>
                </a:solidFill>
              </a:rPr>
            </a:br>
            <a:endParaRPr lang="el-GR" sz="2800" b="1" u="sng" dirty="0">
              <a:solidFill>
                <a:srgbClr val="0070C0"/>
              </a:solidFill>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84168" y="1700808"/>
            <a:ext cx="2990577" cy="3528881"/>
          </a:xfrm>
        </p:spPr>
      </p:pic>
      <p:sp>
        <p:nvSpPr>
          <p:cNvPr id="4" name="Θέση κειμένου 3"/>
          <p:cNvSpPr>
            <a:spLocks noGrp="1"/>
          </p:cNvSpPr>
          <p:nvPr>
            <p:ph type="body" sz="half" idx="2"/>
          </p:nvPr>
        </p:nvSpPr>
        <p:spPr>
          <a:xfrm>
            <a:off x="107504" y="980728"/>
            <a:ext cx="5904656" cy="5400600"/>
          </a:xfrm>
        </p:spPr>
        <p:txBody>
          <a:bodyPr>
            <a:normAutofit fontScale="85000" lnSpcReduction="20000"/>
          </a:bodyPr>
          <a:lstStyle/>
          <a:p>
            <a:pPr marL="171450" indent="-171450">
              <a:buFont typeface="Courier New" pitchFamily="49" charset="0"/>
              <a:buChar char="o"/>
            </a:pPr>
            <a:r>
              <a:rPr lang="en-US" sz="1800" b="1" dirty="0" err="1"/>
              <a:t>Arhimed</a:t>
            </a:r>
            <a:r>
              <a:rPr lang="en-US" sz="1800" b="1" dirty="0"/>
              <a:t> </a:t>
            </a:r>
            <a:r>
              <a:rPr lang="en-US" sz="1800" b="1" dirty="0" err="1"/>
              <a:t>iz</a:t>
            </a:r>
            <a:r>
              <a:rPr lang="en-US" sz="1800" b="1" dirty="0"/>
              <a:t> </a:t>
            </a:r>
            <a:r>
              <a:rPr lang="en-US" sz="1800" b="1" dirty="0" err="1"/>
              <a:t>Sirakuze</a:t>
            </a:r>
            <a:r>
              <a:rPr lang="en-US" sz="1800" b="1" dirty="0"/>
              <a:t> bio je </a:t>
            </a:r>
            <a:r>
              <a:rPr lang="en-US" sz="1800" b="1" dirty="0" err="1"/>
              <a:t>izvanredan</a:t>
            </a:r>
            <a:r>
              <a:rPr lang="en-US" sz="1800" b="1" dirty="0"/>
              <a:t> </a:t>
            </a:r>
            <a:r>
              <a:rPr lang="en-US" sz="1800" b="1" dirty="0" err="1"/>
              <a:t>starogrčki</a:t>
            </a:r>
            <a:r>
              <a:rPr lang="en-US" sz="1800" b="1" dirty="0"/>
              <a:t> </a:t>
            </a:r>
            <a:r>
              <a:rPr lang="en-US" sz="1800" b="1" dirty="0" err="1"/>
              <a:t>matematičar</a:t>
            </a:r>
            <a:r>
              <a:rPr lang="en-US" sz="1800" b="1" dirty="0"/>
              <a:t>, </a:t>
            </a:r>
            <a:r>
              <a:rPr lang="en-US" sz="1800" b="1" dirty="0" err="1"/>
              <a:t>izumitelj</a:t>
            </a:r>
            <a:r>
              <a:rPr lang="en-US" sz="1800" b="1" dirty="0"/>
              <a:t>, </a:t>
            </a:r>
            <a:r>
              <a:rPr lang="en-US" sz="1800" b="1" dirty="0" err="1"/>
              <a:t>fizičar</a:t>
            </a:r>
            <a:r>
              <a:rPr lang="en-US" sz="1800" b="1" dirty="0"/>
              <a:t>, </a:t>
            </a:r>
            <a:r>
              <a:rPr lang="en-US" sz="1800" b="1" dirty="0" err="1"/>
              <a:t>inženjer</a:t>
            </a:r>
            <a:r>
              <a:rPr lang="en-US" sz="1800" b="1" dirty="0"/>
              <a:t> </a:t>
            </a:r>
            <a:r>
              <a:rPr lang="en-US" sz="1800" b="1" dirty="0" err="1"/>
              <a:t>i</a:t>
            </a:r>
            <a:r>
              <a:rPr lang="en-US" sz="1800" b="1" dirty="0"/>
              <a:t> </a:t>
            </a:r>
            <a:r>
              <a:rPr lang="en-US" sz="1800" b="1" dirty="0" err="1"/>
              <a:t>također</a:t>
            </a:r>
            <a:r>
              <a:rPr lang="en-US" sz="1800" b="1" dirty="0"/>
              <a:t> </a:t>
            </a:r>
            <a:r>
              <a:rPr lang="en-US" sz="1800" b="1" dirty="0" err="1"/>
              <a:t>astronom</a:t>
            </a:r>
            <a:r>
              <a:rPr lang="en-US" sz="1800" b="1" dirty="0"/>
              <a:t>.</a:t>
            </a:r>
          </a:p>
          <a:p>
            <a:pPr marL="171450" indent="-171450">
              <a:buFont typeface="Courier New" pitchFamily="49" charset="0"/>
              <a:buChar char="o"/>
            </a:pPr>
            <a:r>
              <a:rPr lang="en-US" sz="1800" b="1" dirty="0"/>
              <a:t> </a:t>
            </a:r>
            <a:r>
              <a:rPr lang="en-US" sz="1800" b="1" dirty="0" err="1"/>
              <a:t>Iako</a:t>
            </a:r>
            <a:r>
              <a:rPr lang="en-US" sz="1800" b="1" dirty="0"/>
              <a:t> se o </a:t>
            </a:r>
            <a:r>
              <a:rPr lang="en-US" sz="1800" b="1" dirty="0" err="1"/>
              <a:t>njegovom</a:t>
            </a:r>
            <a:r>
              <a:rPr lang="en-US" sz="1800" b="1" dirty="0"/>
              <a:t> </a:t>
            </a:r>
            <a:r>
              <a:rPr lang="en-US" sz="1800" b="1" dirty="0" err="1"/>
              <a:t>životu</a:t>
            </a:r>
            <a:r>
              <a:rPr lang="en-US" sz="1800" b="1" dirty="0"/>
              <a:t> ne </a:t>
            </a:r>
            <a:r>
              <a:rPr lang="en-US" sz="1800" b="1" dirty="0" err="1"/>
              <a:t>zna</a:t>
            </a:r>
            <a:r>
              <a:rPr lang="en-US" sz="1800" b="1" dirty="0"/>
              <a:t> </a:t>
            </a:r>
            <a:r>
              <a:rPr lang="en-US" sz="1800" b="1" dirty="0" err="1"/>
              <a:t>mnogo</a:t>
            </a:r>
            <a:r>
              <a:rPr lang="en-US" sz="1800" b="1" dirty="0"/>
              <a:t>, </a:t>
            </a:r>
            <a:r>
              <a:rPr lang="en-US" sz="1800" b="1" dirty="0" err="1"/>
              <a:t>smatra</a:t>
            </a:r>
            <a:r>
              <a:rPr lang="en-US" sz="1800" b="1" dirty="0"/>
              <a:t> se </a:t>
            </a:r>
            <a:r>
              <a:rPr lang="en-US" sz="1800" b="1" dirty="0" err="1"/>
              <a:t>jednim</a:t>
            </a:r>
            <a:r>
              <a:rPr lang="en-US" sz="1800" b="1" dirty="0"/>
              <a:t> od </a:t>
            </a:r>
            <a:r>
              <a:rPr lang="en-US" sz="1800" b="1" dirty="0" err="1"/>
              <a:t>najeminentnijih</a:t>
            </a:r>
            <a:r>
              <a:rPr lang="en-US" sz="1800" b="1" dirty="0"/>
              <a:t> </a:t>
            </a:r>
            <a:r>
              <a:rPr lang="en-US" sz="1800" b="1" dirty="0" err="1"/>
              <a:t>znanstvenika</a:t>
            </a:r>
            <a:r>
              <a:rPr lang="en-US" sz="1800" b="1" dirty="0"/>
              <a:t> </a:t>
            </a:r>
            <a:r>
              <a:rPr lang="en-US" sz="1800" b="1" dirty="0" err="1"/>
              <a:t>i</a:t>
            </a:r>
            <a:r>
              <a:rPr lang="en-US" sz="1800" b="1" dirty="0"/>
              <a:t> </a:t>
            </a:r>
            <a:r>
              <a:rPr lang="en-US" sz="1800" b="1" dirty="0" err="1"/>
              <a:t>matematičara</a:t>
            </a:r>
            <a:r>
              <a:rPr lang="en-US" sz="1800" b="1" dirty="0"/>
              <a:t> </a:t>
            </a:r>
            <a:r>
              <a:rPr lang="en-US" sz="1800" b="1" dirty="0" err="1"/>
              <a:t>klasične</a:t>
            </a:r>
            <a:r>
              <a:rPr lang="en-US" sz="1800" b="1" dirty="0"/>
              <a:t> ere. </a:t>
            </a:r>
            <a:r>
              <a:rPr lang="en-US" sz="1800" b="1" dirty="0" err="1"/>
              <a:t>Uspostavio</a:t>
            </a:r>
            <a:r>
              <a:rPr lang="en-US" sz="1800" b="1" dirty="0"/>
              <a:t> je </a:t>
            </a:r>
            <a:r>
              <a:rPr lang="en-US" sz="1800" b="1" dirty="0" err="1"/>
              <a:t>čvrste</a:t>
            </a:r>
            <a:r>
              <a:rPr lang="en-US" sz="1800" b="1" dirty="0"/>
              <a:t> </a:t>
            </a:r>
            <a:r>
              <a:rPr lang="en-US" sz="1800" b="1" dirty="0" err="1"/>
              <a:t>temelje</a:t>
            </a:r>
            <a:r>
              <a:rPr lang="en-US" sz="1800" b="1" dirty="0"/>
              <a:t> </a:t>
            </a:r>
            <a:r>
              <a:rPr lang="en-US" sz="1800" b="1" dirty="0" err="1"/>
              <a:t>na</a:t>
            </a:r>
            <a:r>
              <a:rPr lang="en-US" sz="1800" b="1" dirty="0"/>
              <a:t> </a:t>
            </a:r>
            <a:r>
              <a:rPr lang="en-US" sz="1800" b="1" dirty="0" err="1"/>
              <a:t>polju</a:t>
            </a:r>
            <a:r>
              <a:rPr lang="en-US" sz="1800" b="1" dirty="0"/>
              <a:t> matematike, </a:t>
            </a:r>
            <a:r>
              <a:rPr lang="en-US" sz="1800" b="1" dirty="0" err="1"/>
              <a:t>fizike</a:t>
            </a:r>
            <a:r>
              <a:rPr lang="en-US" sz="1800" b="1" dirty="0"/>
              <a:t>, </a:t>
            </a:r>
            <a:r>
              <a:rPr lang="en-US" sz="1800" b="1" dirty="0" err="1"/>
              <a:t>posebno</a:t>
            </a:r>
            <a:r>
              <a:rPr lang="en-US" sz="1800" b="1" dirty="0"/>
              <a:t> u </a:t>
            </a:r>
            <a:r>
              <a:rPr lang="en-US" sz="1800" b="1" dirty="0" err="1"/>
              <a:t>statici</a:t>
            </a:r>
            <a:r>
              <a:rPr lang="en-US" sz="1800" b="1" dirty="0"/>
              <a:t>, </a:t>
            </a:r>
            <a:r>
              <a:rPr lang="en-US" sz="1800" b="1" dirty="0" err="1"/>
              <a:t>hidrostatici</a:t>
            </a:r>
            <a:r>
              <a:rPr lang="en-US" sz="1800" b="1" dirty="0"/>
              <a:t> </a:t>
            </a:r>
            <a:r>
              <a:rPr lang="en-US" sz="1800" b="1" dirty="0" err="1"/>
              <a:t>i</a:t>
            </a:r>
            <a:r>
              <a:rPr lang="en-US" sz="1800" b="1" dirty="0"/>
              <a:t> </a:t>
            </a:r>
            <a:r>
              <a:rPr lang="en-US" sz="1800" b="1" dirty="0" err="1"/>
              <a:t>također</a:t>
            </a:r>
            <a:r>
              <a:rPr lang="en-US" sz="1800" b="1" dirty="0"/>
              <a:t> </a:t>
            </a:r>
            <a:r>
              <a:rPr lang="en-US" sz="1800" b="1" dirty="0" err="1"/>
              <a:t>objasnio</a:t>
            </a:r>
            <a:r>
              <a:rPr lang="en-US" sz="1800" b="1" dirty="0"/>
              <a:t> </a:t>
            </a:r>
            <a:r>
              <a:rPr lang="en-US" sz="1800" b="1" dirty="0" err="1"/>
              <a:t>princip</a:t>
            </a:r>
            <a:r>
              <a:rPr lang="en-US" sz="1800" b="1" dirty="0"/>
              <a:t> </a:t>
            </a:r>
            <a:r>
              <a:rPr lang="en-US" sz="1800" b="1" dirty="0" err="1"/>
              <a:t>poluge</a:t>
            </a:r>
            <a:r>
              <a:rPr lang="en-US" sz="1800" b="1" dirty="0"/>
              <a:t>.</a:t>
            </a:r>
          </a:p>
          <a:p>
            <a:pPr marL="171450" indent="-171450">
              <a:buFont typeface="Courier New" pitchFamily="49" charset="0"/>
              <a:buChar char="o"/>
            </a:pPr>
            <a:r>
              <a:rPr lang="en-US" sz="1800" b="1" dirty="0"/>
              <a:t>Za </a:t>
            </a:r>
            <a:r>
              <a:rPr lang="en-US" sz="1800" b="1" dirty="0" err="1"/>
              <a:t>života</a:t>
            </a:r>
            <a:r>
              <a:rPr lang="en-US" sz="1800" b="1" dirty="0"/>
              <a:t> je </a:t>
            </a:r>
            <a:r>
              <a:rPr lang="en-US" sz="1800" b="1" dirty="0" err="1"/>
              <a:t>stvorio</a:t>
            </a:r>
            <a:r>
              <a:rPr lang="en-US" sz="1800" b="1" dirty="0"/>
              <a:t> </a:t>
            </a:r>
            <a:r>
              <a:rPr lang="en-US" sz="1800" b="1" dirty="0" err="1"/>
              <a:t>mnoge</a:t>
            </a:r>
            <a:r>
              <a:rPr lang="en-US" sz="1800" b="1" dirty="0"/>
              <a:t> </a:t>
            </a:r>
            <a:r>
              <a:rPr lang="en-US" sz="1800" b="1" dirty="0" err="1"/>
              <a:t>nevjerojatne</a:t>
            </a:r>
            <a:r>
              <a:rPr lang="en-US" sz="1800" b="1" dirty="0"/>
              <a:t> </a:t>
            </a:r>
            <a:r>
              <a:rPr lang="en-US" sz="1800" b="1" dirty="0" err="1"/>
              <a:t>izume</a:t>
            </a:r>
            <a:r>
              <a:rPr lang="en-US" sz="1800" b="1" dirty="0"/>
              <a:t> </a:t>
            </a:r>
            <a:r>
              <a:rPr lang="en-US" sz="1800" b="1" dirty="0" err="1"/>
              <a:t>poput</a:t>
            </a:r>
            <a:r>
              <a:rPr lang="en-US" sz="1800" b="1" dirty="0"/>
              <a:t> </a:t>
            </a:r>
            <a:r>
              <a:rPr lang="en-US" sz="1800" b="1" dirty="0" err="1"/>
              <a:t>dizajniranja</a:t>
            </a:r>
            <a:r>
              <a:rPr lang="en-US" sz="1800" b="1" dirty="0"/>
              <a:t> </a:t>
            </a:r>
            <a:r>
              <a:rPr lang="en-US" sz="1800" b="1" dirty="0" err="1"/>
              <a:t>inovativnih</a:t>
            </a:r>
            <a:r>
              <a:rPr lang="en-US" sz="1800" b="1" dirty="0"/>
              <a:t> </a:t>
            </a:r>
            <a:r>
              <a:rPr lang="en-US" sz="1800" b="1" dirty="0" err="1"/>
              <a:t>strojeva</a:t>
            </a:r>
            <a:r>
              <a:rPr lang="en-US" sz="1800" b="1" dirty="0"/>
              <a:t>, </a:t>
            </a:r>
            <a:r>
              <a:rPr lang="en-US" sz="1800" b="1" dirty="0" err="1"/>
              <a:t>uključujući</a:t>
            </a:r>
            <a:r>
              <a:rPr lang="en-US" sz="1800" b="1" dirty="0"/>
              <a:t> </a:t>
            </a:r>
            <a:r>
              <a:rPr lang="en-US" sz="1800" b="1" dirty="0" err="1"/>
              <a:t>vijčane</a:t>
            </a:r>
            <a:r>
              <a:rPr lang="en-US" sz="1800" b="1" dirty="0"/>
              <a:t> </a:t>
            </a:r>
            <a:r>
              <a:rPr lang="en-US" sz="1800" b="1" dirty="0" err="1"/>
              <a:t>pumpe</a:t>
            </a:r>
            <a:r>
              <a:rPr lang="en-US" sz="1800" b="1" dirty="0"/>
              <a:t>, </a:t>
            </a:r>
            <a:r>
              <a:rPr lang="en-US" sz="1800" b="1" dirty="0" err="1"/>
              <a:t>složene</a:t>
            </a:r>
            <a:r>
              <a:rPr lang="en-US" sz="1800" b="1" dirty="0"/>
              <a:t> </a:t>
            </a:r>
            <a:r>
              <a:rPr lang="en-US" sz="1800" b="1" dirty="0" err="1"/>
              <a:t>remenice</a:t>
            </a:r>
            <a:r>
              <a:rPr lang="en-US" sz="1800" b="1" dirty="0"/>
              <a:t> </a:t>
            </a:r>
            <a:r>
              <a:rPr lang="en-US" sz="1800" b="1" dirty="0" err="1"/>
              <a:t>i</a:t>
            </a:r>
            <a:r>
              <a:rPr lang="en-US" sz="1800" b="1" dirty="0"/>
              <a:t> </a:t>
            </a:r>
            <a:r>
              <a:rPr lang="en-US" sz="1800" b="1" dirty="0" err="1"/>
              <a:t>opsadne</a:t>
            </a:r>
            <a:r>
              <a:rPr lang="en-US" sz="1800" b="1" dirty="0"/>
              <a:t> </a:t>
            </a:r>
            <a:r>
              <a:rPr lang="en-US" sz="1800" b="1" dirty="0" err="1"/>
              <a:t>strojeve</a:t>
            </a:r>
            <a:r>
              <a:rPr lang="en-US" sz="1800" b="1" dirty="0"/>
              <a:t>.</a:t>
            </a:r>
          </a:p>
          <a:p>
            <a:pPr marL="171450" indent="-171450">
              <a:buFont typeface="Courier New" pitchFamily="49" charset="0"/>
              <a:buChar char="o"/>
            </a:pPr>
            <a:r>
              <a:rPr lang="en-US" sz="1800" b="1" dirty="0" err="1"/>
              <a:t>Kaže</a:t>
            </a:r>
            <a:r>
              <a:rPr lang="en-US" sz="1800" b="1" dirty="0"/>
              <a:t> se da je </a:t>
            </a:r>
            <a:r>
              <a:rPr lang="en-US" sz="1800" b="1" dirty="0" err="1"/>
              <a:t>anticipirao</a:t>
            </a:r>
            <a:r>
              <a:rPr lang="en-US" sz="1800" b="1" dirty="0"/>
              <a:t> </a:t>
            </a:r>
            <a:r>
              <a:rPr lang="en-US" sz="1800" b="1" dirty="0" err="1"/>
              <a:t>suvremeni</a:t>
            </a:r>
            <a:r>
              <a:rPr lang="en-US" sz="1800" b="1" dirty="0"/>
              <a:t> </a:t>
            </a:r>
            <a:r>
              <a:rPr lang="en-US" sz="1800" b="1" dirty="0" err="1"/>
              <a:t>račun</a:t>
            </a:r>
            <a:r>
              <a:rPr lang="en-US" sz="1800" b="1" dirty="0"/>
              <a:t> </a:t>
            </a:r>
            <a:r>
              <a:rPr lang="en-US" sz="1800" b="1" dirty="0" err="1"/>
              <a:t>i</a:t>
            </a:r>
            <a:r>
              <a:rPr lang="en-US" sz="1800" b="1" dirty="0"/>
              <a:t> </a:t>
            </a:r>
            <a:r>
              <a:rPr lang="en-US" sz="1800" b="1" dirty="0" err="1"/>
              <a:t>analizu</a:t>
            </a:r>
            <a:r>
              <a:rPr lang="en-US" sz="1800" b="1" dirty="0"/>
              <a:t> </a:t>
            </a:r>
            <a:r>
              <a:rPr lang="en-US" sz="1800" b="1" dirty="0" err="1"/>
              <a:t>i</a:t>
            </a:r>
            <a:r>
              <a:rPr lang="en-US" sz="1800" b="1" dirty="0"/>
              <a:t> </a:t>
            </a:r>
            <a:r>
              <a:rPr lang="en-US" sz="1800" b="1" dirty="0" err="1"/>
              <a:t>izveo</a:t>
            </a:r>
            <a:r>
              <a:rPr lang="en-US" sz="1800" b="1" dirty="0"/>
              <a:t> </a:t>
            </a:r>
            <a:r>
              <a:rPr lang="en-US" sz="1800" b="1" dirty="0" err="1"/>
              <a:t>niz</a:t>
            </a:r>
            <a:r>
              <a:rPr lang="en-US" sz="1800" b="1" dirty="0"/>
              <a:t> </a:t>
            </a:r>
            <a:r>
              <a:rPr lang="en-US" sz="1800" b="1" dirty="0" err="1"/>
              <a:t>geometrijskih</a:t>
            </a:r>
            <a:r>
              <a:rPr lang="en-US" sz="1800" b="1" dirty="0"/>
              <a:t> </a:t>
            </a:r>
            <a:r>
              <a:rPr lang="en-US" sz="1800" b="1" dirty="0" err="1"/>
              <a:t>teorema</a:t>
            </a:r>
            <a:r>
              <a:rPr lang="en-US" sz="1800" b="1" dirty="0"/>
              <a:t>, </a:t>
            </a:r>
            <a:r>
              <a:rPr lang="en-US" sz="1800" b="1" dirty="0" err="1"/>
              <a:t>uključujući</a:t>
            </a:r>
            <a:r>
              <a:rPr lang="en-US" sz="1800" b="1" dirty="0"/>
              <a:t> </a:t>
            </a:r>
            <a:r>
              <a:rPr lang="en-US" sz="1800" b="1" dirty="0" err="1"/>
              <a:t>površinu</a:t>
            </a:r>
            <a:r>
              <a:rPr lang="en-US" sz="1800" b="1" dirty="0"/>
              <a:t> </a:t>
            </a:r>
            <a:r>
              <a:rPr lang="en-US" sz="1800" b="1" dirty="0" err="1"/>
              <a:t>kruga</a:t>
            </a:r>
            <a:r>
              <a:rPr lang="en-US" sz="1800" b="1" dirty="0"/>
              <a:t>, </a:t>
            </a:r>
            <a:r>
              <a:rPr lang="en-US" sz="1800" b="1" dirty="0" err="1"/>
              <a:t>površinu</a:t>
            </a:r>
            <a:r>
              <a:rPr lang="en-US" sz="1800" b="1" dirty="0"/>
              <a:t> </a:t>
            </a:r>
            <a:r>
              <a:rPr lang="en-US" sz="1800" b="1" dirty="0" err="1"/>
              <a:t>i</a:t>
            </a:r>
            <a:r>
              <a:rPr lang="en-US" sz="1800" b="1" dirty="0"/>
              <a:t> </a:t>
            </a:r>
            <a:r>
              <a:rPr lang="en-US" sz="1800" b="1" dirty="0" err="1"/>
              <a:t>obujam</a:t>
            </a:r>
            <a:r>
              <a:rPr lang="en-US" sz="1800" b="1" dirty="0"/>
              <a:t> </a:t>
            </a:r>
            <a:r>
              <a:rPr lang="en-US" sz="1800" b="1" dirty="0" err="1"/>
              <a:t>kugle</a:t>
            </a:r>
            <a:r>
              <a:rPr lang="en-US" sz="1800" b="1" dirty="0"/>
              <a:t> </a:t>
            </a:r>
            <a:r>
              <a:rPr lang="en-US" sz="1800" b="1" dirty="0" err="1"/>
              <a:t>i</a:t>
            </a:r>
            <a:r>
              <a:rPr lang="en-US" sz="1800" b="1" dirty="0"/>
              <a:t> </a:t>
            </a:r>
            <a:r>
              <a:rPr lang="en-US" sz="1800" b="1" dirty="0" err="1"/>
              <a:t>područje</a:t>
            </a:r>
            <a:r>
              <a:rPr lang="en-US" sz="1800" b="1" dirty="0"/>
              <a:t> pod </a:t>
            </a:r>
            <a:r>
              <a:rPr lang="en-US" sz="1800" b="1" dirty="0" err="1"/>
              <a:t>parabolom</a:t>
            </a:r>
            <a:r>
              <a:rPr lang="en-US" sz="1800" b="1" dirty="0"/>
              <a:t>. </a:t>
            </a:r>
            <a:r>
              <a:rPr lang="en-US" sz="1800" b="1" dirty="0" err="1"/>
              <a:t>Primijenio</a:t>
            </a:r>
            <a:r>
              <a:rPr lang="en-US" sz="1800" b="1" dirty="0"/>
              <a:t> je '</a:t>
            </a:r>
            <a:r>
              <a:rPr lang="en-US" sz="1800" b="1" dirty="0" err="1"/>
              <a:t>metodu</a:t>
            </a:r>
            <a:r>
              <a:rPr lang="en-US" sz="1800" b="1" dirty="0"/>
              <a:t> </a:t>
            </a:r>
            <a:r>
              <a:rPr lang="en-US" sz="1800" b="1" dirty="0" err="1"/>
              <a:t>iscrpljenosti</a:t>
            </a:r>
            <a:r>
              <a:rPr lang="en-US" sz="1800" b="1" dirty="0"/>
              <a:t>' u </a:t>
            </a:r>
            <a:r>
              <a:rPr lang="en-US" sz="1800" b="1" dirty="0" err="1"/>
              <a:t>izračunavanju</a:t>
            </a:r>
            <a:r>
              <a:rPr lang="en-US" sz="1800" b="1" dirty="0"/>
              <a:t> </a:t>
            </a:r>
            <a:r>
              <a:rPr lang="en-US" sz="1800" b="1" dirty="0" err="1"/>
              <a:t>površine</a:t>
            </a:r>
            <a:r>
              <a:rPr lang="en-US" sz="1800" b="1" dirty="0"/>
              <a:t> pod </a:t>
            </a:r>
            <a:r>
              <a:rPr lang="en-US" sz="1800" b="1" dirty="0" err="1"/>
              <a:t>lukom</a:t>
            </a:r>
            <a:r>
              <a:rPr lang="en-US" sz="1800" b="1" dirty="0"/>
              <a:t> </a:t>
            </a:r>
            <a:r>
              <a:rPr lang="en-US" sz="1800" b="1" dirty="0" err="1"/>
              <a:t>parabole</a:t>
            </a:r>
            <a:r>
              <a:rPr lang="en-US" sz="1800" b="1" dirty="0"/>
              <a:t> </a:t>
            </a:r>
            <a:r>
              <a:rPr lang="en-US" sz="1800" b="1" dirty="0" err="1"/>
              <a:t>zbrajanjem</a:t>
            </a:r>
            <a:r>
              <a:rPr lang="en-US" sz="1800" b="1" dirty="0"/>
              <a:t> </a:t>
            </a:r>
            <a:r>
              <a:rPr lang="en-US" sz="1800" b="1" dirty="0" err="1"/>
              <a:t>beskonačnog</a:t>
            </a:r>
            <a:r>
              <a:rPr lang="en-US" sz="1800" b="1" dirty="0"/>
              <a:t> </a:t>
            </a:r>
            <a:r>
              <a:rPr lang="en-US" sz="1800" b="1" dirty="0" err="1"/>
              <a:t>niza</a:t>
            </a:r>
            <a:r>
              <a:rPr lang="en-US" sz="1800" b="1" dirty="0"/>
              <a:t> </a:t>
            </a:r>
            <a:r>
              <a:rPr lang="en-US" sz="1800" b="1" dirty="0" err="1"/>
              <a:t>i</a:t>
            </a:r>
            <a:r>
              <a:rPr lang="en-US" sz="1800" b="1" dirty="0"/>
              <a:t> </a:t>
            </a:r>
            <a:r>
              <a:rPr lang="en-US" sz="1800" b="1" dirty="0" err="1"/>
              <a:t>dao</a:t>
            </a:r>
            <a:r>
              <a:rPr lang="en-US" sz="1800" b="1" dirty="0"/>
              <a:t> </a:t>
            </a:r>
            <a:r>
              <a:rPr lang="en-US" sz="1800" b="1" dirty="0" err="1"/>
              <a:t>preciznu</a:t>
            </a:r>
            <a:r>
              <a:rPr lang="en-US" sz="1800" b="1" dirty="0"/>
              <a:t> </a:t>
            </a:r>
            <a:r>
              <a:rPr lang="en-US" sz="1800" b="1" dirty="0" err="1"/>
              <a:t>aproksimaciju</a:t>
            </a:r>
            <a:r>
              <a:rPr lang="en-US" sz="1800" b="1" dirty="0"/>
              <a:t> pi.</a:t>
            </a:r>
          </a:p>
          <a:p>
            <a:pPr marL="171450" indent="-171450">
              <a:buFont typeface="Courier New" pitchFamily="49" charset="0"/>
              <a:buChar char="o"/>
            </a:pPr>
            <a:r>
              <a:rPr lang="en-US" sz="1800" b="1" dirty="0"/>
              <a:t> </a:t>
            </a:r>
            <a:r>
              <a:rPr lang="en-US" sz="1800" b="1" dirty="0" err="1"/>
              <a:t>Također</a:t>
            </a:r>
            <a:r>
              <a:rPr lang="en-US" sz="1800" b="1" dirty="0"/>
              <a:t> je </a:t>
            </a:r>
            <a:r>
              <a:rPr lang="en-US" sz="1800" b="1" dirty="0" err="1"/>
              <a:t>identificirao</a:t>
            </a:r>
            <a:r>
              <a:rPr lang="en-US" sz="1800" b="1" dirty="0"/>
              <a:t> </a:t>
            </a:r>
            <a:r>
              <a:rPr lang="en-US" sz="1800" b="1" dirty="0" err="1"/>
              <a:t>spiralu</a:t>
            </a:r>
            <a:r>
              <a:rPr lang="en-US" sz="1800" b="1" dirty="0"/>
              <a:t> </a:t>
            </a:r>
            <a:r>
              <a:rPr lang="en-US" sz="1800" b="1" dirty="0" err="1"/>
              <a:t>koja</a:t>
            </a:r>
            <a:r>
              <a:rPr lang="en-US" sz="1800" b="1" dirty="0"/>
              <a:t> </a:t>
            </a:r>
            <a:r>
              <a:rPr lang="en-US" sz="1800" b="1" dirty="0" err="1"/>
              <a:t>nosi</a:t>
            </a:r>
            <a:r>
              <a:rPr lang="en-US" sz="1800" b="1" dirty="0"/>
              <a:t> </a:t>
            </a:r>
            <a:r>
              <a:rPr lang="en-US" sz="1800" b="1" dirty="0" err="1"/>
              <a:t>njegovo</a:t>
            </a:r>
            <a:r>
              <a:rPr lang="en-US" sz="1800" b="1" dirty="0"/>
              <a:t> </a:t>
            </a:r>
            <a:r>
              <a:rPr lang="en-US" sz="1800" b="1" dirty="0" err="1"/>
              <a:t>ime</a:t>
            </a:r>
            <a:r>
              <a:rPr lang="en-US" sz="1800" b="1" dirty="0"/>
              <a:t>, </a:t>
            </a:r>
            <a:r>
              <a:rPr lang="en-US" sz="1800" b="1" dirty="0" err="1"/>
              <a:t>dizajnirao</a:t>
            </a:r>
            <a:r>
              <a:rPr lang="en-US" sz="1800" b="1" dirty="0"/>
              <a:t> </a:t>
            </a:r>
            <a:r>
              <a:rPr lang="en-US" sz="1800" b="1" dirty="0" err="1"/>
              <a:t>formule</a:t>
            </a:r>
            <a:r>
              <a:rPr lang="en-US" sz="1800" b="1" dirty="0"/>
              <a:t> za </a:t>
            </a:r>
            <a:r>
              <a:rPr lang="en-US" sz="1800" b="1" dirty="0" err="1"/>
              <a:t>volumen</a:t>
            </a:r>
            <a:r>
              <a:rPr lang="en-US" sz="1800" b="1" dirty="0"/>
              <a:t> </a:t>
            </a:r>
            <a:r>
              <a:rPr lang="en-US" sz="1800" b="1" dirty="0" err="1"/>
              <a:t>površina</a:t>
            </a:r>
            <a:r>
              <a:rPr lang="en-US" sz="1800" b="1" dirty="0"/>
              <a:t> </a:t>
            </a:r>
            <a:r>
              <a:rPr lang="en-US" sz="1800" b="1" dirty="0" err="1"/>
              <a:t>okretaja</a:t>
            </a:r>
            <a:r>
              <a:rPr lang="en-US" sz="1800" b="1" dirty="0"/>
              <a:t>, a </a:t>
            </a:r>
            <a:r>
              <a:rPr lang="en-US" sz="1800" b="1" dirty="0" err="1"/>
              <a:t>također</a:t>
            </a:r>
            <a:r>
              <a:rPr lang="en-US" sz="1800" b="1" dirty="0"/>
              <a:t> je </a:t>
            </a:r>
            <a:r>
              <a:rPr lang="en-US" sz="1800" b="1" dirty="0" err="1"/>
              <a:t>izumio</a:t>
            </a:r>
            <a:r>
              <a:rPr lang="en-US" sz="1800" b="1" dirty="0"/>
              <a:t> </a:t>
            </a:r>
            <a:r>
              <a:rPr lang="en-US" sz="1800" b="1" dirty="0" err="1"/>
              <a:t>tehniku</a:t>
            </a:r>
            <a:r>
              <a:rPr lang="en-US" sz="1800" b="1" dirty="0"/>
              <a:t> ​​za </a:t>
            </a:r>
            <a:r>
              <a:rPr lang="en-US" sz="1800" b="1" dirty="0" err="1"/>
              <a:t>izražavanje</a:t>
            </a:r>
            <a:r>
              <a:rPr lang="en-US" sz="1800" b="1" dirty="0"/>
              <a:t> </a:t>
            </a:r>
            <a:r>
              <a:rPr lang="en-US" sz="1800" b="1" dirty="0" err="1"/>
              <a:t>izuzetno</a:t>
            </a:r>
            <a:r>
              <a:rPr lang="en-US" sz="1800" b="1" dirty="0"/>
              <a:t> </a:t>
            </a:r>
            <a:r>
              <a:rPr lang="en-US" sz="1800" b="1" dirty="0" err="1"/>
              <a:t>velikih</a:t>
            </a:r>
            <a:r>
              <a:rPr lang="en-US" sz="1800" b="1" dirty="0"/>
              <a:t> </a:t>
            </a:r>
            <a:r>
              <a:rPr lang="en-US" sz="1800" b="1" dirty="0" err="1"/>
              <a:t>brojeva</a:t>
            </a:r>
            <a:r>
              <a:rPr lang="en-US" sz="1800" b="1" dirty="0"/>
              <a:t> ..</a:t>
            </a:r>
            <a:endParaRPr lang="el-G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105239"/>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32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07904" y="100672"/>
            <a:ext cx="2660650" cy="1185861"/>
          </a:xfrm>
        </p:spPr>
        <p:txBody>
          <a:bodyPr/>
          <a:lstStyle/>
          <a:p>
            <a:r>
              <a:rPr lang="hr-HR" sz="2800" b="1" dirty="0">
                <a:solidFill>
                  <a:srgbClr val="0070C0"/>
                </a:solidFill>
              </a:rPr>
              <a:t>Arhimed</a:t>
            </a:r>
            <a:br>
              <a:rPr lang="en-US" sz="2800" b="1" dirty="0">
                <a:solidFill>
                  <a:srgbClr val="0070C0"/>
                </a:solidFill>
              </a:rPr>
            </a:br>
            <a:endParaRPr lang="el-GR" sz="2800" b="1" dirty="0">
              <a:solidFill>
                <a:srgbClr val="0070C0"/>
              </a:solidFill>
            </a:endParaRPr>
          </a:p>
        </p:txBody>
      </p:sp>
      <p:sp>
        <p:nvSpPr>
          <p:cNvPr id="3" name="Θέση περιεχομένου 2"/>
          <p:cNvSpPr>
            <a:spLocks noGrp="1"/>
          </p:cNvSpPr>
          <p:nvPr>
            <p:ph idx="1"/>
          </p:nvPr>
        </p:nvSpPr>
        <p:spPr>
          <a:xfrm>
            <a:off x="323528" y="1268760"/>
            <a:ext cx="7808995" cy="4896544"/>
          </a:xfrm>
        </p:spPr>
        <p:txBody>
          <a:bodyPr>
            <a:normAutofit/>
          </a:bodyPr>
          <a:lstStyle/>
          <a:p>
            <a:r>
              <a:rPr lang="en-US" dirty="0" err="1"/>
              <a:t>Dok</a:t>
            </a:r>
            <a:r>
              <a:rPr lang="en-US" dirty="0"/>
              <a:t> </a:t>
            </a:r>
            <a:r>
              <a:rPr lang="en-US" dirty="0" err="1"/>
              <a:t>su</a:t>
            </a:r>
            <a:r>
              <a:rPr lang="en-US" dirty="0"/>
              <a:t> </a:t>
            </a:r>
            <a:r>
              <a:rPr lang="en-US" dirty="0" err="1"/>
              <a:t>izumi</a:t>
            </a:r>
            <a:r>
              <a:rPr lang="en-US" dirty="0"/>
              <a:t> </a:t>
            </a:r>
            <a:r>
              <a:rPr lang="en-US" dirty="0" err="1"/>
              <a:t>Arhimeda</a:t>
            </a:r>
            <a:r>
              <a:rPr lang="en-US" dirty="0"/>
              <a:t> </a:t>
            </a:r>
            <a:r>
              <a:rPr lang="en-US" dirty="0" err="1"/>
              <a:t>bili</a:t>
            </a:r>
            <a:r>
              <a:rPr lang="en-US" dirty="0"/>
              <a:t> </a:t>
            </a:r>
            <a:r>
              <a:rPr lang="en-US" dirty="0" err="1"/>
              <a:t>poznati</a:t>
            </a:r>
            <a:r>
              <a:rPr lang="en-US" dirty="0"/>
              <a:t> u </a:t>
            </a:r>
            <a:r>
              <a:rPr lang="en-US" dirty="0" err="1"/>
              <a:t>antici</a:t>
            </a:r>
            <a:r>
              <a:rPr lang="en-US" dirty="0"/>
              <a:t>, </a:t>
            </a:r>
            <a:r>
              <a:rPr lang="en-US" dirty="0" err="1"/>
              <a:t>ali</a:t>
            </a:r>
            <a:r>
              <a:rPr lang="en-US" dirty="0"/>
              <a:t> </a:t>
            </a:r>
            <a:r>
              <a:rPr lang="en-US" dirty="0" err="1"/>
              <a:t>njegovi</a:t>
            </a:r>
            <a:r>
              <a:rPr lang="en-US" dirty="0"/>
              <a:t> </a:t>
            </a:r>
            <a:r>
              <a:rPr lang="en-US" dirty="0" err="1"/>
              <a:t>matematički</a:t>
            </a:r>
            <a:r>
              <a:rPr lang="en-US" dirty="0"/>
              <a:t> </a:t>
            </a:r>
            <a:r>
              <a:rPr lang="en-US" dirty="0" err="1"/>
              <a:t>spisi</a:t>
            </a:r>
            <a:r>
              <a:rPr lang="en-US" dirty="0"/>
              <a:t> </a:t>
            </a:r>
            <a:r>
              <a:rPr lang="en-US" dirty="0" err="1"/>
              <a:t>bili</a:t>
            </a:r>
            <a:r>
              <a:rPr lang="en-US" dirty="0"/>
              <a:t> </a:t>
            </a:r>
            <a:r>
              <a:rPr lang="en-US" dirty="0" err="1"/>
              <a:t>su</a:t>
            </a:r>
            <a:r>
              <a:rPr lang="en-US" dirty="0"/>
              <a:t> </a:t>
            </a:r>
            <a:r>
              <a:rPr lang="en-US" dirty="0" err="1"/>
              <a:t>malo</a:t>
            </a:r>
            <a:r>
              <a:rPr lang="en-US" dirty="0"/>
              <a:t> </a:t>
            </a:r>
            <a:r>
              <a:rPr lang="en-US" dirty="0" err="1"/>
              <a:t>poznati</a:t>
            </a:r>
            <a:r>
              <a:rPr lang="en-US" dirty="0"/>
              <a:t>.</a:t>
            </a:r>
          </a:p>
          <a:p>
            <a:r>
              <a:rPr lang="en-US" dirty="0"/>
              <a:t>Prva </a:t>
            </a:r>
            <a:r>
              <a:rPr lang="en-US" dirty="0" err="1"/>
              <a:t>sveobuhvatna</a:t>
            </a:r>
            <a:r>
              <a:rPr lang="en-US" dirty="0"/>
              <a:t> </a:t>
            </a:r>
            <a:r>
              <a:rPr lang="en-US" dirty="0" err="1"/>
              <a:t>kompilacija</a:t>
            </a:r>
            <a:r>
              <a:rPr lang="en-US" dirty="0"/>
              <a:t> </a:t>
            </a:r>
            <a:r>
              <a:rPr lang="en-US" dirty="0" err="1"/>
              <a:t>njegovih</a:t>
            </a:r>
            <a:r>
              <a:rPr lang="en-US" dirty="0"/>
              <a:t> </a:t>
            </a:r>
            <a:r>
              <a:rPr lang="en-US" dirty="0" err="1"/>
              <a:t>matematičkih</a:t>
            </a:r>
            <a:r>
              <a:rPr lang="en-US" dirty="0"/>
              <a:t> </a:t>
            </a:r>
            <a:r>
              <a:rPr lang="en-US" dirty="0" err="1"/>
              <a:t>spisa</a:t>
            </a:r>
            <a:r>
              <a:rPr lang="en-US" dirty="0"/>
              <a:t> </a:t>
            </a:r>
            <a:r>
              <a:rPr lang="en-US" dirty="0" err="1"/>
              <a:t>napravljena</a:t>
            </a:r>
            <a:r>
              <a:rPr lang="en-US" dirty="0"/>
              <a:t> je </a:t>
            </a:r>
            <a:r>
              <a:rPr lang="en-US" dirty="0" err="1"/>
              <a:t>tek</a:t>
            </a:r>
            <a:r>
              <a:rPr lang="en-US" dirty="0"/>
              <a:t> c. 530. </a:t>
            </a:r>
            <a:r>
              <a:rPr lang="en-US" dirty="0" err="1"/>
              <a:t>godine</a:t>
            </a:r>
            <a:r>
              <a:rPr lang="en-US" dirty="0"/>
              <a:t> po Kr., </a:t>
            </a:r>
            <a:r>
              <a:rPr lang="en-US" dirty="0" err="1"/>
              <a:t>Izidor</a:t>
            </a:r>
            <a:r>
              <a:rPr lang="en-US" dirty="0"/>
              <a:t> </a:t>
            </a:r>
            <a:r>
              <a:rPr lang="en-US" dirty="0" err="1"/>
              <a:t>Miletski</a:t>
            </a:r>
            <a:r>
              <a:rPr lang="en-US" dirty="0"/>
              <a:t>. </a:t>
            </a:r>
            <a:r>
              <a:rPr lang="en-US" dirty="0" err="1"/>
              <a:t>Komentari</a:t>
            </a:r>
            <a:r>
              <a:rPr lang="en-US" dirty="0"/>
              <a:t> o </a:t>
            </a:r>
            <a:r>
              <a:rPr lang="en-US" dirty="0" err="1"/>
              <a:t>Arhimedovim</a:t>
            </a:r>
            <a:r>
              <a:rPr lang="en-US" dirty="0"/>
              <a:t> </a:t>
            </a:r>
            <a:r>
              <a:rPr lang="en-US" dirty="0" err="1"/>
              <a:t>djelima</a:t>
            </a:r>
            <a:r>
              <a:rPr lang="en-US" dirty="0"/>
              <a:t> </a:t>
            </a:r>
            <a:r>
              <a:rPr lang="en-US" dirty="0" err="1"/>
              <a:t>koje</a:t>
            </a:r>
            <a:r>
              <a:rPr lang="en-US" dirty="0"/>
              <a:t> je </a:t>
            </a:r>
            <a:r>
              <a:rPr lang="en-US" dirty="0" err="1"/>
              <a:t>napisao</a:t>
            </a:r>
            <a:r>
              <a:rPr lang="en-US" dirty="0"/>
              <a:t> </a:t>
            </a:r>
            <a:r>
              <a:rPr lang="en-US" dirty="0" err="1"/>
              <a:t>Evtokij</a:t>
            </a:r>
            <a:r>
              <a:rPr lang="en-US" dirty="0"/>
              <a:t> u </a:t>
            </a:r>
            <a:r>
              <a:rPr lang="en-US" dirty="0" err="1"/>
              <a:t>šestom</a:t>
            </a:r>
            <a:r>
              <a:rPr lang="en-US" dirty="0"/>
              <a:t> </a:t>
            </a:r>
            <a:r>
              <a:rPr lang="en-US" dirty="0" err="1"/>
              <a:t>stoljeću</a:t>
            </a:r>
            <a:r>
              <a:rPr lang="en-US" dirty="0"/>
              <a:t> </a:t>
            </a:r>
            <a:r>
              <a:rPr lang="en-US" dirty="0" err="1"/>
              <a:t>poslije</a:t>
            </a:r>
            <a:r>
              <a:rPr lang="en-US" dirty="0"/>
              <a:t> Krista, </a:t>
            </a:r>
            <a:r>
              <a:rPr lang="en-US" dirty="0" err="1"/>
              <a:t>prvi</a:t>
            </a:r>
            <a:r>
              <a:rPr lang="en-US" dirty="0"/>
              <a:t> </a:t>
            </a:r>
            <a:r>
              <a:rPr lang="en-US" dirty="0" err="1"/>
              <a:t>su</a:t>
            </a:r>
            <a:r>
              <a:rPr lang="en-US" dirty="0"/>
              <a:t> </a:t>
            </a:r>
            <a:r>
              <a:rPr lang="en-US" dirty="0" err="1"/>
              <a:t>ih</a:t>
            </a:r>
            <a:r>
              <a:rPr lang="en-US" dirty="0"/>
              <a:t> put </a:t>
            </a:r>
            <a:r>
              <a:rPr lang="en-US" dirty="0" err="1"/>
              <a:t>otvorili</a:t>
            </a:r>
            <a:r>
              <a:rPr lang="en-US" dirty="0"/>
              <a:t> </a:t>
            </a:r>
            <a:r>
              <a:rPr lang="en-US" dirty="0" err="1"/>
              <a:t>široj</a:t>
            </a:r>
            <a:r>
              <a:rPr lang="en-US" dirty="0"/>
              <a:t> </a:t>
            </a:r>
            <a:r>
              <a:rPr lang="en-US" dirty="0" err="1"/>
              <a:t>publici</a:t>
            </a:r>
            <a:r>
              <a:rPr lang="en-US" dirty="0"/>
              <a:t>.</a:t>
            </a:r>
          </a:p>
          <a:p>
            <a:r>
              <a:rPr lang="en-US" dirty="0" err="1"/>
              <a:t>Samo</a:t>
            </a:r>
            <a:r>
              <a:rPr lang="en-US" dirty="0"/>
              <a:t> je </a:t>
            </a:r>
            <a:r>
              <a:rPr lang="en-US" dirty="0" err="1"/>
              <a:t>nekoliko</a:t>
            </a:r>
            <a:r>
              <a:rPr lang="en-US" dirty="0"/>
              <a:t> </a:t>
            </a:r>
            <a:r>
              <a:rPr lang="en-US" dirty="0" err="1"/>
              <a:t>primjeraka</a:t>
            </a:r>
            <a:r>
              <a:rPr lang="en-US" dirty="0"/>
              <a:t> </a:t>
            </a:r>
            <a:r>
              <a:rPr lang="en-US" dirty="0" err="1"/>
              <a:t>Arhimedova</a:t>
            </a:r>
            <a:r>
              <a:rPr lang="en-US" dirty="0"/>
              <a:t> </a:t>
            </a:r>
            <a:r>
              <a:rPr lang="en-US" dirty="0" err="1"/>
              <a:t>pisanog</a:t>
            </a:r>
            <a:r>
              <a:rPr lang="en-US" dirty="0"/>
              <a:t> </a:t>
            </a:r>
            <a:r>
              <a:rPr lang="en-US" dirty="0" err="1"/>
              <a:t>rada</a:t>
            </a:r>
            <a:r>
              <a:rPr lang="en-US" dirty="0"/>
              <a:t> </a:t>
            </a:r>
            <a:r>
              <a:rPr lang="en-US" dirty="0" err="1"/>
              <a:t>preživjelo</a:t>
            </a:r>
            <a:r>
              <a:rPr lang="en-US" dirty="0"/>
              <a:t> </a:t>
            </a:r>
            <a:r>
              <a:rPr lang="en-US" dirty="0" err="1"/>
              <a:t>kroz</a:t>
            </a:r>
            <a:r>
              <a:rPr lang="en-US" dirty="0"/>
              <a:t> </a:t>
            </a:r>
            <a:r>
              <a:rPr lang="en-US" dirty="0" err="1"/>
              <a:t>srednji</a:t>
            </a:r>
            <a:r>
              <a:rPr lang="en-US" dirty="0"/>
              <a:t> </a:t>
            </a:r>
            <a:r>
              <a:rPr lang="en-US" dirty="0" err="1"/>
              <a:t>vijek</a:t>
            </a:r>
            <a:r>
              <a:rPr lang="en-US" dirty="0"/>
              <a:t> </a:t>
            </a:r>
            <a:r>
              <a:rPr lang="en-US" dirty="0" err="1"/>
              <a:t>i</a:t>
            </a:r>
            <a:r>
              <a:rPr lang="en-US" dirty="0"/>
              <a:t> </a:t>
            </a:r>
            <a:r>
              <a:rPr lang="en-US" dirty="0" err="1"/>
              <a:t>postalo</a:t>
            </a:r>
            <a:r>
              <a:rPr lang="en-US" dirty="0"/>
              <a:t> </a:t>
            </a:r>
            <a:r>
              <a:rPr lang="en-US" dirty="0" err="1"/>
              <a:t>utjecajnim</a:t>
            </a:r>
            <a:r>
              <a:rPr lang="en-US" dirty="0"/>
              <a:t> </a:t>
            </a:r>
            <a:r>
              <a:rPr lang="en-US" dirty="0" err="1"/>
              <a:t>izvorom</a:t>
            </a:r>
            <a:r>
              <a:rPr lang="en-US" dirty="0"/>
              <a:t> </a:t>
            </a:r>
            <a:r>
              <a:rPr lang="en-US" dirty="0" err="1"/>
              <a:t>ideja</a:t>
            </a:r>
            <a:r>
              <a:rPr lang="en-US" dirty="0"/>
              <a:t> za </a:t>
            </a:r>
            <a:r>
              <a:rPr lang="en-US" dirty="0" err="1"/>
              <a:t>znanstvenike</a:t>
            </a:r>
            <a:r>
              <a:rPr lang="en-US" dirty="0"/>
              <a:t> </a:t>
            </a:r>
            <a:r>
              <a:rPr lang="en-US" dirty="0" err="1"/>
              <a:t>tijekom</a:t>
            </a:r>
            <a:r>
              <a:rPr lang="en-US" dirty="0"/>
              <a:t> </a:t>
            </a:r>
            <a:r>
              <a:rPr lang="en-US" dirty="0" err="1"/>
              <a:t>renesanse</a:t>
            </a:r>
            <a:r>
              <a:rPr lang="en-US" dirty="0"/>
              <a:t>. </a:t>
            </a:r>
            <a:r>
              <a:rPr lang="en-US" dirty="0" err="1"/>
              <a:t>Uz</a:t>
            </a:r>
            <a:r>
              <a:rPr lang="en-US" dirty="0"/>
              <a:t> to, </a:t>
            </a:r>
            <a:r>
              <a:rPr lang="en-US" dirty="0" err="1"/>
              <a:t>otkriće</a:t>
            </a:r>
            <a:r>
              <a:rPr lang="en-US" dirty="0"/>
              <a:t> 1906. </a:t>
            </a:r>
            <a:r>
              <a:rPr lang="en-US" dirty="0" err="1"/>
              <a:t>godine</a:t>
            </a:r>
            <a:r>
              <a:rPr lang="en-US" dirty="0"/>
              <a:t> </a:t>
            </a:r>
            <a:r>
              <a:rPr lang="en-US" dirty="0" err="1"/>
              <a:t>nepoznatih</a:t>
            </a:r>
            <a:r>
              <a:rPr lang="en-US" dirty="0"/>
              <a:t> </a:t>
            </a:r>
            <a:r>
              <a:rPr lang="en-US" dirty="0" err="1"/>
              <a:t>Arhimedovih</a:t>
            </a:r>
            <a:r>
              <a:rPr lang="en-US" dirty="0"/>
              <a:t> </a:t>
            </a:r>
            <a:r>
              <a:rPr lang="en-US" dirty="0" err="1"/>
              <a:t>djela</a:t>
            </a:r>
            <a:r>
              <a:rPr lang="en-US" dirty="0"/>
              <a:t> u </a:t>
            </a:r>
            <a:r>
              <a:rPr lang="en-US" dirty="0" err="1"/>
              <a:t>Arhimedovom</a:t>
            </a:r>
            <a:r>
              <a:rPr lang="en-US" dirty="0"/>
              <a:t> </a:t>
            </a:r>
            <a:r>
              <a:rPr lang="en-US" dirty="0" err="1"/>
              <a:t>Palimpsestu</a:t>
            </a:r>
            <a:r>
              <a:rPr lang="en-US" dirty="0"/>
              <a:t> </a:t>
            </a:r>
            <a:r>
              <a:rPr lang="en-US" dirty="0" err="1"/>
              <a:t>bacilo</a:t>
            </a:r>
            <a:r>
              <a:rPr lang="en-US" dirty="0"/>
              <a:t> je novo </a:t>
            </a:r>
            <a:r>
              <a:rPr lang="en-US" dirty="0" err="1"/>
              <a:t>svjetlo</a:t>
            </a:r>
            <a:r>
              <a:rPr lang="en-US" dirty="0"/>
              <a:t> </a:t>
            </a:r>
            <a:r>
              <a:rPr lang="en-US" dirty="0" err="1"/>
              <a:t>na</a:t>
            </a:r>
            <a:r>
              <a:rPr lang="en-US" dirty="0"/>
              <a:t> </a:t>
            </a:r>
            <a:r>
              <a:rPr lang="en-US" dirty="0" err="1"/>
              <a:t>način</a:t>
            </a:r>
            <a:r>
              <a:rPr lang="en-US" dirty="0"/>
              <a:t> </a:t>
            </a:r>
            <a:r>
              <a:rPr lang="en-US" dirty="0" err="1"/>
              <a:t>na</a:t>
            </a:r>
            <a:r>
              <a:rPr lang="en-US" dirty="0"/>
              <a:t> koji je </a:t>
            </a:r>
            <a:r>
              <a:rPr lang="en-US" dirty="0" err="1"/>
              <a:t>dobivao</a:t>
            </a:r>
            <a:r>
              <a:rPr lang="en-US" dirty="0"/>
              <a:t> </a:t>
            </a:r>
            <a:r>
              <a:rPr lang="en-US" dirty="0" err="1"/>
              <a:t>matematičke</a:t>
            </a:r>
            <a:r>
              <a:rPr lang="en-US" dirty="0"/>
              <a:t> </a:t>
            </a:r>
            <a:r>
              <a:rPr lang="en-US" dirty="0" err="1"/>
              <a:t>rezultate</a:t>
            </a:r>
            <a:endParaRPr lang="el-GR" dirty="0"/>
          </a:p>
        </p:txBody>
      </p:sp>
      <p:pic>
        <p:nvPicPr>
          <p:cNvPr id="5" name="Εικόνα 2"/>
          <p:cNvPicPr>
            <a:picLocks noChangeAspect="1" noChangeArrowheads="1"/>
          </p:cNvPicPr>
          <p:nvPr/>
        </p:nvPicPr>
        <p:blipFill>
          <a:blip r:embed="rId2"/>
          <a:srcRect/>
          <a:stretch>
            <a:fillRect/>
          </a:stretch>
        </p:blipFill>
        <p:spPr>
          <a:xfrm>
            <a:off x="7390544" y="116632"/>
            <a:ext cx="1619250" cy="1484313"/>
          </a:xfrm>
          <a:prstGeom prst="rect">
            <a:avLst/>
          </a:prstGeom>
          <a:ln>
            <a:noFill/>
          </a:ln>
          <a:effectLst>
            <a:softEdge rad="112500"/>
          </a:effectLst>
        </p:spPr>
      </p:pic>
    </p:spTree>
    <p:extLst>
      <p:ext uri="{BB962C8B-B14F-4D97-AF65-F5344CB8AC3E}">
        <p14:creationId xmlns:p14="http://schemas.microsoft.com/office/powerpoint/2010/main" val="191023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91880" y="332656"/>
            <a:ext cx="3092698" cy="792088"/>
          </a:xfrm>
        </p:spPr>
        <p:txBody>
          <a:bodyPr/>
          <a:lstStyle/>
          <a:p>
            <a:br>
              <a:rPr lang="el-GR" dirty="0">
                <a:latin typeface="Guardian Egyptian Web"/>
              </a:rPr>
            </a:br>
            <a:br>
              <a:rPr lang="el-GR" dirty="0">
                <a:latin typeface="Guardian Egyptian Web"/>
              </a:rPr>
            </a:br>
            <a:br>
              <a:rPr lang="el-GR" dirty="0">
                <a:latin typeface="Guardian Egyptian Web"/>
              </a:rPr>
            </a:br>
            <a:br>
              <a:rPr lang="el-GR" dirty="0">
                <a:latin typeface="Guardian Egyptian Web"/>
              </a:rPr>
            </a:br>
            <a:br>
              <a:rPr lang="el-GR" dirty="0">
                <a:latin typeface="Guardian Egyptian Web"/>
              </a:rPr>
            </a:br>
            <a:br>
              <a:rPr lang="el-GR" dirty="0">
                <a:latin typeface="Guardian Egyptian Web"/>
              </a:rPr>
            </a:br>
            <a:br>
              <a:rPr lang="en-US" dirty="0">
                <a:latin typeface="Guardian Egyptian Web"/>
              </a:rPr>
            </a:br>
            <a:br>
              <a:rPr lang="en-US" b="1" dirty="0">
                <a:solidFill>
                  <a:srgbClr val="0070C0"/>
                </a:solidFill>
                <a:latin typeface="Guardian Egyptian Web"/>
              </a:rPr>
            </a:br>
            <a:r>
              <a:rPr lang="en-US" b="1" dirty="0" err="1">
                <a:solidFill>
                  <a:srgbClr val="0070C0"/>
                </a:solidFill>
                <a:latin typeface="Guardian Egyptian Web"/>
              </a:rPr>
              <a:t>Eratosten</a:t>
            </a:r>
            <a:br>
              <a:rPr lang="en-US" dirty="0">
                <a:solidFill>
                  <a:srgbClr val="2F2020"/>
                </a:solidFill>
                <a:latin typeface="Guardian Egyptian Web"/>
              </a:rPr>
            </a:b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176" y="1988840"/>
            <a:ext cx="2880320" cy="2946863"/>
          </a:xfrm>
        </p:spPr>
      </p:pic>
      <p:sp>
        <p:nvSpPr>
          <p:cNvPr id="4" name="Θέση κειμένου 3"/>
          <p:cNvSpPr>
            <a:spLocks noGrp="1"/>
          </p:cNvSpPr>
          <p:nvPr>
            <p:ph type="body" sz="half" idx="2"/>
          </p:nvPr>
        </p:nvSpPr>
        <p:spPr>
          <a:xfrm>
            <a:off x="107504" y="908720"/>
            <a:ext cx="5832648" cy="5949280"/>
          </a:xfrm>
        </p:spPr>
        <p:txBody>
          <a:bodyPr>
            <a:normAutofit lnSpcReduction="10000"/>
          </a:bodyPr>
          <a:lstStyle/>
          <a:p>
            <a:endParaRPr lang="el-GR" dirty="0">
              <a:solidFill>
                <a:srgbClr val="282F2F"/>
              </a:solidFill>
              <a:latin typeface="open-sans"/>
            </a:endParaRPr>
          </a:p>
          <a:p>
            <a:pPr marL="171450" indent="-171450">
              <a:buFont typeface="Courier New" pitchFamily="49" charset="0"/>
              <a:buChar char="o"/>
            </a:pPr>
            <a:endParaRPr lang="el-GR" dirty="0">
              <a:solidFill>
                <a:srgbClr val="282F2F"/>
              </a:solidFill>
              <a:latin typeface="open-sans"/>
            </a:endParaRPr>
          </a:p>
          <a:p>
            <a:pPr marL="171450" indent="-171450">
              <a:buFont typeface="Courier New" pitchFamily="49" charset="0"/>
              <a:buChar char="o"/>
            </a:pPr>
            <a:r>
              <a:rPr lang="en-US" sz="2400" dirty="0" err="1">
                <a:latin typeface="open-sans"/>
              </a:rPr>
              <a:t>Grci</a:t>
            </a:r>
            <a:r>
              <a:rPr lang="en-US" sz="2400" dirty="0">
                <a:latin typeface="open-sans"/>
              </a:rPr>
              <a:t> </a:t>
            </a:r>
            <a:r>
              <a:rPr lang="en-US" sz="2400" dirty="0" err="1">
                <a:latin typeface="open-sans"/>
              </a:rPr>
              <a:t>su</a:t>
            </a:r>
            <a:r>
              <a:rPr lang="en-US" sz="2400" dirty="0">
                <a:latin typeface="open-sans"/>
              </a:rPr>
              <a:t> </a:t>
            </a:r>
            <a:r>
              <a:rPr lang="en-US" sz="2400" dirty="0" err="1">
                <a:latin typeface="open-sans"/>
              </a:rPr>
              <a:t>bili</a:t>
            </a:r>
            <a:r>
              <a:rPr lang="en-US" sz="2400" dirty="0">
                <a:latin typeface="open-sans"/>
              </a:rPr>
              <a:t> </a:t>
            </a:r>
            <a:r>
              <a:rPr lang="en-US" sz="2400" dirty="0" err="1">
                <a:latin typeface="open-sans"/>
              </a:rPr>
              <a:t>najraniji</a:t>
            </a:r>
            <a:r>
              <a:rPr lang="en-US" sz="2400" dirty="0">
                <a:latin typeface="open-sans"/>
              </a:rPr>
              <a:t> </a:t>
            </a:r>
            <a:r>
              <a:rPr lang="en-US" sz="2400" dirty="0" err="1">
                <a:latin typeface="open-sans"/>
              </a:rPr>
              <a:t>otkrivači</a:t>
            </a:r>
            <a:r>
              <a:rPr lang="en-US" sz="2400" dirty="0">
                <a:latin typeface="open-sans"/>
              </a:rPr>
              <a:t> </a:t>
            </a:r>
            <a:r>
              <a:rPr lang="en-US" sz="2400" dirty="0" err="1">
                <a:latin typeface="open-sans"/>
              </a:rPr>
              <a:t>većine</a:t>
            </a:r>
            <a:r>
              <a:rPr lang="en-US" sz="2400" dirty="0">
                <a:latin typeface="open-sans"/>
              </a:rPr>
              <a:t> </a:t>
            </a:r>
            <a:r>
              <a:rPr lang="en-US" sz="2400" dirty="0" err="1">
                <a:latin typeface="open-sans"/>
              </a:rPr>
              <a:t>znanja</a:t>
            </a:r>
            <a:r>
              <a:rPr lang="en-US" sz="2400" dirty="0">
                <a:latin typeface="open-sans"/>
              </a:rPr>
              <a:t> </a:t>
            </a:r>
            <a:r>
              <a:rPr lang="en-US" sz="2400" dirty="0" err="1">
                <a:latin typeface="open-sans"/>
              </a:rPr>
              <a:t>koja</a:t>
            </a:r>
            <a:r>
              <a:rPr lang="en-US" sz="2400" dirty="0">
                <a:latin typeface="open-sans"/>
              </a:rPr>
              <a:t> </a:t>
            </a:r>
            <a:r>
              <a:rPr lang="en-US" sz="2400" dirty="0" err="1">
                <a:latin typeface="open-sans"/>
              </a:rPr>
              <a:t>su</a:t>
            </a:r>
            <a:r>
              <a:rPr lang="en-US" sz="2400" dirty="0">
                <a:latin typeface="open-sans"/>
              </a:rPr>
              <a:t> </a:t>
            </a:r>
            <a:r>
              <a:rPr lang="en-US" sz="2400" dirty="0" err="1">
                <a:latin typeface="open-sans"/>
              </a:rPr>
              <a:t>tisućama</a:t>
            </a:r>
            <a:r>
              <a:rPr lang="en-US" sz="2400" dirty="0">
                <a:latin typeface="open-sans"/>
              </a:rPr>
              <a:t> </a:t>
            </a:r>
            <a:r>
              <a:rPr lang="en-US" sz="2400" dirty="0" err="1">
                <a:latin typeface="open-sans"/>
              </a:rPr>
              <a:t>godina</a:t>
            </a:r>
            <a:r>
              <a:rPr lang="en-US" sz="2400" dirty="0">
                <a:latin typeface="open-sans"/>
              </a:rPr>
              <a:t> </a:t>
            </a:r>
            <a:r>
              <a:rPr lang="en-US" sz="2400" dirty="0" err="1">
                <a:latin typeface="open-sans"/>
              </a:rPr>
              <a:t>nastavila</a:t>
            </a:r>
            <a:r>
              <a:rPr lang="en-US" sz="2400" dirty="0">
                <a:latin typeface="open-sans"/>
              </a:rPr>
              <a:t> </a:t>
            </a:r>
            <a:r>
              <a:rPr lang="en-US" sz="2400" dirty="0" err="1">
                <a:latin typeface="open-sans"/>
              </a:rPr>
              <a:t>temelje</a:t>
            </a:r>
            <a:r>
              <a:rPr lang="en-US" sz="2400" dirty="0">
                <a:latin typeface="open-sans"/>
              </a:rPr>
              <a:t> </a:t>
            </a:r>
            <a:r>
              <a:rPr lang="en-US" sz="2400" dirty="0" err="1">
                <a:latin typeface="open-sans"/>
              </a:rPr>
              <a:t>znanstvenih</a:t>
            </a:r>
            <a:r>
              <a:rPr lang="en-US" sz="2400" dirty="0">
                <a:latin typeface="open-sans"/>
              </a:rPr>
              <a:t> </a:t>
            </a:r>
            <a:r>
              <a:rPr lang="en-US" sz="2400" dirty="0" err="1">
                <a:latin typeface="open-sans"/>
              </a:rPr>
              <a:t>studija</a:t>
            </a:r>
            <a:r>
              <a:rPr lang="en-US" sz="2400" dirty="0">
                <a:latin typeface="open-sans"/>
              </a:rPr>
              <a:t>, a </a:t>
            </a:r>
            <a:r>
              <a:rPr lang="en-US" sz="2400" dirty="0" err="1">
                <a:latin typeface="open-sans"/>
              </a:rPr>
              <a:t>jedna</a:t>
            </a:r>
            <a:r>
              <a:rPr lang="en-US" sz="2400" dirty="0">
                <a:latin typeface="open-sans"/>
              </a:rPr>
              <a:t> od </a:t>
            </a:r>
            <a:r>
              <a:rPr lang="en-US" sz="2400" dirty="0" err="1">
                <a:latin typeface="open-sans"/>
              </a:rPr>
              <a:t>najvažnijih</a:t>
            </a:r>
            <a:r>
              <a:rPr lang="en-US" sz="2400" dirty="0">
                <a:latin typeface="open-sans"/>
              </a:rPr>
              <a:t> </a:t>
            </a:r>
            <a:r>
              <a:rPr lang="en-US" sz="2400" dirty="0" err="1">
                <a:latin typeface="open-sans"/>
              </a:rPr>
              <a:t>figura</a:t>
            </a:r>
            <a:r>
              <a:rPr lang="en-US" sz="2400" dirty="0">
                <a:latin typeface="open-sans"/>
              </a:rPr>
              <a:t> </a:t>
            </a:r>
            <a:r>
              <a:rPr lang="en-US" sz="2400" dirty="0" err="1">
                <a:latin typeface="open-sans"/>
              </a:rPr>
              <a:t>iz</a:t>
            </a:r>
            <a:r>
              <a:rPr lang="en-US" sz="2400" dirty="0">
                <a:latin typeface="open-sans"/>
              </a:rPr>
              <a:t> tog </a:t>
            </a:r>
            <a:r>
              <a:rPr lang="en-US" sz="2400" dirty="0" err="1">
                <a:latin typeface="open-sans"/>
              </a:rPr>
              <a:t>razdoblja</a:t>
            </a:r>
            <a:r>
              <a:rPr lang="en-US" sz="2400" dirty="0">
                <a:latin typeface="open-sans"/>
              </a:rPr>
              <a:t> </a:t>
            </a:r>
            <a:r>
              <a:rPr lang="en-US" sz="2400" dirty="0" err="1">
                <a:latin typeface="open-sans"/>
              </a:rPr>
              <a:t>nesumnjivo</a:t>
            </a:r>
            <a:r>
              <a:rPr lang="en-US" sz="2400" dirty="0">
                <a:latin typeface="open-sans"/>
              </a:rPr>
              <a:t> je </a:t>
            </a:r>
            <a:r>
              <a:rPr lang="en-US" sz="2400" dirty="0" err="1">
                <a:latin typeface="open-sans"/>
              </a:rPr>
              <a:t>Eratosten</a:t>
            </a:r>
            <a:r>
              <a:rPr lang="en-US" sz="2400" dirty="0">
                <a:latin typeface="open-sans"/>
              </a:rPr>
              <a:t>, koji je bio </a:t>
            </a:r>
            <a:r>
              <a:rPr lang="en-US" sz="2400" dirty="0" err="1">
                <a:latin typeface="open-sans"/>
              </a:rPr>
              <a:t>matematičar</a:t>
            </a:r>
            <a:r>
              <a:rPr lang="en-US" sz="2400" dirty="0">
                <a:latin typeface="open-sans"/>
              </a:rPr>
              <a:t>, </a:t>
            </a:r>
            <a:r>
              <a:rPr lang="en-US" sz="2400" dirty="0" err="1">
                <a:latin typeface="open-sans"/>
              </a:rPr>
              <a:t>geograf</a:t>
            </a:r>
            <a:r>
              <a:rPr lang="en-US" sz="2400" dirty="0">
                <a:latin typeface="open-sans"/>
              </a:rPr>
              <a:t> </a:t>
            </a:r>
            <a:r>
              <a:rPr lang="en-US" sz="2400" dirty="0" err="1">
                <a:latin typeface="open-sans"/>
              </a:rPr>
              <a:t>i</a:t>
            </a:r>
            <a:r>
              <a:rPr lang="en-US" sz="2400" dirty="0">
                <a:latin typeface="open-sans"/>
              </a:rPr>
              <a:t> </a:t>
            </a:r>
            <a:r>
              <a:rPr lang="en-US" sz="2400" dirty="0" err="1">
                <a:latin typeface="open-sans"/>
              </a:rPr>
              <a:t>astronom</a:t>
            </a:r>
            <a:r>
              <a:rPr lang="en-US" sz="2400" dirty="0">
                <a:latin typeface="open-sans"/>
              </a:rPr>
              <a:t> </a:t>
            </a:r>
            <a:r>
              <a:rPr lang="en-US" sz="2400" dirty="0" err="1">
                <a:latin typeface="open-sans"/>
              </a:rPr>
              <a:t>rijetke</a:t>
            </a:r>
            <a:r>
              <a:rPr lang="en-US" sz="2400" dirty="0">
                <a:latin typeface="open-sans"/>
              </a:rPr>
              <a:t> </a:t>
            </a:r>
            <a:r>
              <a:rPr lang="en-US" sz="2400" dirty="0" err="1">
                <a:latin typeface="open-sans"/>
              </a:rPr>
              <a:t>kvalitete</a:t>
            </a:r>
            <a:r>
              <a:rPr lang="en-US" sz="2400" dirty="0">
                <a:latin typeface="open-sans"/>
              </a:rPr>
              <a:t>.</a:t>
            </a:r>
          </a:p>
          <a:p>
            <a:pPr marL="171450" indent="-171450">
              <a:buFont typeface="Courier New" pitchFamily="49" charset="0"/>
              <a:buChar char="o"/>
            </a:pPr>
            <a:r>
              <a:rPr lang="en-US" sz="2400" dirty="0">
                <a:latin typeface="open-sans"/>
              </a:rPr>
              <a:t>  </a:t>
            </a:r>
            <a:r>
              <a:rPr lang="en-US" sz="2400" dirty="0" err="1">
                <a:latin typeface="open-sans"/>
              </a:rPr>
              <a:t>Uz</a:t>
            </a:r>
            <a:r>
              <a:rPr lang="en-US" sz="2400" dirty="0">
                <a:latin typeface="open-sans"/>
              </a:rPr>
              <a:t> to je bio </a:t>
            </a:r>
            <a:r>
              <a:rPr lang="en-US" sz="2400" dirty="0" err="1">
                <a:latin typeface="open-sans"/>
              </a:rPr>
              <a:t>i</a:t>
            </a:r>
            <a:r>
              <a:rPr lang="en-US" sz="2400" dirty="0">
                <a:latin typeface="open-sans"/>
              </a:rPr>
              <a:t> </a:t>
            </a:r>
            <a:r>
              <a:rPr lang="en-US" sz="2400" dirty="0" err="1">
                <a:latin typeface="open-sans"/>
              </a:rPr>
              <a:t>glazbeni</a:t>
            </a:r>
            <a:r>
              <a:rPr lang="en-US" sz="2400" dirty="0">
                <a:latin typeface="open-sans"/>
              </a:rPr>
              <a:t> </a:t>
            </a:r>
            <a:r>
              <a:rPr lang="en-US" sz="2400" dirty="0" err="1">
                <a:latin typeface="open-sans"/>
              </a:rPr>
              <a:t>teoretičar</a:t>
            </a:r>
            <a:r>
              <a:rPr lang="en-US" sz="2400" dirty="0">
                <a:latin typeface="open-sans"/>
              </a:rPr>
              <a:t> koji dobro </a:t>
            </a:r>
            <a:r>
              <a:rPr lang="en-US" sz="2400" dirty="0" err="1">
                <a:latin typeface="open-sans"/>
              </a:rPr>
              <a:t>i</a:t>
            </a:r>
            <a:r>
              <a:rPr lang="en-US" sz="2400" dirty="0">
                <a:latin typeface="open-sans"/>
              </a:rPr>
              <a:t> </a:t>
            </a:r>
            <a:r>
              <a:rPr lang="en-US" sz="2400" dirty="0" err="1">
                <a:latin typeface="open-sans"/>
              </a:rPr>
              <a:t>istinski</a:t>
            </a:r>
            <a:r>
              <a:rPr lang="en-US" sz="2400" dirty="0">
                <a:latin typeface="open-sans"/>
              </a:rPr>
              <a:t> </a:t>
            </a:r>
            <a:r>
              <a:rPr lang="en-US" sz="2400" dirty="0" err="1">
                <a:latin typeface="open-sans"/>
              </a:rPr>
              <a:t>pokazuje</a:t>
            </a:r>
            <a:r>
              <a:rPr lang="en-US" sz="2400" dirty="0">
                <a:latin typeface="open-sans"/>
              </a:rPr>
              <a:t> </a:t>
            </a:r>
            <a:r>
              <a:rPr lang="en-US" sz="2400" dirty="0" err="1">
                <a:latin typeface="open-sans"/>
              </a:rPr>
              <a:t>svestrano</a:t>
            </a:r>
            <a:r>
              <a:rPr lang="en-US" sz="2400" dirty="0">
                <a:latin typeface="open-sans"/>
              </a:rPr>
              <a:t> </a:t>
            </a:r>
            <a:r>
              <a:rPr lang="en-US" sz="2400" dirty="0" err="1">
                <a:latin typeface="open-sans"/>
              </a:rPr>
              <a:t>znanje</a:t>
            </a:r>
            <a:r>
              <a:rPr lang="en-US" sz="2400" dirty="0">
                <a:latin typeface="open-sans"/>
              </a:rPr>
              <a:t> </a:t>
            </a:r>
            <a:r>
              <a:rPr lang="en-US" sz="2400" dirty="0" err="1">
                <a:latin typeface="open-sans"/>
              </a:rPr>
              <a:t>i</a:t>
            </a:r>
            <a:r>
              <a:rPr lang="en-US" sz="2400" dirty="0">
                <a:latin typeface="open-sans"/>
              </a:rPr>
              <a:t> </a:t>
            </a:r>
            <a:r>
              <a:rPr lang="en-US" sz="2400" dirty="0" err="1">
                <a:latin typeface="open-sans"/>
              </a:rPr>
              <a:t>darove</a:t>
            </a:r>
            <a:r>
              <a:rPr lang="en-US" sz="2400" dirty="0">
                <a:latin typeface="open-sans"/>
              </a:rPr>
              <a:t> </a:t>
            </a:r>
            <a:r>
              <a:rPr lang="en-US" sz="2400" dirty="0" err="1">
                <a:latin typeface="open-sans"/>
              </a:rPr>
              <a:t>koje</a:t>
            </a:r>
            <a:r>
              <a:rPr lang="en-US" sz="2400" dirty="0">
                <a:latin typeface="open-sans"/>
              </a:rPr>
              <a:t> je </a:t>
            </a:r>
            <a:r>
              <a:rPr lang="en-US" sz="2400" dirty="0" err="1">
                <a:latin typeface="open-sans"/>
              </a:rPr>
              <a:t>posjedovao</a:t>
            </a:r>
            <a:endParaRPr lang="en-US" sz="2400" dirty="0">
              <a:latin typeface="open-sans"/>
            </a:endParaRPr>
          </a:p>
          <a:p>
            <a:pPr marL="171450" indent="-171450">
              <a:buFont typeface="Courier New" pitchFamily="49" charset="0"/>
              <a:buChar char="o"/>
            </a:pPr>
            <a:r>
              <a:rPr lang="en-US" sz="2400" dirty="0">
                <a:latin typeface="open-sans"/>
              </a:rPr>
              <a:t>  </a:t>
            </a:r>
            <a:r>
              <a:rPr lang="en-US" sz="2400" dirty="0" err="1">
                <a:latin typeface="open-sans"/>
              </a:rPr>
              <a:t>Eratosten</a:t>
            </a:r>
            <a:r>
              <a:rPr lang="en-US" sz="2400" dirty="0">
                <a:latin typeface="open-sans"/>
              </a:rPr>
              <a:t> je bio </a:t>
            </a:r>
            <a:r>
              <a:rPr lang="en-US" sz="2400" dirty="0" err="1">
                <a:latin typeface="open-sans"/>
              </a:rPr>
              <a:t>odgovoran</a:t>
            </a:r>
            <a:r>
              <a:rPr lang="en-US" sz="2400" dirty="0">
                <a:latin typeface="open-sans"/>
              </a:rPr>
              <a:t> za </a:t>
            </a:r>
            <a:r>
              <a:rPr lang="en-US" sz="2400" dirty="0" err="1">
                <a:latin typeface="open-sans"/>
              </a:rPr>
              <a:t>uočavanje</a:t>
            </a:r>
            <a:r>
              <a:rPr lang="en-US" sz="2400" dirty="0">
                <a:latin typeface="open-sans"/>
              </a:rPr>
              <a:t> </a:t>
            </a:r>
            <a:r>
              <a:rPr lang="en-US" sz="2400" dirty="0" err="1">
                <a:latin typeface="open-sans"/>
              </a:rPr>
              <a:t>nekih</a:t>
            </a:r>
            <a:r>
              <a:rPr lang="en-US" sz="2400" dirty="0">
                <a:latin typeface="open-sans"/>
              </a:rPr>
              <a:t> od </a:t>
            </a:r>
            <a:r>
              <a:rPr lang="en-US" sz="2400" dirty="0" err="1">
                <a:latin typeface="open-sans"/>
              </a:rPr>
              <a:t>najvažnijih</a:t>
            </a:r>
            <a:r>
              <a:rPr lang="en-US" sz="2400" dirty="0">
                <a:latin typeface="open-sans"/>
              </a:rPr>
              <a:t> </a:t>
            </a:r>
            <a:r>
              <a:rPr lang="en-US" sz="2400" dirty="0" err="1">
                <a:latin typeface="open-sans"/>
              </a:rPr>
              <a:t>otkrića</a:t>
            </a:r>
            <a:r>
              <a:rPr lang="en-US" sz="2400" dirty="0">
                <a:latin typeface="open-sans"/>
              </a:rPr>
              <a:t> u </a:t>
            </a:r>
            <a:r>
              <a:rPr lang="en-US" sz="2400" dirty="0" err="1">
                <a:latin typeface="open-sans"/>
              </a:rPr>
              <a:t>geografiji</a:t>
            </a:r>
            <a:r>
              <a:rPr lang="en-US" sz="2400" dirty="0">
                <a:latin typeface="open-sans"/>
              </a:rPr>
              <a:t>, </a:t>
            </a:r>
            <a:r>
              <a:rPr lang="en-US" sz="2400" dirty="0" err="1">
                <a:latin typeface="open-sans"/>
              </a:rPr>
              <a:t>astronomiji</a:t>
            </a:r>
            <a:r>
              <a:rPr lang="en-US" sz="2400" dirty="0">
                <a:latin typeface="open-sans"/>
              </a:rPr>
              <a:t> </a:t>
            </a:r>
            <a:r>
              <a:rPr lang="en-US" sz="2400" dirty="0" err="1">
                <a:latin typeface="open-sans"/>
              </a:rPr>
              <a:t>i</a:t>
            </a:r>
            <a:r>
              <a:rPr lang="en-US" sz="2400" dirty="0">
                <a:latin typeface="open-sans"/>
              </a:rPr>
              <a:t> </a:t>
            </a:r>
            <a:r>
              <a:rPr lang="en-US" sz="2400" dirty="0" err="1">
                <a:latin typeface="open-sans"/>
              </a:rPr>
              <a:t>matematici</a:t>
            </a:r>
            <a:r>
              <a:rPr lang="en-US" sz="2400" dirty="0">
                <a:latin typeface="open-sans"/>
              </a:rPr>
              <a:t>. </a:t>
            </a:r>
            <a:r>
              <a:rPr lang="en-US" sz="2400" dirty="0" err="1">
                <a:latin typeface="open-sans"/>
              </a:rPr>
              <a:t>Rođen</a:t>
            </a:r>
            <a:r>
              <a:rPr lang="en-US" sz="2400" dirty="0">
                <a:latin typeface="open-sans"/>
              </a:rPr>
              <a:t> u </a:t>
            </a:r>
            <a:r>
              <a:rPr lang="en-US" sz="2400" dirty="0" err="1">
                <a:latin typeface="open-sans"/>
              </a:rPr>
              <a:t>Cireni</a:t>
            </a:r>
            <a:r>
              <a:rPr lang="en-US" sz="2400" dirty="0">
                <a:latin typeface="open-sans"/>
              </a:rPr>
              <a:t>, </a:t>
            </a:r>
            <a:r>
              <a:rPr lang="en-US" sz="2400" dirty="0" err="1">
                <a:latin typeface="open-sans"/>
              </a:rPr>
              <a:t>mladić</a:t>
            </a:r>
            <a:r>
              <a:rPr lang="en-US" sz="2400" dirty="0">
                <a:latin typeface="open-sans"/>
              </a:rPr>
              <a:t> je bio </a:t>
            </a:r>
            <a:r>
              <a:rPr lang="en-US" sz="2400" dirty="0" err="1">
                <a:latin typeface="open-sans"/>
              </a:rPr>
              <a:t>izuzetno</a:t>
            </a:r>
            <a:r>
              <a:rPr lang="en-US" sz="2400" dirty="0">
                <a:latin typeface="open-sans"/>
              </a:rPr>
              <a:t> </a:t>
            </a:r>
            <a:r>
              <a:rPr lang="en-US" sz="2400" dirty="0" err="1">
                <a:latin typeface="open-sans"/>
              </a:rPr>
              <a:t>znatiželjan</a:t>
            </a:r>
            <a:r>
              <a:rPr lang="en-US" sz="2400" dirty="0">
                <a:latin typeface="open-sans"/>
              </a:rPr>
              <a:t> od </a:t>
            </a:r>
            <a:r>
              <a:rPr lang="en-US" sz="2400" dirty="0" err="1">
                <a:latin typeface="open-sans"/>
              </a:rPr>
              <a:t>malih</a:t>
            </a:r>
            <a:r>
              <a:rPr lang="en-US" sz="2400" dirty="0">
                <a:latin typeface="open-sans"/>
              </a:rPr>
              <a:t> </a:t>
            </a:r>
            <a:r>
              <a:rPr lang="en-US" sz="2400" dirty="0" err="1">
                <a:latin typeface="open-sans"/>
              </a:rPr>
              <a:t>nogu</a:t>
            </a:r>
            <a:r>
              <a:rPr lang="en-US" sz="2400" dirty="0">
                <a:latin typeface="open-sans"/>
              </a:rPr>
              <a:t> ..</a:t>
            </a:r>
            <a:endParaRPr lang="el-GR"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75" y="116632"/>
            <a:ext cx="16224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525627"/>
      </p:ext>
    </p:extLst>
  </p:cSld>
  <p:clrMapOvr>
    <a:masterClrMapping/>
  </p:clrMapOvr>
</p:sld>
</file>

<file path=ppt/theme/theme1.xml><?xml version="1.0" encoding="utf-8"?>
<a:theme xmlns:a="http://schemas.openxmlformats.org/drawingml/2006/main" name="Καλοκαίρι">
  <a:themeElements>
    <a:clrScheme name="Καλοκαίρι">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Καλοκαίρ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Καλοκαίρι">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TM01972873[[fn=Καλοκαίρι]]</Template>
  <TotalTime>223</TotalTime>
  <Words>1732</Words>
  <Application>Microsoft Office PowerPoint</Application>
  <PresentationFormat>Prikaz na zaslonu (4:3)</PresentationFormat>
  <Paragraphs>58</Paragraphs>
  <Slides>14</Slides>
  <Notes>0</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14</vt:i4>
      </vt:variant>
    </vt:vector>
  </HeadingPairs>
  <TitlesOfParts>
    <vt:vector size="22" baseType="lpstr">
      <vt:lpstr>Arial</vt:lpstr>
      <vt:lpstr>Courier New</vt:lpstr>
      <vt:lpstr>Guardian Egyptian Web</vt:lpstr>
      <vt:lpstr>Montserrat</vt:lpstr>
      <vt:lpstr>open-sans</vt:lpstr>
      <vt:lpstr>Verdana</vt:lpstr>
      <vt:lpstr>Wingdings 2</vt:lpstr>
      <vt:lpstr>Καλοκαίρι</vt:lpstr>
      <vt:lpstr>Grčki znanstvenici </vt:lpstr>
      <vt:lpstr>Tales iz Mileta</vt:lpstr>
      <vt:lpstr>               Aristotel </vt:lpstr>
      <vt:lpstr>Aristotel</vt:lpstr>
      <vt:lpstr>Pitagora </vt:lpstr>
      <vt:lpstr>Pythagoras</vt:lpstr>
      <vt:lpstr>Arhimed </vt:lpstr>
      <vt:lpstr>Arhimed </vt:lpstr>
      <vt:lpstr>        Eratosten </vt:lpstr>
      <vt:lpstr>Eratosthenes</vt:lpstr>
      <vt:lpstr>Hiparh </vt:lpstr>
      <vt:lpstr>Hiparh</vt:lpstr>
      <vt:lpstr>Constantin Carathéodory</vt:lpstr>
      <vt:lpstr>Constantin Carathéodory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Greek Scientists</dc:title>
  <dc:creator>Windows User</dc:creator>
  <cp:lastModifiedBy>IRENA ČIPRAKOVIĆ</cp:lastModifiedBy>
  <cp:revision>21</cp:revision>
  <dcterms:created xsi:type="dcterms:W3CDTF">2019-11-19T06:26:21Z</dcterms:created>
  <dcterms:modified xsi:type="dcterms:W3CDTF">2021-01-26T19:44:31Z</dcterms:modified>
</cp:coreProperties>
</file>