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0FD0BC-535F-4D08-A858-626C64FD96DC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3747DB-4E2F-408E-9506-9808E8685C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96F50D-FFA1-40CF-8DE5-F2E01A3E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35374"/>
            <a:ext cx="9144000" cy="2387600"/>
          </a:xfrm>
        </p:spPr>
        <p:txBody>
          <a:bodyPr/>
          <a:lstStyle/>
          <a:p>
            <a:r>
              <a:rPr lang="hr-HR" b="1" dirty="0"/>
              <a:t>EUROPSKO VIJEĆE</a:t>
            </a:r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CF80C0-5309-40F7-92A9-1993CA2DC5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003" y="2529464"/>
            <a:ext cx="4669941" cy="399932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6F1C6CE-281B-4193-991F-DD26DD8265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529464"/>
            <a:ext cx="5456393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8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0F67AD-B6B4-45CE-8C3B-B2BBEB05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hr-HR" u="sng" dirty="0"/>
              <a:t>imenovanje europske komisije</a:t>
            </a:r>
            <a:r>
              <a:rPr lang="tr-TR" u="sng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1D5536-7949-4C30-AEE1-23139FDA98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službeno</a:t>
            </a:r>
            <a:r>
              <a:rPr lang="en-US" dirty="0"/>
              <a:t> </a:t>
            </a:r>
            <a:r>
              <a:rPr lang="en-US" dirty="0" err="1"/>
              <a:t>imenuje</a:t>
            </a:r>
            <a:r>
              <a:rPr lang="en-US" dirty="0"/>
              <a:t> </a:t>
            </a:r>
            <a:r>
              <a:rPr lang="en-US" dirty="0" err="1"/>
              <a:t>cijelu</a:t>
            </a:r>
            <a:r>
              <a:rPr lang="en-US" dirty="0"/>
              <a:t> </a:t>
            </a:r>
            <a:r>
              <a:rPr lang="en-US" dirty="0" err="1"/>
              <a:t>Europsku</a:t>
            </a:r>
            <a:r>
              <a:rPr lang="en-US" dirty="0"/>
              <a:t> </a:t>
            </a:r>
            <a:r>
              <a:rPr lang="en-US" dirty="0" err="1"/>
              <a:t>komisiju</a:t>
            </a:r>
            <a:r>
              <a:rPr lang="en-US" dirty="0"/>
              <a:t>. </a:t>
            </a:r>
            <a:r>
              <a:rPr lang="en-US" dirty="0" err="1"/>
              <a:t>Parlament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 o </a:t>
            </a:r>
            <a:r>
              <a:rPr lang="en-US" dirty="0" err="1"/>
              <a:t>tijelu</a:t>
            </a:r>
            <a:r>
              <a:rPr lang="en-US" dirty="0"/>
              <a:t> </a:t>
            </a:r>
            <a:r>
              <a:rPr lang="en-US" dirty="0" err="1"/>
              <a:t>povjerenika</a:t>
            </a:r>
            <a:r>
              <a:rPr lang="en-US" dirty="0"/>
              <a:t> - </a:t>
            </a:r>
            <a:r>
              <a:rPr lang="en-US" dirty="0" err="1"/>
              <a:t>predsjedniku</a:t>
            </a:r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ovjerenstva</a:t>
            </a:r>
            <a:r>
              <a:rPr lang="en-US" dirty="0"/>
              <a:t>, </a:t>
            </a:r>
            <a:r>
              <a:rPr lang="en-US" dirty="0" err="1"/>
              <a:t>visokom</a:t>
            </a:r>
            <a:r>
              <a:rPr lang="en-US" dirty="0"/>
              <a:t> </a:t>
            </a:r>
            <a:r>
              <a:rPr lang="en-US" dirty="0" err="1"/>
              <a:t>predstavniku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povjerenicima</a:t>
            </a:r>
            <a:endParaRPr lang="en-US" dirty="0"/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arlament</a:t>
            </a:r>
            <a:r>
              <a:rPr lang="en-US" dirty="0"/>
              <a:t> da </a:t>
            </a:r>
            <a:r>
              <a:rPr lang="en-US" dirty="0" err="1"/>
              <a:t>pristanak</a:t>
            </a:r>
            <a:r>
              <a:rPr lang="en-US" dirty="0"/>
              <a:t>, </a:t>
            </a:r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službeno</a:t>
            </a:r>
            <a:r>
              <a:rPr lang="en-US" dirty="0"/>
              <a:t> </a:t>
            </a:r>
            <a:r>
              <a:rPr lang="en-US" dirty="0" err="1"/>
              <a:t>imenuje</a:t>
            </a:r>
            <a:r>
              <a:rPr lang="en-US" dirty="0"/>
              <a:t> </a:t>
            </a:r>
            <a:r>
              <a:rPr lang="en-US" dirty="0" err="1"/>
              <a:t>Europsku</a:t>
            </a:r>
            <a:r>
              <a:rPr lang="en-US" dirty="0"/>
              <a:t> </a:t>
            </a:r>
            <a:r>
              <a:rPr lang="en-US" dirty="0" err="1"/>
              <a:t>komisiju</a:t>
            </a:r>
            <a:r>
              <a:rPr lang="en-US" dirty="0"/>
              <a:t>. Za </a:t>
            </a:r>
            <a:r>
              <a:rPr lang="en-US" dirty="0" err="1"/>
              <a:t>odluku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je </a:t>
            </a:r>
            <a:r>
              <a:rPr lang="en-US" dirty="0" err="1"/>
              <a:t>kvalificirana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273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8FDD5C-E789-4B84-B833-03943D50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Imenovanja u europskoj centralnoj banci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234C2F-63FA-444A-9093-14DA7056EC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imenuje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6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Izvršnog</a:t>
            </a:r>
            <a:r>
              <a:rPr lang="en-US" dirty="0"/>
              <a:t> </a:t>
            </a:r>
            <a:r>
              <a:rPr lang="en-US" dirty="0" err="1"/>
              <a:t>odbora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središnje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(ECB), koji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potpredsjednika</a:t>
            </a:r>
            <a:r>
              <a:rPr lang="en-US" dirty="0"/>
              <a:t> ECB-a, plus </a:t>
            </a:r>
            <a:r>
              <a:rPr lang="en-US" dirty="0" err="1"/>
              <a:t>još</a:t>
            </a:r>
            <a:r>
              <a:rPr lang="en-US" dirty="0"/>
              <a:t> 4 </a:t>
            </a:r>
            <a:r>
              <a:rPr lang="en-US" dirty="0" err="1"/>
              <a:t>člana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707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2F4D98-AC44-4D1A-9806-30732D33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PREDSJEDNIK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E87BEE-C9EC-48F1-9FC8-58EADB6986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Trenut</a:t>
            </a:r>
            <a:r>
              <a:rPr lang="hr-HR" dirty="0"/>
              <a:t>ni</a:t>
            </a:r>
            <a:r>
              <a:rPr lang="en-US" dirty="0"/>
              <a:t> </a:t>
            </a:r>
            <a:r>
              <a:rPr lang="en-US" dirty="0" err="1"/>
              <a:t>predsjednik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 je Donald Tusk. </a:t>
            </a:r>
            <a:r>
              <a:rPr lang="en-US" dirty="0" err="1"/>
              <a:t>Zamijenio</a:t>
            </a:r>
            <a:r>
              <a:rPr lang="en-US" dirty="0"/>
              <a:t> je Hermana Van </a:t>
            </a:r>
            <a:r>
              <a:rPr lang="en-US" dirty="0" err="1"/>
              <a:t>Rompuya</a:t>
            </a:r>
            <a:r>
              <a:rPr lang="en-US" dirty="0"/>
              <a:t> 1. </a:t>
            </a:r>
            <a:r>
              <a:rPr lang="en-US" dirty="0" err="1"/>
              <a:t>prosinca</a:t>
            </a:r>
            <a:r>
              <a:rPr lang="en-US" dirty="0"/>
              <a:t> 2014.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FB54228-F3C6-44F4-A947-8D9CD25BD9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537" y="2778477"/>
            <a:ext cx="381033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22D7C2-A8B6-4C19-A55B-AC99B16D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BIVŠI PREDSJEDNIK EUROPSKOG VIJEĆA</a:t>
            </a:r>
            <a:r>
              <a:rPr lang="en-US" u="sng" dirty="0"/>
              <a:t>, Herman Van Rompuy</a:t>
            </a:r>
            <a:r>
              <a:rPr lang="tr-TR" u="sng" dirty="0"/>
              <a:t>: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E20688A-1F94-4AA8-9D74-248CB7D202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2067697"/>
            <a:ext cx="3744432" cy="479030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A7F8437-C9D6-4AB8-9A19-1017017A8B2D}"/>
              </a:ext>
            </a:extLst>
          </p:cNvPr>
          <p:cNvSpPr/>
          <p:nvPr/>
        </p:nvSpPr>
        <p:spPr>
          <a:xfrm>
            <a:off x="5039833" y="1951672"/>
            <a:ext cx="66881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Herman Van Rompuy bio je </a:t>
            </a:r>
            <a:r>
              <a:rPr lang="en-US" sz="2800" dirty="0" err="1"/>
              <a:t>prvi</a:t>
            </a:r>
            <a:r>
              <a:rPr lang="en-US" sz="2800" dirty="0"/>
              <a:t> </a:t>
            </a:r>
            <a:r>
              <a:rPr lang="en-US" sz="2800" dirty="0" err="1"/>
              <a:t>redoviti</a:t>
            </a:r>
            <a:r>
              <a:rPr lang="en-US" sz="2800" dirty="0"/>
              <a:t> </a:t>
            </a:r>
            <a:r>
              <a:rPr lang="en-US" sz="2800" dirty="0" err="1"/>
              <a:t>predsjednik</a:t>
            </a:r>
            <a:r>
              <a:rPr lang="en-US" sz="2800" dirty="0"/>
              <a:t> </a:t>
            </a:r>
            <a:r>
              <a:rPr lang="en-US" sz="2800" dirty="0" err="1"/>
              <a:t>Europskog</a:t>
            </a:r>
            <a:r>
              <a:rPr lang="en-US" sz="2800" dirty="0"/>
              <a:t> </a:t>
            </a:r>
            <a:r>
              <a:rPr lang="en-US" sz="2800" dirty="0" err="1"/>
              <a:t>vijeća</a:t>
            </a:r>
            <a:r>
              <a:rPr lang="en-US" sz="2800" dirty="0"/>
              <a:t>. </a:t>
            </a:r>
            <a:r>
              <a:rPr lang="en-US" sz="2800" dirty="0" err="1"/>
              <a:t>Prvi</a:t>
            </a:r>
            <a:r>
              <a:rPr lang="en-US" sz="2800" dirty="0"/>
              <a:t> put je </a:t>
            </a:r>
            <a:r>
              <a:rPr lang="en-US" sz="2800" dirty="0" err="1"/>
              <a:t>izabran</a:t>
            </a:r>
            <a:r>
              <a:rPr lang="en-US" sz="2800" dirty="0"/>
              <a:t> u </a:t>
            </a:r>
            <a:r>
              <a:rPr lang="en-US" sz="2800" dirty="0" err="1"/>
              <a:t>studenom</a:t>
            </a:r>
            <a:r>
              <a:rPr lang="en-US" sz="2800" dirty="0"/>
              <a:t> 2009., a </a:t>
            </a:r>
            <a:r>
              <a:rPr lang="en-US" sz="2800" dirty="0" err="1"/>
              <a:t>zatim</a:t>
            </a:r>
            <a:r>
              <a:rPr lang="en-US" sz="2800" dirty="0"/>
              <a:t> je </a:t>
            </a:r>
            <a:r>
              <a:rPr lang="en-US" sz="2800" dirty="0" err="1"/>
              <a:t>ponovno</a:t>
            </a:r>
            <a:r>
              <a:rPr lang="en-US" sz="2800" dirty="0"/>
              <a:t> </a:t>
            </a:r>
            <a:r>
              <a:rPr lang="en-US" sz="2800" dirty="0" err="1"/>
              <a:t>izabran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drugi</a:t>
            </a:r>
            <a:r>
              <a:rPr lang="en-US" sz="2800" dirty="0"/>
              <a:t> </a:t>
            </a:r>
            <a:r>
              <a:rPr lang="en-US" sz="2800" dirty="0" err="1"/>
              <a:t>mandat</a:t>
            </a:r>
            <a:r>
              <a:rPr lang="en-US" sz="2800" dirty="0"/>
              <a:t> od </a:t>
            </a:r>
            <a:r>
              <a:rPr lang="en-US" sz="2800" dirty="0" err="1"/>
              <a:t>lipnja</a:t>
            </a:r>
            <a:r>
              <a:rPr lang="en-US" sz="2800" dirty="0"/>
              <a:t> 2012. do </a:t>
            </a:r>
            <a:r>
              <a:rPr lang="en-US" sz="2800" dirty="0" err="1"/>
              <a:t>studenog</a:t>
            </a:r>
            <a:r>
              <a:rPr lang="en-US" sz="2800" dirty="0"/>
              <a:t> 2014. </a:t>
            </a:r>
            <a:r>
              <a:rPr lang="en-US" sz="2800" dirty="0" err="1"/>
              <a:t>Zamijenio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je Donald Tusk 1. </a:t>
            </a:r>
            <a:r>
              <a:rPr lang="en-US" sz="2800" dirty="0" err="1"/>
              <a:t>prosinca</a:t>
            </a:r>
            <a:r>
              <a:rPr lang="en-US" sz="2800" dirty="0"/>
              <a:t> 2014.</a:t>
            </a:r>
          </a:p>
        </p:txBody>
      </p:sp>
    </p:spTree>
    <p:extLst>
      <p:ext uri="{BB962C8B-B14F-4D97-AF65-F5344CB8AC3E}">
        <p14:creationId xmlns:p14="http://schemas.microsoft.com/office/powerpoint/2010/main" val="146624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C534CB-3A43-4675-BFD5-82A016BA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Euro S</a:t>
            </a:r>
            <a:r>
              <a:rPr lang="hr-HR" b="1" dirty="0"/>
              <a:t>a</a:t>
            </a:r>
            <a:r>
              <a:rPr lang="tr-TR" b="1" dirty="0"/>
              <a:t>mit: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1BBC82-9BF7-4BDD-BB08-C3F9A17DEF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 s</a:t>
            </a:r>
            <a:r>
              <a:rPr lang="hr-HR" dirty="0"/>
              <a:t>a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okuplja</a:t>
            </a:r>
            <a:r>
              <a:rPr lang="en-US" dirty="0"/>
              <a:t> </a:t>
            </a:r>
            <a:r>
              <a:rPr lang="en-US" dirty="0" err="1"/>
              <a:t>šefove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europodručja</a:t>
            </a:r>
            <a:r>
              <a:rPr lang="en-US" dirty="0"/>
              <a:t>, </a:t>
            </a:r>
            <a:r>
              <a:rPr lang="en-US" dirty="0" err="1"/>
              <a:t>predsjednika</a:t>
            </a:r>
            <a:r>
              <a:rPr lang="en-US" dirty="0"/>
              <a:t> s</a:t>
            </a:r>
            <a:r>
              <a:rPr lang="hr-HR" dirty="0"/>
              <a:t>a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. </a:t>
            </a:r>
            <a:r>
              <a:rPr lang="en-US" dirty="0" err="1"/>
              <a:t>Sastanci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 Euro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smjernice</a:t>
            </a:r>
            <a:r>
              <a:rPr lang="en-US" dirty="0"/>
              <a:t> o </a:t>
            </a:r>
            <a:r>
              <a:rPr lang="en-US" dirty="0" err="1"/>
              <a:t>ekonomskoj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 eurozone.</a:t>
            </a:r>
            <a:endParaRPr lang="tr-TR" dirty="0"/>
          </a:p>
          <a:p>
            <a:pPr marL="0" indent="0">
              <a:buNone/>
            </a:pPr>
            <a:r>
              <a:rPr lang="tr-TR" sz="3500" u="sng" dirty="0"/>
              <a:t> </a:t>
            </a:r>
            <a:r>
              <a:rPr lang="hr-HR" sz="3500" u="sng" dirty="0"/>
              <a:t>Uloga Euro samita</a:t>
            </a:r>
            <a:r>
              <a:rPr lang="en-US" sz="3500" u="sng" dirty="0"/>
              <a:t>:</a:t>
            </a:r>
            <a:endParaRPr lang="tr-TR" sz="3500" u="sng" dirty="0"/>
          </a:p>
          <a:p>
            <a:endParaRPr lang="en-US" u="sng" dirty="0"/>
          </a:p>
          <a:p>
            <a:r>
              <a:rPr lang="en-US" dirty="0"/>
              <a:t>Euro s</a:t>
            </a:r>
            <a:r>
              <a:rPr lang="hr-HR" dirty="0"/>
              <a:t>a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smjernice</a:t>
            </a:r>
            <a:r>
              <a:rPr lang="en-US" dirty="0"/>
              <a:t> za </a:t>
            </a:r>
            <a:r>
              <a:rPr lang="en-US" dirty="0" err="1"/>
              <a:t>osiguravanje</a:t>
            </a:r>
            <a:r>
              <a:rPr lang="en-US" dirty="0"/>
              <a:t> </a:t>
            </a:r>
            <a:r>
              <a:rPr lang="en-US" dirty="0" err="1"/>
              <a:t>nesmetanog</a:t>
            </a:r>
            <a:r>
              <a:rPr lang="en-US" dirty="0"/>
              <a:t> </a:t>
            </a:r>
            <a:r>
              <a:rPr lang="en-US" dirty="0" err="1"/>
              <a:t>funkcioniranja</a:t>
            </a:r>
            <a:r>
              <a:rPr lang="en-US" dirty="0"/>
              <a:t> </a:t>
            </a:r>
            <a:r>
              <a:rPr lang="hr-HR" dirty="0"/>
              <a:t>e</a:t>
            </a:r>
            <a:r>
              <a:rPr lang="en-US" dirty="0" err="1"/>
              <a:t>konomske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monetarne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. To </a:t>
            </a:r>
            <a:r>
              <a:rPr lang="en-US" dirty="0" err="1"/>
              <a:t>pomaže</a:t>
            </a:r>
            <a:r>
              <a:rPr lang="en-US" dirty="0"/>
              <a:t> u </a:t>
            </a:r>
            <a:r>
              <a:rPr lang="en-US" dirty="0" err="1"/>
              <a:t>koordinaciji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europodručja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894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5FA8F4-2119-4FCA-9495-E5D30EB9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SASATANCI EURO SAMITA</a:t>
            </a:r>
            <a:r>
              <a:rPr lang="tr-TR" u="sng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C76E90-0B7E-4F56-A005-84A968DA0D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7321" y="1825624"/>
            <a:ext cx="10726479" cy="488351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Ugovoru</a:t>
            </a:r>
            <a:r>
              <a:rPr lang="en-US" dirty="0"/>
              <a:t> o </a:t>
            </a:r>
            <a:r>
              <a:rPr lang="en-US" dirty="0" err="1"/>
              <a:t>stabilnosti</a:t>
            </a:r>
            <a:r>
              <a:rPr lang="en-US" dirty="0"/>
              <a:t>, </a:t>
            </a:r>
            <a:r>
              <a:rPr lang="en-US" dirty="0" err="1"/>
              <a:t>koordinaciji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upravljanju</a:t>
            </a:r>
            <a:r>
              <a:rPr lang="en-US" dirty="0"/>
              <a:t> (TSCG) u </a:t>
            </a:r>
            <a:r>
              <a:rPr lang="hr-HR" dirty="0"/>
              <a:t>e</a:t>
            </a:r>
            <a:r>
              <a:rPr lang="en-US" dirty="0" err="1"/>
              <a:t>konomskoj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monetarnoj</a:t>
            </a:r>
            <a:r>
              <a:rPr lang="en-US" dirty="0"/>
              <a:t> </a:t>
            </a:r>
            <a:r>
              <a:rPr lang="en-US" dirty="0" err="1"/>
              <a:t>uniji</a:t>
            </a:r>
            <a:r>
              <a:rPr lang="en-US" dirty="0"/>
              <a:t>, </a:t>
            </a:r>
            <a:r>
              <a:rPr lang="en-US" dirty="0" err="1"/>
              <a:t>sastanci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  </a:t>
            </a:r>
            <a:r>
              <a:rPr lang="en-US" dirty="0" err="1"/>
              <a:t>trebali</a:t>
            </a:r>
            <a:r>
              <a:rPr lang="en-US" dirty="0"/>
              <a:t> bi se </a:t>
            </a:r>
            <a:r>
              <a:rPr lang="en-US" dirty="0" err="1"/>
              <a:t>održavati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puta </a:t>
            </a:r>
            <a:r>
              <a:rPr lang="en-US" dirty="0" err="1"/>
              <a:t>godišnje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, </a:t>
            </a:r>
            <a:r>
              <a:rPr lang="en-US" dirty="0" err="1"/>
              <a:t>trebali</a:t>
            </a:r>
            <a:r>
              <a:rPr lang="en-US" dirty="0"/>
              <a:t> bi se </a:t>
            </a:r>
            <a:r>
              <a:rPr lang="en-US" dirty="0" err="1"/>
              <a:t>održati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sastanaka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 u </a:t>
            </a:r>
            <a:r>
              <a:rPr lang="en-US" dirty="0" err="1"/>
              <a:t>Bruxellesu</a:t>
            </a:r>
            <a:r>
              <a:rPr lang="en-US" dirty="0"/>
              <a:t>.</a:t>
            </a:r>
            <a:endParaRPr lang="tr-TR" dirty="0"/>
          </a:p>
          <a:p>
            <a:pPr marL="0" indent="0">
              <a:buNone/>
            </a:pPr>
            <a:r>
              <a:rPr lang="tr-TR" sz="3200" u="sng" dirty="0"/>
              <a:t> </a:t>
            </a:r>
            <a:r>
              <a:rPr lang="hr-HR" sz="3500" u="sng" dirty="0"/>
              <a:t>Članovi</a:t>
            </a:r>
            <a:r>
              <a:rPr lang="tr-TR" sz="3500" u="sng" dirty="0"/>
              <a:t>:</a:t>
            </a:r>
          </a:p>
          <a:p>
            <a:endParaRPr lang="tr-TR" sz="3200" u="sng" dirty="0"/>
          </a:p>
          <a:p>
            <a:r>
              <a:rPr lang="en-US" dirty="0" err="1"/>
              <a:t>Članovi</a:t>
            </a:r>
            <a:r>
              <a:rPr lang="en-US" dirty="0"/>
              <a:t> Euro s</a:t>
            </a:r>
            <a:r>
              <a:rPr lang="hr-HR" dirty="0"/>
              <a:t>a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šefovi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europodručja</a:t>
            </a:r>
            <a:r>
              <a:rPr lang="en-US" dirty="0"/>
              <a:t>, </a:t>
            </a:r>
            <a:r>
              <a:rPr lang="en-US" dirty="0" err="1"/>
              <a:t>predsjednik</a:t>
            </a:r>
            <a:r>
              <a:rPr lang="en-US" dirty="0"/>
              <a:t> Euro s</a:t>
            </a:r>
            <a:r>
              <a:rPr lang="hr-HR" dirty="0"/>
              <a:t>a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predsjednik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.</a:t>
            </a:r>
          </a:p>
          <a:p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je to </a:t>
            </a:r>
            <a:r>
              <a:rPr lang="en-US" dirty="0" err="1"/>
              <a:t>prikladno</a:t>
            </a:r>
            <a:r>
              <a:rPr lang="en-US" dirty="0"/>
              <a:t>, a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godišnje</a:t>
            </a:r>
            <a:r>
              <a:rPr lang="en-US" dirty="0"/>
              <a:t>, </a:t>
            </a:r>
            <a:r>
              <a:rPr lang="en-US" dirty="0" err="1"/>
              <a:t>čelnici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europodručja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ratificirale</a:t>
            </a:r>
            <a:r>
              <a:rPr lang="en-US" dirty="0"/>
              <a:t> </a:t>
            </a:r>
            <a:r>
              <a:rPr lang="en-US" dirty="0" err="1"/>
              <a:t>Ugovor</a:t>
            </a:r>
            <a:r>
              <a:rPr lang="en-US" dirty="0"/>
              <a:t> o </a:t>
            </a:r>
            <a:r>
              <a:rPr lang="en-US" dirty="0" err="1"/>
              <a:t>stabilnosti</a:t>
            </a:r>
            <a:r>
              <a:rPr lang="en-US" dirty="0"/>
              <a:t>, </a:t>
            </a:r>
            <a:r>
              <a:rPr lang="en-US" dirty="0" err="1"/>
              <a:t>koordinaciji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upravljanju</a:t>
            </a:r>
            <a:r>
              <a:rPr lang="en-US" dirty="0"/>
              <a:t> (TSCG)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sastancima</a:t>
            </a:r>
            <a:r>
              <a:rPr lang="en-US" dirty="0"/>
              <a:t> s</a:t>
            </a:r>
            <a:r>
              <a:rPr lang="hr-HR" dirty="0"/>
              <a:t>a</a:t>
            </a:r>
            <a:r>
              <a:rPr lang="en-US" dirty="0" err="1"/>
              <a:t>mita</a:t>
            </a:r>
            <a:r>
              <a:rPr lang="en-US" dirty="0"/>
              <a:t> Euro.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209495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733723-8FE5-4F14-B88F-2E97C29C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PREDSJEDNIK EURO SAMITA</a:t>
            </a:r>
            <a:r>
              <a:rPr lang="tr-TR" u="sng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53958B-C0D3-47C0-BBDD-E296B3C854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Čelnici</a:t>
            </a:r>
            <a:r>
              <a:rPr lang="en-US" dirty="0"/>
              <a:t> </a:t>
            </a:r>
            <a:r>
              <a:rPr lang="en-US" dirty="0" err="1"/>
              <a:t>europodručja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 s</a:t>
            </a:r>
            <a:r>
              <a:rPr lang="hr-HR" dirty="0"/>
              <a:t>a</a:t>
            </a:r>
            <a:r>
              <a:rPr lang="en-US" dirty="0" err="1"/>
              <a:t>mita</a:t>
            </a:r>
            <a:r>
              <a:rPr lang="en-US" dirty="0"/>
              <a:t> Euro</a:t>
            </a:r>
            <a:r>
              <a:rPr lang="hr-HR" dirty="0" err="1"/>
              <a:t>pskom</a:t>
            </a:r>
            <a:r>
              <a:rPr lang="en-US" dirty="0"/>
              <a:t> </a:t>
            </a:r>
            <a:r>
              <a:rPr lang="en-US" dirty="0" err="1"/>
              <a:t>skupštinom</a:t>
            </a:r>
            <a:r>
              <a:rPr lang="en-US" dirty="0"/>
              <a:t> </a:t>
            </a:r>
            <a:r>
              <a:rPr lang="en-US" dirty="0" err="1"/>
              <a:t>natpolovičnom</a:t>
            </a:r>
            <a:r>
              <a:rPr lang="en-US" dirty="0"/>
              <a:t> </a:t>
            </a:r>
            <a:r>
              <a:rPr lang="en-US" dirty="0" err="1"/>
              <a:t>većinom</a:t>
            </a:r>
            <a:r>
              <a:rPr lang="en-US" dirty="0"/>
              <a:t>,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.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 Euro </a:t>
            </a:r>
            <a:r>
              <a:rPr lang="hr-HR" dirty="0"/>
              <a:t>sa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2,5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r>
              <a:rPr lang="en-US" dirty="0" err="1"/>
              <a:t>Predsjednik</a:t>
            </a:r>
            <a:r>
              <a:rPr lang="en-US" dirty="0"/>
              <a:t> Euro S</a:t>
            </a:r>
            <a:r>
              <a:rPr lang="hr-HR" dirty="0"/>
              <a:t>a</a:t>
            </a:r>
            <a:r>
              <a:rPr lang="en-US" dirty="0" err="1"/>
              <a:t>mita</a:t>
            </a:r>
            <a:r>
              <a:rPr lang="en-US" dirty="0"/>
              <a:t> </a:t>
            </a:r>
            <a:r>
              <a:rPr lang="en-US" dirty="0" err="1"/>
              <a:t>izvještava</a:t>
            </a:r>
            <a:r>
              <a:rPr lang="en-US" dirty="0"/>
              <a:t> </a:t>
            </a:r>
            <a:r>
              <a:rPr lang="en-US" dirty="0" err="1"/>
              <a:t>Europski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sastanka</a:t>
            </a:r>
            <a:r>
              <a:rPr lang="en-US" dirty="0"/>
              <a:t>.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informira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članice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europodručja</a:t>
            </a:r>
            <a:r>
              <a:rPr lang="en-US" dirty="0"/>
              <a:t> o </a:t>
            </a:r>
            <a:r>
              <a:rPr lang="en-US" dirty="0" err="1"/>
              <a:t>pripremama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ishodima</a:t>
            </a:r>
            <a:r>
              <a:rPr lang="en-US" dirty="0"/>
              <a:t> </a:t>
            </a:r>
            <a:r>
              <a:rPr lang="en-US" dirty="0" err="1"/>
              <a:t>sastanaka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</a:t>
            </a:r>
            <a:r>
              <a:rPr lang="hr-HR" dirty="0"/>
              <a:t>a</a:t>
            </a:r>
            <a:r>
              <a:rPr lang="en-US" dirty="0" err="1"/>
              <a:t>mitu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075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59C292-2477-48F8-B424-84D5BA81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325563"/>
          </a:xfrm>
        </p:spPr>
        <p:txBody>
          <a:bodyPr/>
          <a:lstStyle/>
          <a:p>
            <a:r>
              <a:rPr lang="hr-HR" u="sng" dirty="0"/>
              <a:t>ČLANOVI EUROPSKOG VIJEĆA</a:t>
            </a:r>
            <a:r>
              <a:rPr lang="en-US" u="sng" dirty="0"/>
              <a:t>:</a:t>
            </a:r>
            <a:endParaRPr lang="tr-TR" u="sng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19ED429-9E1D-45CA-9715-96D375C853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-166" t="14463" r="-331" b="14543"/>
          <a:stretch/>
        </p:blipFill>
        <p:spPr>
          <a:xfrm>
            <a:off x="1433621" y="1424215"/>
            <a:ext cx="7171760" cy="50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ros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rosword-ans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B2701C-1067-4E20-8D8C-FDC6D48B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PREGLED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3F01E3-4C77-4741-8445-B9526F006B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: </a:t>
            </a:r>
            <a:r>
              <a:rPr lang="en-US" dirty="0" err="1"/>
              <a:t>Definira</a:t>
            </a:r>
            <a:r>
              <a:rPr lang="en-US" dirty="0"/>
              <a:t> </a:t>
            </a:r>
            <a:r>
              <a:rPr lang="en-US" dirty="0" err="1"/>
              <a:t>opći</a:t>
            </a:r>
            <a:r>
              <a:rPr lang="en-US" dirty="0"/>
              <a:t>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smjer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prioritete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unije</a:t>
            </a:r>
            <a:endParaRPr lang="en-US" dirty="0"/>
          </a:p>
          <a:p>
            <a:r>
              <a:rPr lang="en-US" dirty="0" err="1"/>
              <a:t>Članovi</a:t>
            </a:r>
            <a:r>
              <a:rPr lang="en-US" dirty="0"/>
              <a:t>: </a:t>
            </a:r>
            <a:r>
              <a:rPr lang="en-US" dirty="0" err="1"/>
              <a:t>Šefovi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EU-a, </a:t>
            </a:r>
            <a:r>
              <a:rPr lang="en-US" dirty="0" err="1"/>
              <a:t>predsjednik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, </a:t>
            </a:r>
            <a:r>
              <a:rPr lang="en-US" dirty="0" err="1"/>
              <a:t>visoki</a:t>
            </a:r>
            <a:r>
              <a:rPr lang="en-US" dirty="0"/>
              <a:t> </a:t>
            </a:r>
            <a:r>
              <a:rPr lang="en-US" dirty="0" err="1"/>
              <a:t>predstavnik</a:t>
            </a:r>
            <a:r>
              <a:rPr lang="en-US" dirty="0"/>
              <a:t> za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sigurnosnu</a:t>
            </a:r>
            <a:r>
              <a:rPr lang="en-US" dirty="0"/>
              <a:t> </a:t>
            </a:r>
            <a:r>
              <a:rPr lang="en-US" dirty="0" err="1"/>
              <a:t>politiku</a:t>
            </a:r>
            <a:endParaRPr lang="en-US" dirty="0"/>
          </a:p>
          <a:p>
            <a:r>
              <a:rPr lang="en-US" dirty="0" err="1"/>
              <a:t>Predsjednik</a:t>
            </a:r>
            <a:r>
              <a:rPr lang="en-US" dirty="0"/>
              <a:t>: Donald Tusk</a:t>
            </a:r>
          </a:p>
          <a:p>
            <a:r>
              <a:rPr lang="en-US" dirty="0" err="1"/>
              <a:t>Osnovano</a:t>
            </a:r>
            <a:r>
              <a:rPr lang="en-US" dirty="0"/>
              <a:t>: 1974 (</a:t>
            </a:r>
            <a:r>
              <a:rPr lang="en-US" dirty="0" err="1"/>
              <a:t>neformalni</a:t>
            </a:r>
            <a:r>
              <a:rPr lang="en-US" dirty="0"/>
              <a:t> forum), 1992 (</a:t>
            </a:r>
            <a:r>
              <a:rPr lang="en-US" dirty="0" err="1"/>
              <a:t>formalni</a:t>
            </a:r>
            <a:r>
              <a:rPr lang="en-US" dirty="0"/>
              <a:t> status), 2009 (</a:t>
            </a:r>
            <a:r>
              <a:rPr lang="en-US" dirty="0" err="1"/>
              <a:t>službena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EU)</a:t>
            </a:r>
          </a:p>
          <a:p>
            <a:r>
              <a:rPr lang="en-US" dirty="0" err="1"/>
              <a:t>Mjesto</a:t>
            </a:r>
            <a:r>
              <a:rPr lang="en-US" dirty="0"/>
              <a:t>: </a:t>
            </a:r>
            <a:r>
              <a:rPr lang="en-US" dirty="0" err="1"/>
              <a:t>Bruxelles</a:t>
            </a:r>
            <a:r>
              <a:rPr lang="en-US" dirty="0"/>
              <a:t> (</a:t>
            </a:r>
            <a:r>
              <a:rPr lang="en-US" dirty="0" err="1"/>
              <a:t>Belgija</a:t>
            </a:r>
            <a:r>
              <a:rPr lang="en-US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1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FFA682-E1A1-4A89-9DDE-8834D664A7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0981" y="632685"/>
            <a:ext cx="10694581" cy="578411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tr-TR" sz="4800" b="1" dirty="0"/>
              <a:t>    </a:t>
            </a:r>
            <a:endParaRPr lang="en-US" dirty="0"/>
          </a:p>
          <a:p>
            <a:r>
              <a:rPr lang="en-US" dirty="0" err="1"/>
              <a:t>Odlučuje</a:t>
            </a:r>
            <a:r>
              <a:rPr lang="en-US" dirty="0"/>
              <a:t> o </a:t>
            </a:r>
            <a:r>
              <a:rPr lang="en-US" dirty="0" err="1"/>
              <a:t>ukupnom</a:t>
            </a:r>
            <a:r>
              <a:rPr lang="en-US" dirty="0"/>
              <a:t> </a:t>
            </a:r>
            <a:r>
              <a:rPr lang="en-US" dirty="0" err="1"/>
              <a:t>smjeru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političkim</a:t>
            </a:r>
            <a:r>
              <a:rPr lang="en-US" dirty="0"/>
              <a:t> </a:t>
            </a:r>
            <a:r>
              <a:rPr lang="en-US" dirty="0" err="1"/>
              <a:t>prioritetima</a:t>
            </a:r>
            <a:r>
              <a:rPr lang="en-US" dirty="0"/>
              <a:t> EU-a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zakone</a:t>
            </a:r>
            <a:r>
              <a:rPr lang="en-US" dirty="0"/>
              <a:t>.</a:t>
            </a:r>
          </a:p>
          <a:p>
            <a:r>
              <a:rPr lang="en-US" dirty="0" err="1"/>
              <a:t>Bavi</a:t>
            </a:r>
            <a:r>
              <a:rPr lang="en-US" dirty="0"/>
              <a:t> se </a:t>
            </a:r>
            <a:r>
              <a:rPr lang="en-US" dirty="0" err="1"/>
              <a:t>složenim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osjetljivim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riješiti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nižim</a:t>
            </a:r>
            <a:r>
              <a:rPr lang="en-US" dirty="0"/>
              <a:t> </a:t>
            </a:r>
            <a:r>
              <a:rPr lang="en-US" dirty="0" err="1"/>
              <a:t>razinama</a:t>
            </a:r>
            <a:r>
              <a:rPr lang="en-US" dirty="0"/>
              <a:t> </a:t>
            </a:r>
            <a:r>
              <a:rPr lang="en-US" dirty="0" err="1"/>
              <a:t>međuvladine</a:t>
            </a:r>
            <a:r>
              <a:rPr lang="en-US" dirty="0"/>
              <a:t> </a:t>
            </a:r>
            <a:r>
              <a:rPr lang="en-US" dirty="0" err="1"/>
              <a:t>suradnje</a:t>
            </a:r>
            <a:endParaRPr lang="en-US" dirty="0"/>
          </a:p>
          <a:p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zajedničku</a:t>
            </a:r>
            <a:r>
              <a:rPr lang="en-US" dirty="0"/>
              <a:t> </a:t>
            </a:r>
            <a:r>
              <a:rPr lang="en-US" dirty="0" err="1"/>
              <a:t>vanjsku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sigurnosnu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 EU-a,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interese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obrambene</a:t>
            </a:r>
            <a:r>
              <a:rPr lang="en-US" dirty="0"/>
              <a:t> </a:t>
            </a:r>
            <a:r>
              <a:rPr lang="en-US" dirty="0" err="1"/>
              <a:t>implikacije</a:t>
            </a:r>
            <a:r>
              <a:rPr lang="en-US" dirty="0"/>
              <a:t> EU-a</a:t>
            </a:r>
          </a:p>
          <a:p>
            <a:r>
              <a:rPr lang="en-US" dirty="0" err="1"/>
              <a:t>Predlaže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imenuje</a:t>
            </a:r>
            <a:r>
              <a:rPr lang="en-US" dirty="0"/>
              <a:t> </a:t>
            </a:r>
            <a:r>
              <a:rPr lang="en-US" dirty="0" err="1"/>
              <a:t>kandidate</a:t>
            </a:r>
            <a:r>
              <a:rPr lang="en-US" dirty="0"/>
              <a:t> za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EU-a, </a:t>
            </a:r>
            <a:r>
              <a:rPr lang="en-US" dirty="0" err="1"/>
              <a:t>poput</a:t>
            </a:r>
            <a:r>
              <a:rPr lang="en-US" dirty="0"/>
              <a:t> ESB-a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Komisije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46830" y="591751"/>
            <a:ext cx="66880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ŠTO RADI EUROPSKO VIJEĆE</a:t>
            </a:r>
            <a:r>
              <a:rPr lang="en-U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tr-TR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290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348DC2-D1F3-45A2-B4F6-368CAB9C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KAKO RADI EUROPSKO VIJEĆE</a:t>
            </a:r>
            <a:r>
              <a:rPr lang="en-US" b="1" dirty="0"/>
              <a:t>?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0C4E5-D8B6-4B7A-BB7A-A5E6133C82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sastaje</a:t>
            </a:r>
            <a:r>
              <a:rPr lang="en-US" dirty="0"/>
              <a:t> 4 puta </a:t>
            </a:r>
            <a:r>
              <a:rPr lang="en-US" dirty="0" err="1"/>
              <a:t>godišnje</a:t>
            </a:r>
            <a:r>
              <a:rPr lang="en-US" dirty="0"/>
              <a:t> -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predsjednik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sazvati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sastanke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rješavanja</a:t>
            </a:r>
            <a:r>
              <a:rPr lang="en-US" dirty="0"/>
              <a:t> </a:t>
            </a:r>
            <a:r>
              <a:rPr lang="en-US" dirty="0" err="1"/>
              <a:t>hitnih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Općenito</a:t>
            </a:r>
            <a:r>
              <a:rPr lang="en-US" dirty="0"/>
              <a:t> o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odlučuje</a:t>
            </a:r>
            <a:r>
              <a:rPr lang="en-US" dirty="0"/>
              <a:t> </a:t>
            </a:r>
            <a:r>
              <a:rPr lang="en-US" dirty="0" err="1"/>
              <a:t>konsenzusom</a:t>
            </a:r>
            <a:r>
              <a:rPr lang="en-US" dirty="0"/>
              <a:t> - </a:t>
            </a:r>
            <a:r>
              <a:rPr lang="en-US" dirty="0" err="1"/>
              <a:t>ali</a:t>
            </a:r>
            <a:r>
              <a:rPr lang="en-US" dirty="0"/>
              <a:t>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jednoglasno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kvalificiranom</a:t>
            </a:r>
            <a:r>
              <a:rPr lang="en-US" dirty="0"/>
              <a:t> </a:t>
            </a:r>
            <a:r>
              <a:rPr lang="en-US" dirty="0" err="1"/>
              <a:t>većinom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šefovi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/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glasati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858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6AE38D-9BEE-44EF-AF4E-8979530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POVIJEST EUROPSKOG VIJEĆA</a:t>
            </a:r>
            <a:r>
              <a:rPr lang="en-US" b="1" dirty="0"/>
              <a:t>: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D346AE-3C79-4EF8-A50C-A5B36F0F78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stvoreno</a:t>
            </a:r>
            <a:r>
              <a:rPr lang="en-US" dirty="0"/>
              <a:t> je 1974.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neformalni</a:t>
            </a:r>
            <a:r>
              <a:rPr lang="en-US" dirty="0"/>
              <a:t> forum za </a:t>
            </a:r>
            <a:r>
              <a:rPr lang="en-US" dirty="0" err="1"/>
              <a:t>raspravu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šefova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EU. </a:t>
            </a:r>
            <a:r>
              <a:rPr lang="en-US" dirty="0" err="1"/>
              <a:t>Ubrzo</a:t>
            </a:r>
            <a:r>
              <a:rPr lang="en-US" dirty="0"/>
              <a:t> je </a:t>
            </a:r>
            <a:r>
              <a:rPr lang="en-US" dirty="0" err="1"/>
              <a:t>razvil</a:t>
            </a:r>
            <a:r>
              <a:rPr lang="hr-HR" dirty="0"/>
              <a:t>o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odgovornog</a:t>
            </a:r>
            <a:r>
              <a:rPr lang="en-US" dirty="0"/>
              <a:t> za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prioriteta</a:t>
            </a:r>
            <a:r>
              <a:rPr lang="en-US" dirty="0"/>
              <a:t> EU.</a:t>
            </a:r>
          </a:p>
          <a:p>
            <a:endParaRPr lang="en-U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Ugovoru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Maastrichta</a:t>
            </a:r>
            <a:r>
              <a:rPr lang="en-US" dirty="0"/>
              <a:t> 1992.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steklo</a:t>
            </a:r>
            <a:r>
              <a:rPr lang="en-US" dirty="0"/>
              <a:t> je </a:t>
            </a:r>
            <a:r>
              <a:rPr lang="en-US" dirty="0" err="1"/>
              <a:t>formalni</a:t>
            </a:r>
            <a:r>
              <a:rPr lang="en-US" dirty="0"/>
              <a:t> status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- </a:t>
            </a:r>
            <a:r>
              <a:rPr lang="en-US" dirty="0" err="1"/>
              <a:t>pružiti</a:t>
            </a:r>
            <a:r>
              <a:rPr lang="en-US" dirty="0"/>
              <a:t> </a:t>
            </a:r>
            <a:r>
              <a:rPr lang="en-US" dirty="0" err="1"/>
              <a:t>poticaj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smjernice</a:t>
            </a:r>
            <a:r>
              <a:rPr lang="en-US" dirty="0"/>
              <a:t> za EU.</a:t>
            </a:r>
          </a:p>
          <a:p>
            <a:endParaRPr lang="en-US" dirty="0"/>
          </a:p>
          <a:p>
            <a:r>
              <a:rPr lang="en-US" dirty="0"/>
              <a:t>2009.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uvedenih</a:t>
            </a:r>
            <a:r>
              <a:rPr lang="en-US" dirty="0"/>
              <a:t> </a:t>
            </a:r>
            <a:r>
              <a:rPr lang="en-US" dirty="0" err="1"/>
              <a:t>Lisabonskim</a:t>
            </a:r>
            <a:r>
              <a:rPr lang="en-US" dirty="0"/>
              <a:t> </a:t>
            </a:r>
            <a:r>
              <a:rPr lang="en-US" dirty="0" err="1"/>
              <a:t>ugovorom</a:t>
            </a:r>
            <a:r>
              <a:rPr lang="en-US" dirty="0"/>
              <a:t>, </a:t>
            </a:r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postalo</a:t>
            </a:r>
            <a:r>
              <a:rPr lang="en-US" dirty="0"/>
              <a:t> je </a:t>
            </a:r>
            <a:r>
              <a:rPr lang="en-US" dirty="0" err="1"/>
              <a:t>jedna</a:t>
            </a:r>
            <a:r>
              <a:rPr lang="en-US" dirty="0"/>
              <a:t> od 7 </a:t>
            </a:r>
            <a:r>
              <a:rPr lang="en-US" dirty="0" err="1"/>
              <a:t>institucija</a:t>
            </a:r>
            <a:r>
              <a:rPr lang="en-US" dirty="0"/>
              <a:t> EU-a.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1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A9964A-4AAB-4C4C-9FC9-B46EC9B1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Postavljanje političkih ciljeva europskog vijeća</a:t>
            </a:r>
            <a:r>
              <a:rPr lang="en-US" b="1" dirty="0"/>
              <a:t>: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19CA2-51A2-4518-BA0D-B41E694E6F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je od 7 </a:t>
            </a:r>
            <a:r>
              <a:rPr lang="en-US" dirty="0" err="1"/>
              <a:t>institucija</a:t>
            </a:r>
            <a:r>
              <a:rPr lang="en-US" dirty="0"/>
              <a:t> EU-a. </a:t>
            </a:r>
            <a:r>
              <a:rPr lang="en-US" dirty="0" err="1"/>
              <a:t>Međutim</a:t>
            </a:r>
            <a:r>
              <a:rPr lang="en-US" dirty="0"/>
              <a:t>, to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od </a:t>
            </a:r>
            <a:r>
              <a:rPr lang="en-US" dirty="0" err="1"/>
              <a:t>zakonodavnih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 EU-a, pa ne </a:t>
            </a:r>
            <a:r>
              <a:rPr lang="en-US" dirty="0" err="1"/>
              <a:t>pregovara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usvaja</a:t>
            </a:r>
            <a:r>
              <a:rPr lang="en-US" dirty="0"/>
              <a:t> </a:t>
            </a:r>
            <a:r>
              <a:rPr lang="en-US" dirty="0" err="1"/>
              <a:t>zakone</a:t>
            </a:r>
            <a:r>
              <a:rPr lang="en-US" dirty="0"/>
              <a:t> EU-a. </a:t>
            </a:r>
            <a:r>
              <a:rPr lang="en-US" dirty="0" err="1"/>
              <a:t>Umjesto</a:t>
            </a:r>
            <a:r>
              <a:rPr lang="en-US" dirty="0"/>
              <a:t> toga, </a:t>
            </a:r>
            <a:r>
              <a:rPr lang="en-US" dirty="0" err="1"/>
              <a:t>njegova</a:t>
            </a:r>
            <a:r>
              <a:rPr lang="en-US" dirty="0"/>
              <a:t> je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opći</a:t>
            </a:r>
            <a:r>
              <a:rPr lang="en-US" dirty="0"/>
              <a:t>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smjer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prioritete</a:t>
            </a:r>
            <a:r>
              <a:rPr lang="en-US" dirty="0"/>
              <a:t> EU - u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određujući</a:t>
            </a:r>
            <a:r>
              <a:rPr lang="en-US" dirty="0"/>
              <a:t> </a:t>
            </a:r>
            <a:r>
              <a:rPr lang="en-US" dirty="0" err="1"/>
              <a:t>agendu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za EU.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022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FFBF3E-7344-4522-AA3D-1AD2BFC7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6" y="324065"/>
            <a:ext cx="9956800" cy="1143000"/>
          </a:xfrm>
        </p:spPr>
        <p:txBody>
          <a:bodyPr/>
          <a:lstStyle/>
          <a:p>
            <a:r>
              <a:rPr lang="hr-HR" b="1" dirty="0"/>
              <a:t>Strateški planovi za europsko vijeće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54B038-3DAC-45F7-9A58-87B549422CD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sastanku</a:t>
            </a:r>
            <a:r>
              <a:rPr lang="en-US" dirty="0"/>
              <a:t> u </a:t>
            </a:r>
            <a:r>
              <a:rPr lang="en-US" dirty="0" err="1"/>
              <a:t>Bruxellesu</a:t>
            </a:r>
            <a:r>
              <a:rPr lang="en-US" dirty="0"/>
              <a:t> 27. </a:t>
            </a:r>
            <a:r>
              <a:rPr lang="en-US" dirty="0" err="1"/>
              <a:t>lipnja</a:t>
            </a:r>
            <a:r>
              <a:rPr lang="en-US" dirty="0"/>
              <a:t> 2014. </a:t>
            </a:r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dogovorilo</a:t>
            </a:r>
            <a:r>
              <a:rPr lang="en-US" dirty="0"/>
              <a:t> se o pet </a:t>
            </a:r>
            <a:r>
              <a:rPr lang="en-US" dirty="0" err="1"/>
              <a:t>prioritetnih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usmjeravati</a:t>
            </a:r>
            <a:r>
              <a:rPr lang="en-US" dirty="0"/>
              <a:t> rad EU-a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sljedećih</a:t>
            </a:r>
            <a:r>
              <a:rPr lang="en-US" dirty="0"/>
              <a:t> pet </a:t>
            </a:r>
            <a:r>
              <a:rPr lang="en-US" dirty="0" err="1"/>
              <a:t>godina</a:t>
            </a:r>
            <a:r>
              <a:rPr lang="en-US" dirty="0"/>
              <a:t>.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prioriteti</a:t>
            </a:r>
            <a:r>
              <a:rPr lang="en-US" dirty="0"/>
              <a:t> </a:t>
            </a:r>
            <a:r>
              <a:rPr lang="en-US" dirty="0" err="1"/>
              <a:t>utvrđeni</a:t>
            </a:r>
            <a:r>
              <a:rPr lang="en-US" dirty="0"/>
              <a:t> u </a:t>
            </a:r>
            <a:r>
              <a:rPr lang="en-US" dirty="0" err="1"/>
              <a:t>dokumentu</a:t>
            </a:r>
            <a:r>
              <a:rPr lang="en-US" dirty="0"/>
              <a:t> </a:t>
            </a:r>
            <a:r>
              <a:rPr lang="en-US" dirty="0" err="1"/>
              <a:t>nazvanom</a:t>
            </a:r>
            <a:r>
              <a:rPr lang="en-US" dirty="0"/>
              <a:t> "</a:t>
            </a:r>
            <a:r>
              <a:rPr lang="en-US" dirty="0" err="1"/>
              <a:t>Strateški</a:t>
            </a:r>
            <a:r>
              <a:rPr lang="en-US" dirty="0"/>
              <a:t> program </a:t>
            </a:r>
            <a:r>
              <a:rPr lang="en-US" dirty="0" err="1"/>
              <a:t>Unije</a:t>
            </a:r>
            <a:r>
              <a:rPr lang="en-US" dirty="0"/>
              <a:t> u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". Ova </a:t>
            </a:r>
            <a:r>
              <a:rPr lang="en-US" dirty="0" err="1"/>
              <a:t>strateška</a:t>
            </a:r>
            <a:r>
              <a:rPr lang="en-US" dirty="0"/>
              <a:t> agenda </a:t>
            </a:r>
            <a:r>
              <a:rPr lang="en-US" dirty="0" err="1"/>
              <a:t>koristit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za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, a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osnova</a:t>
            </a:r>
            <a:r>
              <a:rPr lang="en-US" dirty="0"/>
              <a:t> za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EU-a.</a:t>
            </a:r>
          </a:p>
          <a:p>
            <a:r>
              <a:rPr lang="en-US" dirty="0" err="1"/>
              <a:t>Poslovi</a:t>
            </a:r>
            <a:r>
              <a:rPr lang="en-US" dirty="0"/>
              <a:t>,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konkurentnost</a:t>
            </a:r>
            <a:endParaRPr lang="en-US" dirty="0"/>
          </a:p>
          <a:p>
            <a:r>
              <a:rPr lang="en-US" dirty="0" err="1"/>
              <a:t>Osnaživanje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građana</a:t>
            </a:r>
            <a:endParaRPr lang="en-US" dirty="0"/>
          </a:p>
          <a:p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klimatska</a:t>
            </a:r>
            <a:r>
              <a:rPr lang="en-US" dirty="0"/>
              <a:t> </a:t>
            </a:r>
            <a:r>
              <a:rPr lang="en-US" dirty="0" err="1"/>
              <a:t>politika</a:t>
            </a:r>
            <a:endParaRPr lang="en-US" dirty="0"/>
          </a:p>
          <a:p>
            <a:r>
              <a:rPr lang="en-US" dirty="0"/>
              <a:t>Sloboda, </a:t>
            </a:r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pravda</a:t>
            </a:r>
            <a:endParaRPr lang="en-US" dirty="0"/>
          </a:p>
          <a:p>
            <a:r>
              <a:rPr lang="en-US" dirty="0"/>
              <a:t>  EU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snažni</a:t>
            </a:r>
            <a:r>
              <a:rPr lang="en-US" dirty="0"/>
              <a:t> </a:t>
            </a:r>
            <a:r>
              <a:rPr lang="en-US" dirty="0" err="1"/>
              <a:t>globalni</a:t>
            </a:r>
            <a:r>
              <a:rPr lang="en-US" dirty="0"/>
              <a:t> </a:t>
            </a:r>
            <a:r>
              <a:rPr lang="en-US" dirty="0" err="1"/>
              <a:t>akter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911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791A7A-A554-4362-9CD7-A7BEE1EE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Izbor predsjednika europskog vijeća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C2660E-06B8-4CF2-82CF-D9269CFC89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8586" y="1690688"/>
            <a:ext cx="10652051" cy="4621545"/>
          </a:xfrm>
        </p:spPr>
        <p:txBody>
          <a:bodyPr>
            <a:normAutofit/>
          </a:bodyPr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vlastitog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. Za to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kvalificirana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. </a:t>
            </a:r>
            <a:r>
              <a:rPr lang="en-US" dirty="0" err="1"/>
              <a:t>Predsjednik</a:t>
            </a:r>
            <a:r>
              <a:rPr lang="en-US" dirty="0"/>
              <a:t> </a:t>
            </a:r>
            <a:r>
              <a:rPr lang="en-US" dirty="0" err="1"/>
              <a:t>obnaša</a:t>
            </a:r>
            <a:r>
              <a:rPr lang="en-US" dirty="0"/>
              <a:t> </a:t>
            </a:r>
            <a:r>
              <a:rPr lang="en-US" dirty="0" err="1"/>
              <a:t>dužnost</a:t>
            </a:r>
            <a:r>
              <a:rPr lang="en-US" dirty="0"/>
              <a:t> 2,5 </a:t>
            </a:r>
            <a:r>
              <a:rPr lang="en-US" dirty="0" err="1"/>
              <a:t>godine</a:t>
            </a:r>
            <a:r>
              <a:rPr lang="en-US" dirty="0"/>
              <a:t>, a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obnoviti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802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BA610E-01CE-4699-A562-6FDCCC2C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Imenovanje visokog predstavnika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A882FD-653D-448C-8F03-1B4E744E7F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je za </a:t>
            </a:r>
            <a:r>
              <a:rPr lang="en-US" dirty="0" err="1"/>
              <a:t>imenovanje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hr-HR" dirty="0"/>
              <a:t>u</a:t>
            </a:r>
            <a:r>
              <a:rPr lang="en-US" dirty="0" err="1"/>
              <a:t>nije</a:t>
            </a:r>
            <a:r>
              <a:rPr lang="en-US" dirty="0"/>
              <a:t> za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sigurnosnu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</a:t>
            </a:r>
          </a:p>
          <a:p>
            <a:r>
              <a:rPr lang="en-US" dirty="0" err="1"/>
              <a:t>Europsko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odlučiti</a:t>
            </a:r>
            <a:r>
              <a:rPr lang="en-US" dirty="0"/>
              <a:t> </a:t>
            </a:r>
            <a:r>
              <a:rPr lang="en-US" dirty="0" err="1"/>
              <a:t>okončati</a:t>
            </a:r>
            <a:r>
              <a:rPr lang="en-US" dirty="0"/>
              <a:t> </a:t>
            </a:r>
            <a:r>
              <a:rPr lang="en-US" dirty="0" err="1"/>
              <a:t>petogodišnji</a:t>
            </a:r>
            <a:r>
              <a:rPr lang="en-US" dirty="0"/>
              <a:t>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,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kvalificiranom</a:t>
            </a:r>
            <a:r>
              <a:rPr lang="en-US" dirty="0"/>
              <a:t> </a:t>
            </a:r>
            <a:r>
              <a:rPr lang="en-US" dirty="0" err="1"/>
              <a:t>većinom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319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892</Words>
  <Application>Microsoft Office PowerPoint</Application>
  <PresentationFormat>Široki zaslon</PresentationFormat>
  <Paragraphs>62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Cumba</vt:lpstr>
      <vt:lpstr>EUROPSKO VIJEĆE</vt:lpstr>
      <vt:lpstr>PREGLED:</vt:lpstr>
      <vt:lpstr>PowerPoint prezentacija</vt:lpstr>
      <vt:lpstr>KAKO RADI EUROPSKO VIJEĆE?</vt:lpstr>
      <vt:lpstr>POVIJEST EUROPSKOG VIJEĆA:</vt:lpstr>
      <vt:lpstr>Postavljanje političkih ciljeva europskog vijeća:</vt:lpstr>
      <vt:lpstr>Strateški planovi za europsko vijeće:</vt:lpstr>
      <vt:lpstr>Izbor predsjednika europskog vijeća:</vt:lpstr>
      <vt:lpstr>Imenovanje visokog predstavnika:</vt:lpstr>
      <vt:lpstr> imenovanje europske komisije:</vt:lpstr>
      <vt:lpstr>Imenovanja u europskoj centralnoj banci:</vt:lpstr>
      <vt:lpstr>PREDSJEDNIK:</vt:lpstr>
      <vt:lpstr>BIVŠI PREDSJEDNIK EUROPSKOG VIJEĆA, Herman Van Rompuy:</vt:lpstr>
      <vt:lpstr>Euro Samit:</vt:lpstr>
      <vt:lpstr>SASATANCI EURO SAMITA:</vt:lpstr>
      <vt:lpstr>PREDSJEDNIK EURO SAMITA:</vt:lpstr>
      <vt:lpstr>ČLANOVI EUROPSKOG VIJEĆA: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COUNCİL</dc:title>
  <dc:creator>Naciye YORULMAZ</dc:creator>
  <cp:lastModifiedBy>IRENA ČIPRAKOVIĆ</cp:lastModifiedBy>
  <cp:revision>19</cp:revision>
  <dcterms:created xsi:type="dcterms:W3CDTF">2018-12-17T15:14:57Z</dcterms:created>
  <dcterms:modified xsi:type="dcterms:W3CDTF">2021-01-17T17:41:10Z</dcterms:modified>
</cp:coreProperties>
</file>