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17.01.2021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60404" y="2611364"/>
            <a:ext cx="8062912" cy="3240360"/>
          </a:xfrm>
        </p:spPr>
        <p:txBody>
          <a:bodyPr/>
          <a:lstStyle/>
          <a:p>
            <a:r>
              <a:rPr lang="en-US" dirty="0"/>
              <a:t>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48071" y="1052736"/>
            <a:ext cx="7447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EUROPSKI PARLAMENT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6912"/>
            <a:ext cx="9144000" cy="42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21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tr-TR" sz="3500" dirty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hr-HR" b="0" i="0" dirty="0">
                <a:effectLst/>
                <a:latin typeface="Roboto"/>
              </a:rPr>
              <a:t>3. Proračun: </a:t>
            </a:r>
          </a:p>
          <a:p>
            <a:r>
              <a:rPr lang="hr-HR" b="0" i="0" dirty="0">
                <a:effectLst/>
                <a:latin typeface="Roboto"/>
              </a:rPr>
              <a:t>Uspostavljanje proračuna EU, zajedno s Vijećem </a:t>
            </a:r>
          </a:p>
          <a:p>
            <a:r>
              <a:rPr lang="hr-HR" b="0" i="0" dirty="0">
                <a:effectLst/>
                <a:latin typeface="Roboto"/>
              </a:rPr>
              <a:t>Odobravanje dugoročnog proračuna EU-a, "Višegodišnji financijski okvir"</a:t>
            </a:r>
            <a:endParaRPr lang="tr-TR" dirty="0"/>
          </a:p>
          <a:p>
            <a:pPr marL="64008" indent="0">
              <a:buNone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51651588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b="0" i="0" dirty="0">
                <a:effectLst/>
                <a:latin typeface="Roboto"/>
              </a:rPr>
              <a:t>Rad parlamenta sastoji se od dvije glavne faze:</a:t>
            </a:r>
            <a:endParaRPr lang="tr-TR" dirty="0"/>
          </a:p>
          <a:p>
            <a:pPr marL="578358" indent="-514350">
              <a:buAutoNum type="arabicPeriod"/>
            </a:pPr>
            <a:r>
              <a:rPr lang="hr-HR" b="0" i="0" dirty="0">
                <a:effectLst/>
                <a:latin typeface="Roboto"/>
              </a:rPr>
              <a:t>Odbori: za pripremu zakona. </a:t>
            </a:r>
          </a:p>
          <a:p>
            <a:pPr marL="578358" indent="-514350">
              <a:buAutoNum type="arabicPeriod"/>
            </a:pPr>
            <a:r>
              <a:rPr lang="hr-HR" b="0" i="0" dirty="0">
                <a:effectLst/>
                <a:latin typeface="Roboto"/>
              </a:rPr>
              <a:t>Parlament broji 20 odbora i dva pododbora, svaki koji se bave određenim područjem politike.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83568" y="332656"/>
            <a:ext cx="77764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Kako radi Europski parlament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383668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51858"/>
            <a:ext cx="8229600" cy="4572000"/>
          </a:xfrm>
        </p:spPr>
        <p:txBody>
          <a:bodyPr>
            <a:normAutofit/>
          </a:bodyPr>
          <a:lstStyle/>
          <a:p>
            <a:pPr rtl="0"/>
            <a:r>
              <a:rPr lang="hr-HR" sz="2000" dirty="0">
                <a:effectLst/>
              </a:rPr>
              <a:t>Postoji 20 parlamentarnih odbora. Povjerenstvo se sastoji između 25 i 73 zastupnika u Europskom parlamentu, a ima predsjednika, ured i tajništvo. Politički sastav odbora odražava izgled plenarne skupštine.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9552" y="28419"/>
            <a:ext cx="76796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ODBORI EUROPSKOG PARLAMENTA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45024"/>
            <a:ext cx="767962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2603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fontAlgn="ctr"/>
            <a:r>
              <a:rPr lang="hr-HR" sz="4000" b="0" i="0" dirty="0">
                <a:effectLst/>
                <a:latin typeface="Roboto"/>
              </a:rPr>
              <a:t>Parlamentarni odbori sastaju se jednom ili dva puta mjesečno u Bruxellesu. Njihove rasprave održavaju se u javnosti. </a:t>
            </a:r>
            <a:endParaRPr lang="hr-HR" sz="4000" dirty="0">
              <a:latin typeface="Roboto"/>
            </a:endParaRPr>
          </a:p>
          <a:p>
            <a:pPr fontAlgn="ctr"/>
            <a:r>
              <a:rPr lang="hr-HR" sz="4000" b="0" i="0" dirty="0">
                <a:effectLst/>
                <a:latin typeface="Roboto"/>
              </a:rPr>
              <a:t>Odbori izrađuju, mijenjaju i usvajaju zakonske prijedloge i izvještaje na vlastitu inicijativu. Oni razmatraju prijedloge povjerenstva i vijeća i, prema potrebi, sastavljaju izvješća koja će se predstaviti plenarnoj skupštini.</a:t>
            </a:r>
            <a:r>
              <a:rPr lang="en-US" sz="4000" dirty="0"/>
              <a:t> </a:t>
            </a:r>
            <a:endParaRPr lang="tr-TR" sz="4000" dirty="0"/>
          </a:p>
          <a:p>
            <a:pPr marL="64008" indent="0" font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78806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50144"/>
          </a:xfrm>
        </p:spPr>
        <p:txBody>
          <a:bodyPr/>
          <a:lstStyle/>
          <a:p>
            <a:pPr marL="64008" indent="0">
              <a:buNone/>
            </a:pPr>
            <a:r>
              <a:rPr lang="hr-HR" b="0" i="0" dirty="0">
                <a:effectLst/>
                <a:latin typeface="Roboto"/>
              </a:rPr>
              <a:t>2. Plenarne sjednice: donošenje zakona. </a:t>
            </a:r>
          </a:p>
          <a:p>
            <a:pPr marL="64008" indent="0">
              <a:buNone/>
            </a:pPr>
            <a:r>
              <a:rPr lang="hr-HR" b="0" i="0" dirty="0">
                <a:effectLst/>
                <a:latin typeface="Roboto"/>
              </a:rPr>
              <a:t>Tada se svi zastupnici u Europskom parlamentu okupe u vijeću kako bi dali konačni glas o predloženom zakonodavstvu i predloženim izmjenama. Obično se održava u Strasbourgu četiri dana u mjesecu, ali ponekad postoje dodatna zasjedanja u Bruxellesu.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876349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3956" y="908720"/>
            <a:ext cx="8229600" cy="518604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400" b="0" i="0" dirty="0">
                <a:effectLst/>
                <a:latin typeface="Roboto"/>
              </a:rPr>
              <a:t>Plenarne sjednice predstavljaju vrhunac zakonodavnog rada obavljenog u odborima i u političkim skupinama. Na tim bi sjednicama parlament službeno zasjedao kako bi glasao o zakonodavstvu EU-a i usvojio svoje stajalište o političkim pitanjima.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0" y="188640"/>
            <a:ext cx="84449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PLENARNA SJEDNICA EUROPSKOG PARLAMENTA</a:t>
            </a:r>
            <a:endParaRPr lang="tr-TR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944"/>
            <a:ext cx="9144000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0221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dirty="0" err="1"/>
              <a:t>Zastupnici</a:t>
            </a:r>
            <a:r>
              <a:rPr lang="en-US" dirty="0"/>
              <a:t> u </a:t>
            </a:r>
            <a:r>
              <a:rPr lang="en-US" dirty="0" err="1"/>
              <a:t>Europskom</a:t>
            </a:r>
            <a:r>
              <a:rPr lang="en-US" dirty="0"/>
              <a:t> </a:t>
            </a:r>
            <a:r>
              <a:rPr lang="en-US" dirty="0" err="1"/>
              <a:t>parlamentu</a:t>
            </a:r>
            <a:r>
              <a:rPr lang="en-US"/>
              <a:t> sastaju</a:t>
            </a:r>
            <a:r>
              <a:rPr lang="en-US" dirty="0"/>
              <a:t> se </a:t>
            </a:r>
            <a:r>
              <a:rPr lang="en-US" dirty="0" err="1"/>
              <a:t>otprilike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mjesečno</a:t>
            </a:r>
            <a:r>
              <a:rPr lang="en-US" dirty="0"/>
              <a:t> u </a:t>
            </a:r>
            <a:r>
              <a:rPr lang="en-US" dirty="0" err="1"/>
              <a:t>Strasbourgu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četverodnevnom</a:t>
            </a:r>
            <a:r>
              <a:rPr lang="en-US" dirty="0"/>
              <a:t> </a:t>
            </a:r>
            <a:r>
              <a:rPr lang="en-US" dirty="0" err="1"/>
              <a:t>dijelu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od </a:t>
            </a:r>
            <a:r>
              <a:rPr lang="en-US" dirty="0" err="1"/>
              <a:t>ponedjeljka</a:t>
            </a:r>
            <a:r>
              <a:rPr lang="en-US" dirty="0"/>
              <a:t> do </a:t>
            </a:r>
            <a:r>
              <a:rPr lang="en-US" dirty="0" err="1"/>
              <a:t>četvrtka</a:t>
            </a:r>
            <a:r>
              <a:rPr lang="en-US" dirty="0"/>
              <a:t>. Pored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dvanaest</a:t>
            </a:r>
            <a:r>
              <a:rPr lang="en-US" dirty="0"/>
              <a:t>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/>
              <a:t>zasjedanja</a:t>
            </a:r>
            <a:r>
              <a:rPr lang="en-US" dirty="0"/>
              <a:t> u </a:t>
            </a:r>
            <a:r>
              <a:rPr lang="en-US" dirty="0" err="1"/>
              <a:t>Strasbourgu</a:t>
            </a:r>
            <a:r>
              <a:rPr lang="en-US" dirty="0"/>
              <a:t>, </a:t>
            </a:r>
            <a:r>
              <a:rPr lang="en-US" dirty="0" err="1"/>
              <a:t>Parlament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sastajati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dodatnim</a:t>
            </a:r>
            <a:r>
              <a:rPr lang="en-US" dirty="0"/>
              <a:t> </a:t>
            </a:r>
            <a:r>
              <a:rPr lang="en-US" dirty="0" err="1"/>
              <a:t>dvodnevnim</a:t>
            </a:r>
            <a:r>
              <a:rPr lang="en-US" dirty="0"/>
              <a:t> </a:t>
            </a:r>
            <a:r>
              <a:rPr lang="en-US" dirty="0" err="1"/>
              <a:t>plenarnim</a:t>
            </a:r>
            <a:r>
              <a:rPr lang="en-US" dirty="0"/>
              <a:t> </a:t>
            </a:r>
            <a:r>
              <a:rPr lang="en-US" dirty="0" err="1"/>
              <a:t>zasjedanjima</a:t>
            </a:r>
            <a:r>
              <a:rPr lang="en-US" dirty="0"/>
              <a:t> u </a:t>
            </a:r>
            <a:r>
              <a:rPr lang="en-US" dirty="0" err="1"/>
              <a:t>Bruxellesu</a:t>
            </a:r>
            <a:r>
              <a:rPr lang="en-US" dirty="0"/>
              <a:t> do </a:t>
            </a:r>
            <a:r>
              <a:rPr lang="en-US" dirty="0" err="1"/>
              <a:t>šest</a:t>
            </a:r>
            <a:r>
              <a:rPr lang="en-US" dirty="0"/>
              <a:t> puta </a:t>
            </a:r>
            <a:r>
              <a:rPr lang="en-US" dirty="0" err="1"/>
              <a:t>godišnje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32115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83978"/>
            <a:ext cx="8229600" cy="5197350"/>
          </a:xfrm>
        </p:spPr>
        <p:txBody>
          <a:bodyPr>
            <a:noAutofit/>
          </a:bodyPr>
          <a:lstStyle/>
          <a:p>
            <a:r>
              <a:rPr lang="hr-HR" sz="2000" b="1" i="0" dirty="0">
                <a:solidFill>
                  <a:srgbClr val="FF0000"/>
                </a:solidFill>
                <a:effectLst/>
                <a:latin typeface="Roboto"/>
              </a:rPr>
              <a:t>ULOGA: Izravno izabrano tijelo EU-a s zakonodavnim, nadzornim i proračunskim odgovornostima </a:t>
            </a:r>
          </a:p>
          <a:p>
            <a:r>
              <a:rPr lang="hr-HR" sz="2000" b="1" i="0" dirty="0">
                <a:solidFill>
                  <a:srgbClr val="FF0000"/>
                </a:solidFill>
                <a:effectLst/>
                <a:latin typeface="Roboto"/>
              </a:rPr>
              <a:t>Članovi: 751 </a:t>
            </a:r>
            <a:r>
              <a:rPr lang="hr-HR" sz="2000" b="1" i="0" dirty="0" err="1">
                <a:solidFill>
                  <a:srgbClr val="FF0000"/>
                </a:solidFill>
                <a:effectLst/>
                <a:latin typeface="Roboto"/>
              </a:rPr>
              <a:t>eurozastupnik</a:t>
            </a:r>
            <a:r>
              <a:rPr lang="hr-HR" sz="2000" b="1" i="0" dirty="0">
                <a:solidFill>
                  <a:srgbClr val="FF0000"/>
                </a:solidFill>
                <a:effectLst/>
                <a:latin typeface="Roboto"/>
              </a:rPr>
              <a:t> (zastupnici u Europskom parlamentu) </a:t>
            </a:r>
          </a:p>
          <a:p>
            <a:r>
              <a:rPr lang="hr-HR" sz="2000" b="1" i="0" dirty="0">
                <a:solidFill>
                  <a:srgbClr val="FF0000"/>
                </a:solidFill>
                <a:effectLst/>
                <a:latin typeface="Roboto"/>
              </a:rPr>
              <a:t>Predsjednik: Antonio Tajani </a:t>
            </a:r>
          </a:p>
          <a:p>
            <a:r>
              <a:rPr lang="hr-HR" sz="2000" b="1" i="0" dirty="0">
                <a:solidFill>
                  <a:srgbClr val="FF0000"/>
                </a:solidFill>
                <a:effectLst/>
                <a:latin typeface="Roboto"/>
              </a:rPr>
              <a:t>Osnovana: 1952. kao Zajednička skupština Europske zajednice za ugljen i čelik, 1962. kao Europski parlament, prvi izravni izbori 1979.</a:t>
            </a:r>
          </a:p>
          <a:p>
            <a:r>
              <a:rPr lang="hr-HR" sz="2000" b="1" i="0" dirty="0">
                <a:solidFill>
                  <a:srgbClr val="FF0000"/>
                </a:solidFill>
                <a:effectLst/>
                <a:latin typeface="Roboto"/>
              </a:rPr>
              <a:t> Mjesto: Strasbourg (Francuska), Bruxelles (Belgija), Luksemburg</a:t>
            </a:r>
            <a:endParaRPr lang="en-US" sz="2800" b="1" dirty="0">
              <a:solidFill>
                <a:srgbClr val="FF0000"/>
              </a:solidFill>
            </a:endParaRPr>
          </a:p>
          <a:p>
            <a:pPr marL="64008" indent="0">
              <a:buNone/>
            </a:pPr>
            <a:endParaRPr lang="tr-TR" sz="2800" dirty="0"/>
          </a:p>
          <a:p>
            <a:pPr marL="64008" indent="0">
              <a:buNone/>
            </a:pPr>
            <a:endParaRPr lang="tr-TR" sz="2900" b="1" dirty="0"/>
          </a:p>
        </p:txBody>
      </p:sp>
      <p:sp>
        <p:nvSpPr>
          <p:cNvPr id="4" name="Dikdörtgen 3"/>
          <p:cNvSpPr/>
          <p:nvPr/>
        </p:nvSpPr>
        <p:spPr>
          <a:xfrm>
            <a:off x="1475656" y="6668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Pregled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7287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1316309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1600" b="0" i="0" dirty="0">
                <a:effectLst/>
                <a:latin typeface="Roboto"/>
              </a:rPr>
              <a:t>Predsjednik se bira na mandat koji se može obnoviti od dvije i pol godine, tj. </a:t>
            </a:r>
            <a:r>
              <a:rPr lang="hr-HR" sz="1600" dirty="0">
                <a:latin typeface="Roboto"/>
              </a:rPr>
              <a:t>p</a:t>
            </a:r>
            <a:r>
              <a:rPr lang="hr-HR" sz="1600" b="0" i="0" dirty="0">
                <a:effectLst/>
                <a:latin typeface="Roboto"/>
              </a:rPr>
              <a:t>ola mandata </a:t>
            </a:r>
            <a:r>
              <a:rPr lang="hr-HR" sz="1600" dirty="0">
                <a:latin typeface="Roboto"/>
              </a:rPr>
              <a:t>p</a:t>
            </a:r>
            <a:r>
              <a:rPr lang="hr-HR" sz="1600" b="0" i="0" dirty="0">
                <a:effectLst/>
                <a:latin typeface="Roboto"/>
              </a:rPr>
              <a:t>arlamenta. Predsjednik predstavlja Europski parlament u odnosu na vanjski svijet i u njegovim odnosima s ostalim institucijama EU-a.</a:t>
            </a:r>
            <a:endParaRPr lang="tr-TR" sz="2600" dirty="0"/>
          </a:p>
        </p:txBody>
      </p:sp>
      <p:sp>
        <p:nvSpPr>
          <p:cNvPr id="4" name="Dikdörtgen 3"/>
          <p:cNvSpPr/>
          <p:nvPr/>
        </p:nvSpPr>
        <p:spPr>
          <a:xfrm>
            <a:off x="-684584" y="14469"/>
            <a:ext cx="1005203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PREDSJEDNIK EUROPSKOG PARLAMENTA</a:t>
            </a:r>
            <a:endParaRPr lang="tr-T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29000"/>
            <a:ext cx="792087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384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4997152"/>
          </a:xfrm>
        </p:spPr>
        <p:txBody>
          <a:bodyPr>
            <a:noAutofit/>
          </a:bodyPr>
          <a:lstStyle/>
          <a:p>
            <a:r>
              <a:rPr lang="hr-HR" sz="2400" b="0" i="0" dirty="0">
                <a:solidFill>
                  <a:srgbClr val="FF0000"/>
                </a:solidFill>
                <a:effectLst/>
                <a:latin typeface="Roboto"/>
              </a:rPr>
              <a:t>Predsjednik nadgleda rad parlamenta i njegovih konstitutivnih tijela, kao i rasprave na plenarnoj sjednici, te osigurava poštivanje </a:t>
            </a:r>
            <a:r>
              <a:rPr lang="hr-HR" sz="2400" dirty="0">
                <a:solidFill>
                  <a:srgbClr val="FF0000"/>
                </a:solidFill>
                <a:latin typeface="Roboto"/>
              </a:rPr>
              <a:t>p</a:t>
            </a:r>
            <a:r>
              <a:rPr lang="hr-HR" sz="2400" b="0" i="0" dirty="0">
                <a:solidFill>
                  <a:srgbClr val="FF0000"/>
                </a:solidFill>
                <a:effectLst/>
                <a:latin typeface="Roboto"/>
              </a:rPr>
              <a:t>oslovnika </a:t>
            </a:r>
            <a:r>
              <a:rPr lang="hr-HR" sz="2400" dirty="0">
                <a:solidFill>
                  <a:srgbClr val="FF0000"/>
                </a:solidFill>
                <a:latin typeface="Roboto"/>
              </a:rPr>
              <a:t>p</a:t>
            </a:r>
            <a:r>
              <a:rPr lang="hr-HR" sz="2400" b="0" i="0" dirty="0">
                <a:solidFill>
                  <a:srgbClr val="FF0000"/>
                </a:solidFill>
                <a:effectLst/>
                <a:latin typeface="Roboto"/>
              </a:rPr>
              <a:t>arlamenta. </a:t>
            </a:r>
            <a:endParaRPr lang="hr-HR" sz="2400" dirty="0">
              <a:solidFill>
                <a:srgbClr val="FF0000"/>
              </a:solidFill>
              <a:latin typeface="Roboto"/>
            </a:endParaRPr>
          </a:p>
          <a:p>
            <a:r>
              <a:rPr lang="hr-HR" sz="2400" b="0" i="0" dirty="0">
                <a:solidFill>
                  <a:srgbClr val="FF0000"/>
                </a:solidFill>
                <a:effectLst/>
                <a:latin typeface="Roboto"/>
              </a:rPr>
              <a:t>Na početku sastanka predsjednik iznosi stajalište parlamenta. </a:t>
            </a:r>
            <a:endParaRPr lang="hr-HR" sz="2400" dirty="0">
              <a:solidFill>
                <a:srgbClr val="FF0000"/>
              </a:solidFill>
              <a:latin typeface="Roboto"/>
            </a:endParaRPr>
          </a:p>
          <a:p>
            <a:r>
              <a:rPr lang="hr-HR" sz="2400" b="0" i="0" dirty="0">
                <a:solidFill>
                  <a:srgbClr val="FF0000"/>
                </a:solidFill>
                <a:effectLst/>
                <a:latin typeface="Roboto"/>
              </a:rPr>
              <a:t>Nakon što je parlament usvojio proračun Europske unije, predsjednik ga potpisuje, čineći ga operativnim.</a:t>
            </a:r>
          </a:p>
          <a:p>
            <a:r>
              <a:rPr lang="hr-HR" sz="2400" b="0" i="0" dirty="0">
                <a:solidFill>
                  <a:srgbClr val="FF0000"/>
                </a:solidFill>
                <a:effectLst/>
                <a:latin typeface="Roboto"/>
              </a:rPr>
              <a:t>Predsjednik EP-a i predsjednik vijeća potpisuju sve zakonodavne akte usvojene u redovnom zakonodavnom postupku.</a:t>
            </a:r>
            <a:endParaRPr lang="tr-TR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5921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000" b="0" i="0" dirty="0">
                <a:effectLst/>
                <a:latin typeface="Roboto"/>
              </a:rPr>
              <a:t>Europski parlament sastoji se od 751 člana izabranog u 28 država članica proširene Europske unije. Od 1979. godine europarlamentarci su birani izravnim općim izborom na petogodišnje razdoblje.</a:t>
            </a:r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-500146" y="332656"/>
            <a:ext cx="96441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ČLANOVI EUROPSKOG PARLAMENTA</a:t>
            </a:r>
            <a:endParaRPr lang="tr-T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0968"/>
            <a:ext cx="9144000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067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400" b="0" i="0" dirty="0">
                <a:effectLst/>
                <a:latin typeface="Roboto"/>
              </a:rPr>
              <a:t>Europski parlament je tijelo EU koje donosi zakone. Izravno ga biraju glasači iz EU-a svakih 5 godina. Posljednji izbori bili su u svibnju 2014. Posljednji europski izbori bili su najveći transnacionalni izbori ikad održani u isto vrijeme. Sljedeći će se europski izbori održati između 23. i 26. svibnja 2019.</a:t>
            </a: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2024902" y="11266"/>
            <a:ext cx="23054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IZBORI</a:t>
            </a:r>
            <a:endParaRPr lang="tr-T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br>
              <a:rPr lang="tr-T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tr-T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5024"/>
            <a:ext cx="9144000" cy="321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539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720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hr-HR" b="0" i="0" dirty="0">
                <a:effectLst/>
                <a:latin typeface="Roboto"/>
              </a:rPr>
              <a:t>Parlament ima 3 glavne uloge: </a:t>
            </a:r>
          </a:p>
          <a:p>
            <a:pPr marL="578358" indent="-514350">
              <a:buAutoNum type="arabicPeriod"/>
            </a:pPr>
            <a:r>
              <a:rPr lang="hr-HR" b="0" i="0" dirty="0">
                <a:effectLst/>
                <a:latin typeface="Roboto"/>
              </a:rPr>
              <a:t>Zakonodavna: </a:t>
            </a:r>
          </a:p>
          <a:p>
            <a:r>
              <a:rPr lang="hr-HR" b="0" i="0" dirty="0">
                <a:effectLst/>
                <a:latin typeface="Roboto"/>
              </a:rPr>
              <a:t>Donošenje zakona EU, zajedno s Vijećem EU, na temelju prijedloga Europske komisije</a:t>
            </a:r>
          </a:p>
          <a:p>
            <a:r>
              <a:rPr lang="hr-HR" b="0" i="0" dirty="0">
                <a:effectLst/>
                <a:latin typeface="Roboto"/>
              </a:rPr>
              <a:t>Odlučivanje o međunarodnim ugovorima</a:t>
            </a:r>
          </a:p>
          <a:p>
            <a:r>
              <a:rPr lang="hr-HR" b="0" i="0" dirty="0">
                <a:effectLst/>
                <a:latin typeface="Roboto"/>
              </a:rPr>
              <a:t>Odluka o proširenjima </a:t>
            </a:r>
          </a:p>
          <a:p>
            <a:r>
              <a:rPr lang="hr-HR" b="0" i="0" dirty="0">
                <a:effectLst/>
                <a:latin typeface="Roboto"/>
              </a:rPr>
              <a:t>Pregled programa rada Komisije i traženje od njega da predloži zakonodavstvo </a:t>
            </a:r>
            <a:br>
              <a:rPr lang="hr-HR" dirty="0"/>
            </a:br>
            <a:endParaRPr lang="tr-TR" dirty="0"/>
          </a:p>
          <a:p>
            <a:pPr marL="64008" indent="0">
              <a:buNone/>
            </a:pPr>
            <a:endParaRPr lang="tr-TR" dirty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08286" y="260648"/>
            <a:ext cx="891656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KOJA JE ULOGA EUROPSKOG PARLAMENTA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111485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 marL="64008" indent="0">
              <a:buNone/>
            </a:pPr>
            <a:r>
              <a:rPr lang="hr-HR" b="0" i="0" dirty="0">
                <a:effectLst/>
                <a:latin typeface="Roboto"/>
              </a:rPr>
              <a:t>2. Nadzorna: </a:t>
            </a:r>
          </a:p>
          <a:p>
            <a:r>
              <a:rPr lang="hr-HR" b="0" i="0" dirty="0">
                <a:effectLst/>
                <a:latin typeface="Roboto"/>
              </a:rPr>
              <a:t>Demokratski nadzor svih EU institucija </a:t>
            </a:r>
          </a:p>
          <a:p>
            <a:r>
              <a:rPr lang="hr-HR" b="0" i="0" dirty="0">
                <a:effectLst/>
                <a:latin typeface="Roboto"/>
              </a:rPr>
              <a:t>Izbor predsjednika povjerenstva i odobravanje povjerenstva kao tijela.</a:t>
            </a:r>
          </a:p>
          <a:p>
            <a:r>
              <a:rPr lang="hr-HR" b="0" i="0" dirty="0">
                <a:effectLst/>
                <a:latin typeface="Roboto"/>
              </a:rPr>
              <a:t>Mogućnost izglasavanja prijedloga za izricanje nepovjerenja koji obvezuje komisiju na ostavku </a:t>
            </a:r>
          </a:p>
          <a:p>
            <a:r>
              <a:rPr lang="hr-HR" b="0" i="0" dirty="0">
                <a:effectLst/>
                <a:latin typeface="Roboto"/>
              </a:rPr>
              <a:t>Davanje razrješnice, tj. odobravanje načina trošenja proračuna EU-a</a:t>
            </a:r>
            <a:endParaRPr lang="en-US" dirty="0"/>
          </a:p>
          <a:p>
            <a:pPr marL="64008" indent="0">
              <a:buNone/>
            </a:pPr>
            <a:endParaRPr lang="tr-TR" sz="4000" dirty="0">
              <a:solidFill>
                <a:schemeClr val="bg1"/>
              </a:solidFill>
            </a:endParaRPr>
          </a:p>
          <a:p>
            <a:pPr marL="64008" indent="0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8917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2112"/>
          </a:xfrm>
        </p:spPr>
        <p:txBody>
          <a:bodyPr>
            <a:normAutofit/>
          </a:bodyPr>
          <a:lstStyle/>
          <a:p>
            <a:r>
              <a:rPr lang="hr-HR" b="0" i="0" dirty="0">
                <a:effectLst/>
                <a:latin typeface="Roboto"/>
              </a:rPr>
              <a:t>Ispitivanje predstavki građana i postavljanje istraga </a:t>
            </a:r>
          </a:p>
          <a:p>
            <a:r>
              <a:rPr lang="hr-HR" b="0" i="0" dirty="0">
                <a:effectLst/>
                <a:latin typeface="Roboto"/>
              </a:rPr>
              <a:t>Rasprava o monetarnoj politici s Europskom središnjom bankom </a:t>
            </a:r>
          </a:p>
          <a:p>
            <a:r>
              <a:rPr lang="hr-HR" b="0" i="0" dirty="0">
                <a:effectLst/>
                <a:latin typeface="Roboto"/>
              </a:rPr>
              <a:t>Komisija za ispitivanje i Vijeće </a:t>
            </a:r>
          </a:p>
          <a:p>
            <a:r>
              <a:rPr lang="hr-HR" b="0" i="0" dirty="0">
                <a:effectLst/>
                <a:latin typeface="Roboto"/>
              </a:rPr>
              <a:t>Promatranja izbora</a:t>
            </a:r>
            <a:endParaRPr lang="tr-TR" dirty="0"/>
          </a:p>
          <a:p>
            <a:pPr marL="64008" indent="0">
              <a:buNone/>
            </a:pP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4123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286</TotalTime>
  <Words>648</Words>
  <Application>Microsoft Office PowerPoint</Application>
  <PresentationFormat>Prikaz na zaslonu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Century Gothic</vt:lpstr>
      <vt:lpstr>Roboto</vt:lpstr>
      <vt:lpstr>Verdana</vt:lpstr>
      <vt:lpstr>Wingdings 2</vt:lpstr>
      <vt:lpstr>Canlı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Emine</dc:creator>
  <cp:lastModifiedBy>IRENA ČIPRAKOVIĆ</cp:lastModifiedBy>
  <cp:revision>21</cp:revision>
  <dcterms:created xsi:type="dcterms:W3CDTF">2018-11-27T15:26:13Z</dcterms:created>
  <dcterms:modified xsi:type="dcterms:W3CDTF">2021-01-17T17:22:20Z</dcterms:modified>
</cp:coreProperties>
</file>