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6" autoAdjust="0"/>
  </p:normalViewPr>
  <p:slideViewPr>
    <p:cSldViewPr>
      <p:cViewPr>
        <p:scale>
          <a:sx n="79" d="100"/>
          <a:sy n="79" d="100"/>
        </p:scale>
        <p:origin x="-111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0404" y="2611364"/>
            <a:ext cx="8062912" cy="32403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9908" y="1052736"/>
            <a:ext cx="8044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EUROPEAN PARLIAMENT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912"/>
            <a:ext cx="9144000" cy="42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21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tr-TR" sz="3500" dirty="0" smtClean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tr-TR" sz="3500" dirty="0" smtClean="0">
                <a:solidFill>
                  <a:schemeClr val="bg1"/>
                </a:solidFill>
              </a:rPr>
              <a:t>3-)</a:t>
            </a:r>
            <a:r>
              <a:rPr lang="hu-HU" sz="3300" b="1" u="sng" dirty="0" smtClean="0">
                <a:solidFill>
                  <a:schemeClr val="accent2"/>
                </a:solidFill>
              </a:rPr>
              <a:t>Költségvetési: </a:t>
            </a:r>
            <a:endParaRPr lang="tr-TR" sz="3300" b="1" u="sng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Az EU költségvetésének elkészítése a Tanáccsal együtt</a:t>
            </a:r>
            <a:endParaRPr lang="en-US" sz="2600" dirty="0"/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Az EU hosszú távú költségvetésének, a „többéves pénzügyi </a:t>
            </a:r>
            <a:r>
              <a:rPr lang="hu-HU" sz="2600" dirty="0" smtClean="0"/>
              <a:t>keretnek” a jóváhagyása</a:t>
            </a:r>
            <a:endParaRPr lang="tr-TR" sz="4000" dirty="0">
              <a:solidFill>
                <a:schemeClr val="bg1"/>
              </a:solidFill>
            </a:endParaRPr>
          </a:p>
          <a:p>
            <a:pPr marL="64008" indent="0">
              <a:buNone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1651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dirty="0" smtClean="0"/>
              <a:t>A Parlament munkája 2 fő szakaszból áll: </a:t>
            </a:r>
            <a:endParaRPr lang="tr-TR" dirty="0" smtClean="0"/>
          </a:p>
          <a:p>
            <a:pPr marL="64008" indent="0">
              <a:buNone/>
            </a:pPr>
            <a:endParaRPr lang="tr-TR" dirty="0" smtClean="0"/>
          </a:p>
          <a:p>
            <a:pPr marL="64008" indent="0">
              <a:buNone/>
            </a:pPr>
            <a:r>
              <a:rPr lang="tr-TR" b="1" u="sng" dirty="0" smtClean="0">
                <a:solidFill>
                  <a:schemeClr val="accent2"/>
                </a:solidFill>
              </a:rPr>
              <a:t>1-)</a:t>
            </a:r>
            <a:r>
              <a:rPr lang="hu-HU" b="1" u="sng" dirty="0" smtClean="0">
                <a:solidFill>
                  <a:schemeClr val="accent2"/>
                </a:solidFill>
              </a:rPr>
              <a:t>Bizottságok</a:t>
            </a:r>
            <a:r>
              <a:rPr lang="tr-TR" b="1" u="sng" dirty="0" smtClean="0">
                <a:solidFill>
                  <a:schemeClr val="accent2"/>
                </a:solidFill>
              </a:rPr>
              <a:t>: </a:t>
            </a:r>
            <a:r>
              <a:rPr lang="hu-HU" dirty="0" smtClean="0"/>
              <a:t>jogszabályok előkészítésére. A Parlament 20 bizottságot és 2 albizottságot számlál, amelyek mindegyike egy adott szakpolitikai </a:t>
            </a:r>
            <a:r>
              <a:rPr lang="hu-HU" dirty="0" smtClean="0"/>
              <a:t>területet </a:t>
            </a:r>
            <a:r>
              <a:rPr lang="hu-HU" dirty="0" smtClean="0"/>
              <a:t>kezel.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3568" y="332656"/>
            <a:ext cx="790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Hogyan működik a Parlament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836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51858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sz="2100" b="1" dirty="0" smtClean="0"/>
              <a:t>20 parlamenti bizottság van</a:t>
            </a:r>
            <a:r>
              <a:rPr lang="en-US" sz="2100" b="1" dirty="0" smtClean="0"/>
              <a:t>. </a:t>
            </a:r>
            <a:r>
              <a:rPr lang="hu-HU" sz="2100" b="1" dirty="0" smtClean="0"/>
              <a:t>Egy</a:t>
            </a:r>
            <a:r>
              <a:rPr lang="hu-HU" sz="2100" b="1" dirty="0" smtClean="0"/>
              <a:t> </a:t>
            </a:r>
            <a:r>
              <a:rPr lang="hu-HU" sz="2100" b="1" dirty="0" smtClean="0"/>
              <a:t>bizottság 25-73 képviselőből áll, a parlamenti bizottságnak elnöke, elnöksége és titkársága van. A bizottságok politikai felépítése tükrözi a plenáris </a:t>
            </a:r>
            <a:r>
              <a:rPr lang="hu-HU" sz="2100" b="1" dirty="0" smtClean="0"/>
              <a:t>közgyűlés összetételét. </a:t>
            </a:r>
            <a:endParaRPr lang="tr-TR" sz="2100" dirty="0"/>
          </a:p>
        </p:txBody>
      </p:sp>
      <p:sp>
        <p:nvSpPr>
          <p:cNvPr id="4" name="Dikdörtgen 3"/>
          <p:cNvSpPr/>
          <p:nvPr/>
        </p:nvSpPr>
        <p:spPr>
          <a:xfrm>
            <a:off x="539552" y="28419"/>
            <a:ext cx="76796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Az Európai </a:t>
            </a:r>
            <a:r>
              <a:rPr lang="hu-H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parlamnet</a:t>
            </a:r>
            <a:r>
              <a:rPr lang="hu-H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bizottságai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45024"/>
            <a:ext cx="767962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2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 fontAlgn="ctr">
              <a:buNone/>
            </a:pPr>
            <a:r>
              <a:rPr lang="tr-TR" sz="5700" dirty="0" smtClean="0">
                <a:solidFill>
                  <a:srgbClr val="FF0000"/>
                </a:solidFill>
              </a:rPr>
              <a:t>*</a:t>
            </a:r>
            <a:r>
              <a:rPr lang="hu-HU" sz="4000" dirty="0" smtClean="0"/>
              <a:t>A parlamenti bizottságok havonta egyszer vagy kétszer üléseznek Brüsszelben</a:t>
            </a:r>
            <a:r>
              <a:rPr lang="en-US" sz="4000" dirty="0" smtClean="0"/>
              <a:t>. </a:t>
            </a:r>
            <a:r>
              <a:rPr lang="hu-HU" sz="4000" dirty="0" smtClean="0"/>
              <a:t>Vitáikat nyilvánosan tartják.</a:t>
            </a:r>
            <a:endParaRPr lang="en-US" sz="3500" dirty="0"/>
          </a:p>
          <a:p>
            <a:pPr marL="64008" indent="0" fontAlgn="ctr">
              <a:buNone/>
            </a:pPr>
            <a:r>
              <a:rPr lang="tr-TR" sz="5700" dirty="0" smtClean="0">
                <a:solidFill>
                  <a:srgbClr val="FF0000"/>
                </a:solidFill>
              </a:rPr>
              <a:t>*</a:t>
            </a:r>
            <a:r>
              <a:rPr lang="hu-HU" sz="4000" dirty="0" smtClean="0"/>
              <a:t>A bizottságok jogalkotási javaslatokat és saját kezdeményezésű jelentéseket készítenek, módosítanak és fogadnak el. Megfontolják a Bizottság és a Tanács javaslatait, és szükség esetén jelentéseket készítenek a plenáris ülés elé terjesztés céljából. </a:t>
            </a:r>
            <a:endParaRPr lang="tr-TR" sz="4000" dirty="0" smtClean="0"/>
          </a:p>
          <a:p>
            <a:pPr marL="64008" indent="0" font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788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50144"/>
          </a:xfrm>
        </p:spPr>
        <p:txBody>
          <a:bodyPr/>
          <a:lstStyle/>
          <a:p>
            <a:pPr marL="64008" indent="0">
              <a:buNone/>
            </a:pPr>
            <a:r>
              <a:rPr lang="tr-TR" b="1" u="sng" dirty="0" smtClean="0">
                <a:solidFill>
                  <a:schemeClr val="accent2"/>
                </a:solidFill>
              </a:rPr>
              <a:t>2-)</a:t>
            </a:r>
            <a:r>
              <a:rPr lang="hu-HU" b="1" u="sng" dirty="0" smtClean="0">
                <a:solidFill>
                  <a:schemeClr val="accent2"/>
                </a:solidFill>
              </a:rPr>
              <a:t>Plenáris ülések</a:t>
            </a:r>
            <a:r>
              <a:rPr lang="tr-TR" b="1" u="sng" dirty="0" smtClean="0">
                <a:solidFill>
                  <a:schemeClr val="accent2"/>
                </a:solidFill>
              </a:rPr>
              <a:t>: </a:t>
            </a:r>
            <a:r>
              <a:rPr lang="hu-HU" dirty="0" smtClean="0"/>
              <a:t>törvényhozáshoz. Ekkor az összes képviselő összegyűlik a teremben, hogy végső szavazatot adjon a javasolt jogszabályokról és a javasolt módosításokról. Rendszerint havonta 4 napon át Strasbourgban tartják, de néha további üléseket tartanak Brüsszelben.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63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956" y="908720"/>
            <a:ext cx="8229600" cy="518604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sz="2400" dirty="0" smtClean="0"/>
              <a:t>A plenáris ülések a bizottságokban és a politikai csoportokban végzett jogalkotási munka csúcspontját </a:t>
            </a:r>
            <a:r>
              <a:rPr lang="hu-HU" sz="2400" dirty="0" smtClean="0"/>
              <a:t>jelentik</a:t>
            </a:r>
            <a:r>
              <a:rPr lang="en-US" sz="2400" dirty="0" smtClean="0"/>
              <a:t>. </a:t>
            </a:r>
            <a:r>
              <a:rPr lang="hu-HU" sz="2400" dirty="0" smtClean="0"/>
              <a:t>Ezeken az üléseken a Parlament hivatalosan </a:t>
            </a:r>
            <a:r>
              <a:rPr lang="hu-HU" sz="2400" dirty="0" smtClean="0"/>
              <a:t>ül össze, </a:t>
            </a:r>
            <a:r>
              <a:rPr lang="hu-HU" sz="2400" dirty="0" smtClean="0"/>
              <a:t>hogy szavazzon az uniós jogszabályokról és elfogadja álláspontját a politikai kérdésekben. </a:t>
            </a:r>
            <a:endParaRPr lang="en-US" sz="2400" dirty="0"/>
          </a:p>
          <a:p>
            <a:pPr marL="64008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188640"/>
            <a:ext cx="8108310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u-HU" sz="3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Európai parlament plenáris ülése</a:t>
            </a:r>
            <a:endParaRPr lang="tr-TR" sz="3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914400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2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dirty="0" smtClean="0"/>
              <a:t>Az EP-képviselők (az Európai Parlament tagjai) havonta kb. egy alkalommal találkoznak Strasbourgban, </a:t>
            </a:r>
            <a:r>
              <a:rPr lang="hu-HU" dirty="0" smtClean="0"/>
              <a:t>hétfőtől </a:t>
            </a:r>
            <a:r>
              <a:rPr lang="hu-HU" dirty="0" smtClean="0"/>
              <a:t>csütörtökig tartó 4 napos ülésszakra. </a:t>
            </a:r>
            <a:r>
              <a:rPr lang="hu-HU" smtClean="0"/>
              <a:t>A </a:t>
            </a:r>
            <a:r>
              <a:rPr lang="hu-HU" smtClean="0"/>
              <a:t>12, </a:t>
            </a:r>
            <a:r>
              <a:rPr lang="hu-HU" dirty="0" smtClean="0"/>
              <a:t>éves strasbourgi ülésen kívül a Parlament további 2 napos plenáris üléseken is ülésezhet Brüsszelben, évente akár hatszor is.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321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180" y="1196752"/>
            <a:ext cx="8229600" cy="457200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hu-HU" sz="2800" b="1" dirty="0" smtClean="0">
                <a:solidFill>
                  <a:schemeClr val="accent2">
                    <a:lumMod val="50000"/>
                  </a:schemeClr>
                </a:solidFill>
              </a:rPr>
              <a:t>Szerepe</a:t>
            </a:r>
            <a:r>
              <a:rPr lang="tr-TR" sz="28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r-TR" sz="2800" b="1" dirty="0" smtClean="0"/>
              <a:t> </a:t>
            </a:r>
            <a:r>
              <a:rPr lang="hu-HU" sz="2800" dirty="0" smtClean="0"/>
              <a:t>közvetlenül megválasztott uniós testület, amelynek törvényhozási, felügyeleti és költségvetési feladatai vannak </a:t>
            </a:r>
          </a:p>
          <a:p>
            <a:pPr marL="64008" indent="0">
              <a:buNone/>
            </a:pP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Tagok:</a:t>
            </a:r>
            <a:r>
              <a:rPr lang="hu-HU" sz="2400" b="1" dirty="0" smtClean="0"/>
              <a:t> </a:t>
            </a:r>
            <a:r>
              <a:rPr lang="en-US" sz="2400" dirty="0" smtClean="0"/>
              <a:t> </a:t>
            </a:r>
            <a:r>
              <a:rPr lang="hu-HU" sz="2400" dirty="0" smtClean="0"/>
              <a:t>751 európai parlamenti képviselő (európai parlamenti képviselő) </a:t>
            </a:r>
            <a:endParaRPr lang="en-US" sz="2400" dirty="0"/>
          </a:p>
          <a:p>
            <a:pPr marL="64008" indent="0">
              <a:buNone/>
            </a:pP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Elnöke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r-TR" sz="2400" dirty="0"/>
              <a:t>Antonio </a:t>
            </a:r>
            <a:r>
              <a:rPr lang="tr-TR" sz="2400" dirty="0" smtClean="0"/>
              <a:t>Tajani</a:t>
            </a:r>
          </a:p>
          <a:p>
            <a:pPr marL="64008" indent="0">
              <a:buNone/>
            </a:pP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Alapítva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hu-HU" sz="2400" dirty="0" smtClean="0"/>
              <a:t>1952-ben az Európai Szén-és Acélközösség Közgyűlése, 1962-ben Európai Parlament, az első közvetlen választások 1979-ben</a:t>
            </a:r>
            <a:endParaRPr lang="tr-TR" sz="2400" dirty="0" smtClean="0"/>
          </a:p>
          <a:p>
            <a:pPr marL="64008" indent="0">
              <a:buNone/>
            </a:pP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Elhelyezkedése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/>
              <a:t>Strasbourg (</a:t>
            </a:r>
            <a:r>
              <a:rPr lang="tr-TR" sz="2400" dirty="0" smtClean="0"/>
              <a:t>Fran</a:t>
            </a:r>
            <a:r>
              <a:rPr lang="hu-HU" sz="2400" dirty="0" err="1" smtClean="0"/>
              <a:t>ciaország</a:t>
            </a:r>
            <a:r>
              <a:rPr lang="tr-TR" sz="2400" dirty="0" smtClean="0"/>
              <a:t>), </a:t>
            </a:r>
            <a:r>
              <a:rPr lang="hu-HU" sz="2400" dirty="0" smtClean="0"/>
              <a:t>Brüsszel</a:t>
            </a:r>
            <a:r>
              <a:rPr lang="tr-TR" sz="2400" dirty="0" smtClean="0"/>
              <a:t>(Belgium</a:t>
            </a:r>
            <a:r>
              <a:rPr lang="tr-TR" sz="2400" dirty="0"/>
              <a:t>), </a:t>
            </a:r>
            <a:r>
              <a:rPr lang="tr-TR" sz="2400" dirty="0" smtClean="0"/>
              <a:t>Luxemburg</a:t>
            </a:r>
            <a:endParaRPr lang="tr-TR" sz="2400" dirty="0"/>
          </a:p>
          <a:p>
            <a:pPr marL="64008" indent="0">
              <a:buNone/>
            </a:pPr>
            <a:endParaRPr lang="en-US" sz="2800" dirty="0"/>
          </a:p>
          <a:p>
            <a:pPr marL="64008" indent="0">
              <a:buNone/>
            </a:pPr>
            <a:endParaRPr lang="tr-TR" sz="2800" dirty="0"/>
          </a:p>
          <a:p>
            <a:pPr marL="64008" indent="0">
              <a:buNone/>
            </a:pPr>
            <a:endParaRPr lang="tr-TR" sz="2900" b="1" dirty="0"/>
          </a:p>
        </p:txBody>
      </p:sp>
      <p:sp>
        <p:nvSpPr>
          <p:cNvPr id="4" name="Dikdörtgen 3"/>
          <p:cNvSpPr/>
          <p:nvPr/>
        </p:nvSpPr>
        <p:spPr>
          <a:xfrm>
            <a:off x="1475656" y="6668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Áttekintés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28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1316309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sz="2600" dirty="0" smtClean="0"/>
              <a:t>Az elnököt 2 és fél évre, azaz a Parlament élettartamának felére megújítható időtartamra választják</a:t>
            </a:r>
            <a:r>
              <a:rPr lang="en-US" sz="2600" dirty="0" smtClean="0"/>
              <a:t>. </a:t>
            </a:r>
            <a:r>
              <a:rPr lang="hu-HU" sz="2600" dirty="0" smtClean="0"/>
              <a:t>Az elnök </a:t>
            </a:r>
            <a:r>
              <a:rPr lang="hu-HU" sz="2600" dirty="0" err="1" smtClean="0"/>
              <a:t>képvilseli</a:t>
            </a:r>
            <a:r>
              <a:rPr lang="hu-HU" sz="2600" dirty="0" smtClean="0"/>
              <a:t> az Európai Parlamentet a külvilággal szemben és az EU többi intézményével fenntartott kapcsolataiban. </a:t>
            </a:r>
            <a:endParaRPr lang="tr-TR" sz="2600" dirty="0"/>
          </a:p>
        </p:txBody>
      </p:sp>
      <p:sp>
        <p:nvSpPr>
          <p:cNvPr id="4" name="Dikdörtgen 3"/>
          <p:cNvSpPr/>
          <p:nvPr/>
        </p:nvSpPr>
        <p:spPr>
          <a:xfrm>
            <a:off x="-684584" y="14469"/>
            <a:ext cx="1005203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>
                <a:solidFill>
                  <a:schemeClr val="accent2"/>
                </a:solidFill>
              </a:rPr>
              <a:t>AZ EURÓPAI PARLAMENT ELNÖKE</a:t>
            </a:r>
            <a:endParaRPr lang="tr-TR" sz="4000" b="1" cap="none" spc="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72" y="3843996"/>
            <a:ext cx="6995121" cy="302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38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*</a:t>
            </a:r>
            <a:r>
              <a:rPr lang="hu-HU" sz="2300" dirty="0" smtClean="0"/>
              <a:t>Az elnök felügyeli az Parlament és az alkotó testületek munkáját, valamint a plenáris ülés vitáit és biztosítja a Parlament eljárási szabályzatának betartását. </a:t>
            </a:r>
          </a:p>
          <a:p>
            <a:pPr marL="64008" indent="0">
              <a:buNone/>
            </a:pPr>
            <a:r>
              <a:rPr lang="en-US" sz="2300" dirty="0"/>
              <a:t/>
            </a:r>
            <a:br>
              <a:rPr lang="en-US" sz="2300" dirty="0"/>
            </a:br>
            <a:r>
              <a:rPr lang="tr-TR" sz="4000" dirty="0" smtClean="0">
                <a:solidFill>
                  <a:srgbClr val="FF0000"/>
                </a:solidFill>
              </a:rPr>
              <a:t>*</a:t>
            </a:r>
            <a:r>
              <a:rPr lang="hu-HU" sz="2300" dirty="0" smtClean="0"/>
              <a:t>Az ülés elején az elnök ismerteti a Parlament álláspontját. </a:t>
            </a:r>
          </a:p>
          <a:p>
            <a:pPr marL="64008" indent="0"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*</a:t>
            </a:r>
            <a:r>
              <a:rPr lang="hu-HU" sz="2300" dirty="0" smtClean="0"/>
              <a:t>Miután az Európai Unió költségvetését elfogadta a Parlament, az elnök aláírja, </a:t>
            </a:r>
            <a:r>
              <a:rPr lang="hu-HU" sz="2300" dirty="0" smtClean="0"/>
              <a:t>hatályossá</a:t>
            </a:r>
            <a:r>
              <a:rPr lang="hu-HU" sz="2300" dirty="0" smtClean="0"/>
              <a:t> </a:t>
            </a:r>
            <a:r>
              <a:rPr lang="hu-HU" sz="2300" dirty="0" smtClean="0"/>
              <a:t>téve azt. </a:t>
            </a:r>
            <a:r>
              <a:rPr lang="en-US" sz="2300" dirty="0" smtClean="0"/>
              <a:t> </a:t>
            </a:r>
            <a:r>
              <a:rPr lang="hu-HU" sz="2300" dirty="0" smtClean="0"/>
              <a:t>Az EP elnöke és a Tanács elnöke egyaránt aláírja a rendes jogalkotási eljárás keretében elfogadott összes </a:t>
            </a:r>
            <a:r>
              <a:rPr lang="hu-HU" sz="2300" dirty="0" smtClean="0"/>
              <a:t>jogszabályt.  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2769859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sz="2300" dirty="0" smtClean="0"/>
              <a:t>Az Európai Parlament 751 képviselőből áll, akiket a kibővített Európai Unió 28 tagállamában választanak meg. 1979 óta az EP-képviselőket közvetlen és általános választójog alapján választják meg 5 éves időtartamra. </a:t>
            </a:r>
            <a:endParaRPr lang="tr-TR" sz="2300" dirty="0"/>
          </a:p>
        </p:txBody>
      </p:sp>
      <p:sp>
        <p:nvSpPr>
          <p:cNvPr id="4" name="Dikdörtgen 3"/>
          <p:cNvSpPr/>
          <p:nvPr/>
        </p:nvSpPr>
        <p:spPr>
          <a:xfrm>
            <a:off x="-500146" y="332656"/>
            <a:ext cx="96441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u-H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Az európai Parlament tagjai</a:t>
            </a:r>
            <a:endParaRPr lang="tr-TR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0968"/>
            <a:ext cx="9144000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06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u-HU" sz="2500" dirty="0" smtClean="0"/>
              <a:t>Az Európai Parlament az EU jogalkotó testülete. 5 évente közvetlenül választják az EU szavazói. Az utolsó választás </a:t>
            </a:r>
            <a:r>
              <a:rPr lang="hu-HU" sz="2500" dirty="0" smtClean="0"/>
              <a:t>2019 </a:t>
            </a:r>
            <a:r>
              <a:rPr lang="hu-HU" sz="2500" dirty="0" smtClean="0"/>
              <a:t>májusában volt. </a:t>
            </a:r>
            <a:r>
              <a:rPr lang="en-US" sz="2500" dirty="0" smtClean="0"/>
              <a:t> </a:t>
            </a:r>
            <a:r>
              <a:rPr lang="hu-HU" sz="2500" dirty="0" smtClean="0"/>
              <a:t>A legutóbbi európai választások a valaha volt legnagyobb transznacionális választások voltak. </a:t>
            </a:r>
            <a:r>
              <a:rPr lang="en-US" sz="2500" dirty="0"/>
              <a:t> </a:t>
            </a:r>
            <a:r>
              <a:rPr lang="hu-HU" sz="2500" dirty="0" smtClean="0"/>
              <a:t>A következő európai választásokra </a:t>
            </a:r>
            <a:r>
              <a:rPr lang="hu-HU" sz="2500" dirty="0" smtClean="0"/>
              <a:t>2024. májusában </a:t>
            </a:r>
            <a:r>
              <a:rPr lang="hu-HU" sz="2500" dirty="0" smtClean="0"/>
              <a:t>kerül sor. </a:t>
            </a: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2024902" y="11266"/>
            <a:ext cx="488146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u-H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Választások</a:t>
            </a:r>
            <a:endParaRPr lang="tr-T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tr-T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tr-T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tr-T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9144000" cy="321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5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hu-HU" dirty="0" smtClean="0"/>
              <a:t>A Parlamentnek 3 fő szerepe van</a:t>
            </a:r>
            <a:r>
              <a:rPr lang="en-US" dirty="0" smtClean="0"/>
              <a:t>:</a:t>
            </a:r>
            <a:endParaRPr lang="tr-TR" dirty="0" smtClean="0"/>
          </a:p>
          <a:p>
            <a:pPr marL="64008" indent="0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tr-TR" sz="4100" dirty="0" smtClean="0">
                <a:solidFill>
                  <a:schemeClr val="bg1"/>
                </a:solidFill>
              </a:rPr>
              <a:t>1-)</a:t>
            </a:r>
            <a:r>
              <a:rPr lang="hu-HU" sz="3900" b="1" u="sng" dirty="0" smtClean="0">
                <a:solidFill>
                  <a:schemeClr val="accent2"/>
                </a:solidFill>
              </a:rPr>
              <a:t>Jogalkotási: </a:t>
            </a:r>
            <a:endParaRPr lang="tr-TR" sz="3900" b="1" u="sng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endParaRPr lang="tr-TR" sz="3900" b="1" u="sng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tr-TR" sz="4700" dirty="0" smtClean="0">
                <a:solidFill>
                  <a:schemeClr val="bg1"/>
                </a:solidFill>
              </a:rPr>
              <a:t>*</a:t>
            </a:r>
            <a:r>
              <a:rPr lang="hu-HU" dirty="0" smtClean="0"/>
              <a:t>Az EU törvényeinek elfogadása az EU Tanáccsal együtt, az Európai Bizottság javaslatai alapján. </a:t>
            </a:r>
            <a:endParaRPr lang="tr-TR" dirty="0" smtClean="0"/>
          </a:p>
          <a:p>
            <a:pPr marL="64008" indent="0">
              <a:buNone/>
            </a:pPr>
            <a:r>
              <a:rPr lang="tr-TR" sz="5200" dirty="0" smtClean="0">
                <a:solidFill>
                  <a:schemeClr val="bg1"/>
                </a:solidFill>
              </a:rPr>
              <a:t>*</a:t>
            </a:r>
            <a:r>
              <a:rPr lang="hu-HU" dirty="0" smtClean="0"/>
              <a:t>Döntés a nemzetközi megállapodásokról</a:t>
            </a:r>
            <a:endParaRPr lang="tr-TR" dirty="0" smtClean="0"/>
          </a:p>
          <a:p>
            <a:pPr marL="64008" indent="0">
              <a:buNone/>
            </a:pPr>
            <a:r>
              <a:rPr lang="tr-TR" sz="5200" dirty="0" smtClean="0">
                <a:solidFill>
                  <a:schemeClr val="bg1"/>
                </a:solidFill>
              </a:rPr>
              <a:t>*</a:t>
            </a:r>
            <a:r>
              <a:rPr lang="hu-HU" dirty="0" smtClean="0"/>
              <a:t>Döntés a bővítésekről</a:t>
            </a:r>
            <a:endParaRPr lang="tr-TR" dirty="0" smtClean="0"/>
          </a:p>
          <a:p>
            <a:pPr marL="64008" indent="0">
              <a:buNone/>
            </a:pPr>
            <a:r>
              <a:rPr lang="tr-TR" sz="5200" dirty="0" smtClean="0">
                <a:solidFill>
                  <a:schemeClr val="bg1"/>
                </a:solidFill>
              </a:rPr>
              <a:t>*</a:t>
            </a:r>
            <a:r>
              <a:rPr lang="hu-HU" dirty="0" smtClean="0"/>
              <a:t>A Bizottság munkaprogramjának felülvizsgálata és jogszabályjavaslatra való felkérés</a:t>
            </a:r>
            <a:endParaRPr lang="en-US" dirty="0"/>
          </a:p>
          <a:p>
            <a:pPr marL="64008" indent="0">
              <a:buNone/>
            </a:pPr>
            <a:endParaRPr lang="tr-TR" dirty="0"/>
          </a:p>
          <a:p>
            <a:pPr marL="64008" indent="0">
              <a:buNone/>
            </a:pPr>
            <a:endParaRPr lang="tr-TR" dirty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08286" y="260648"/>
            <a:ext cx="89165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u-H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Mit csinál a Parlament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114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>
              <a:buNone/>
            </a:pPr>
            <a:r>
              <a:rPr lang="tr-TR" sz="3500" dirty="0" smtClean="0">
                <a:solidFill>
                  <a:schemeClr val="bg1"/>
                </a:solidFill>
              </a:rPr>
              <a:t>2-)</a:t>
            </a:r>
            <a:r>
              <a:rPr lang="tr-TR" sz="3500" b="1" dirty="0"/>
              <a:t> </a:t>
            </a:r>
            <a:r>
              <a:rPr lang="hu-HU" sz="3300" b="1" u="sng" dirty="0" smtClean="0">
                <a:solidFill>
                  <a:schemeClr val="accent2"/>
                </a:solidFill>
              </a:rPr>
              <a:t>Felügyelet: </a:t>
            </a:r>
            <a:endParaRPr lang="tr-TR" sz="3300" b="1" u="sng" dirty="0" smtClean="0">
              <a:solidFill>
                <a:schemeClr val="accent2"/>
              </a:solidFill>
            </a:endParaRPr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Az összes uniós intézmény demokratikus ellenőrzése</a:t>
            </a:r>
            <a:endParaRPr lang="tr-TR" sz="2600" dirty="0" smtClean="0"/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 Bizottság elnökének megválasztása és a Bizottság mint testület jóváhagyása. Bizalmatlansági indítvány szavazása, amely a </a:t>
            </a:r>
            <a:r>
              <a:rPr lang="hu-HU" sz="2600" dirty="0" smtClean="0"/>
              <a:t>Bizottságot lemondásra </a:t>
            </a:r>
            <a:r>
              <a:rPr lang="hu-HU" sz="2600" dirty="0" smtClean="0"/>
              <a:t>kötelezi</a:t>
            </a:r>
            <a:endParaRPr lang="en-US" sz="2600" dirty="0"/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Mentesítés megadása, vagyis az uniós költségvetések felhasználásának jóváhagyása. </a:t>
            </a:r>
            <a:endParaRPr lang="tr-TR" sz="2600" dirty="0" smtClean="0"/>
          </a:p>
          <a:p>
            <a:pPr marL="64008" indent="0">
              <a:buNone/>
            </a:pPr>
            <a:endParaRPr lang="en-US" sz="2600" dirty="0"/>
          </a:p>
          <a:p>
            <a:pPr marL="64008" indent="0">
              <a:buNone/>
            </a:pPr>
            <a:endParaRPr lang="tr-TR" sz="4000" dirty="0">
              <a:solidFill>
                <a:schemeClr val="bg1"/>
              </a:solidFill>
            </a:endParaRPr>
          </a:p>
          <a:p>
            <a:pPr marL="64008" indent="0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89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211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 polgárok petícióinak vizsgálata és vizsgálatok felállítása</a:t>
            </a:r>
            <a:endParaRPr lang="en-US" sz="2600" dirty="0"/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A monetáris politika megbeszélése az Európai Központi Bankkal</a:t>
            </a:r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Bizottság </a:t>
            </a:r>
            <a:r>
              <a:rPr lang="hu-HU" sz="2600" dirty="0" smtClean="0"/>
              <a:t>és Tanács </a:t>
            </a:r>
            <a:r>
              <a:rPr lang="hu-HU" sz="2600" dirty="0" smtClean="0"/>
              <a:t>beszámoltatása</a:t>
            </a:r>
            <a:endParaRPr lang="tr-TR" sz="2600" dirty="0" smtClean="0"/>
          </a:p>
          <a:p>
            <a:pPr marL="64008" indent="0"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*</a:t>
            </a:r>
            <a:r>
              <a:rPr lang="hu-HU" sz="2600" dirty="0" smtClean="0"/>
              <a:t>Választások megfigyelése</a:t>
            </a:r>
            <a:endParaRPr lang="tr-TR" sz="2600" dirty="0"/>
          </a:p>
          <a:p>
            <a:pPr marL="64008" indent="0">
              <a:buNone/>
            </a:pPr>
            <a:endParaRPr lang="tr-TR" sz="4000" dirty="0">
              <a:solidFill>
                <a:schemeClr val="bg1"/>
              </a:solidFill>
            </a:endParaRPr>
          </a:p>
          <a:p>
            <a:pPr marL="64008" indent="0">
              <a:buNone/>
            </a:pP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41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367</TotalTime>
  <Words>589</Words>
  <Application>Microsoft Office PowerPoint</Application>
  <PresentationFormat>Diavetítés a képernyőre (4:3 oldalarány)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Canlı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Emine</dc:creator>
  <cp:lastModifiedBy>MSZÁgi</cp:lastModifiedBy>
  <cp:revision>36</cp:revision>
  <dcterms:created xsi:type="dcterms:W3CDTF">2018-11-27T15:26:13Z</dcterms:created>
  <dcterms:modified xsi:type="dcterms:W3CDTF">2021-01-02T15:09:49Z</dcterms:modified>
</cp:coreProperties>
</file>