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7" r:id="rId3"/>
    <p:sldId id="288" r:id="rId4"/>
    <p:sldId id="289" r:id="rId5"/>
    <p:sldId id="290" r:id="rId6"/>
    <p:sldId id="257" r:id="rId7"/>
    <p:sldId id="264" r:id="rId8"/>
    <p:sldId id="260" r:id="rId9"/>
    <p:sldId id="261"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382" y="-4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4.01.2021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4.01.2021</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eas.europa.eu/topics/security-defence-crisis-response/412/crisis-management-and-response_en" TargetMode="External"/><Relationship Id="rId7" Type="http://schemas.openxmlformats.org/officeDocument/2006/relationships/hyperlink" Target="https://eeas.europa.eu/topics/security-defence-crisis-response/431/common-security-and-defence-policy-csdp_en" TargetMode="External"/><Relationship Id="rId2" Type="http://schemas.openxmlformats.org/officeDocument/2006/relationships/hyperlink" Target="https://eeas.europa.eu/topics/security-defence-crisis-response/407/eu-external-policy-drugs_en" TargetMode="External"/><Relationship Id="rId1" Type="http://schemas.openxmlformats.org/officeDocument/2006/relationships/slideLayout" Target="../slideLayouts/slideLayout2.xml"/><Relationship Id="rId6" Type="http://schemas.openxmlformats.org/officeDocument/2006/relationships/hyperlink" Target="https://eeas.europa.eu/topics/security-defence-crisis-response/423/sanctions-policy_en" TargetMode="External"/><Relationship Id="rId5" Type="http://schemas.openxmlformats.org/officeDocument/2006/relationships/hyperlink" Target="https://eeas.europa.eu/topics/security-defence-crisis-response/411/counter-terrorism_en" TargetMode="External"/><Relationship Id="rId4" Type="http://schemas.openxmlformats.org/officeDocument/2006/relationships/hyperlink" Target="https://eeas.europa.eu/topics/security-defence-crisis-response/426/conflict-prevention-peace-building-and-mediation_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a:p>
        </p:txBody>
      </p:sp>
      <p:pic>
        <p:nvPicPr>
          <p:cNvPr id="4" name="3 Resim" descr="indir (1).jpg"/>
          <p:cNvPicPr>
            <a:picLocks noChangeAspect="1"/>
          </p:cNvPicPr>
          <p:nvPr/>
        </p:nvPicPr>
        <p:blipFill>
          <a:blip r:embed="rId2" cstate="print"/>
          <a:stretch>
            <a:fillRect/>
          </a:stretch>
        </p:blipFill>
        <p:spPr>
          <a:xfrm>
            <a:off x="1500166" y="980728"/>
            <a:ext cx="7215238" cy="47525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fontScale="90000"/>
          </a:bodyPr>
          <a:lstStyle/>
          <a:p>
            <a:pPr lvl="0"/>
            <a:r>
              <a:rPr lang="hu-HU" sz="4000" dirty="0" smtClean="0"/>
              <a:t/>
            </a:r>
            <a:br>
              <a:rPr lang="hu-HU" sz="4000" dirty="0" smtClean="0"/>
            </a:br>
            <a:r>
              <a:rPr lang="hu-HU" sz="4000" dirty="0" smtClean="0"/>
              <a:t>Mit csinálnak?</a:t>
            </a:r>
            <a:r>
              <a:rPr lang="tr-TR" sz="4000" dirty="0" smtClean="0">
                <a:solidFill>
                  <a:schemeClr val="tx1"/>
                </a:solidFill>
                <a:effectLst/>
              </a:rPr>
              <a:t/>
            </a:r>
            <a:br>
              <a:rPr lang="tr-TR" sz="4000" dirty="0" smtClean="0">
                <a:solidFill>
                  <a:schemeClr val="tx1"/>
                </a:solidFill>
                <a:effectLst/>
              </a:rPr>
            </a:br>
            <a:endParaRPr lang="tr-TR" dirty="0"/>
          </a:p>
        </p:txBody>
      </p:sp>
      <p:sp>
        <p:nvSpPr>
          <p:cNvPr id="3" name="2 İçerik Yer Tutucusu"/>
          <p:cNvSpPr>
            <a:spLocks noGrp="1"/>
          </p:cNvSpPr>
          <p:nvPr>
            <p:ph idx="1"/>
          </p:nvPr>
        </p:nvSpPr>
        <p:spPr/>
        <p:txBody>
          <a:bodyPr>
            <a:normAutofit fontScale="55000" lnSpcReduction="20000"/>
          </a:bodyPr>
          <a:lstStyle/>
          <a:p>
            <a:r>
              <a:rPr lang="hu-HU" b="1" dirty="0" smtClean="0"/>
              <a:t>Polgári </a:t>
            </a:r>
            <a:r>
              <a:rPr lang="hu-HU" b="1" dirty="0" smtClean="0"/>
              <a:t>védelem </a:t>
            </a:r>
            <a:endParaRPr lang="hu-HU" b="1" dirty="0" smtClean="0"/>
          </a:p>
          <a:p>
            <a:r>
              <a:rPr lang="hu-HU" dirty="0" smtClean="0"/>
              <a:t>Az </a:t>
            </a:r>
            <a:r>
              <a:rPr lang="hu-HU" dirty="0" smtClean="0"/>
              <a:t>EU polgári védelmi mechanizmusa révén kulcsszerepet játszik az európai és világméretű válságokra adott válaszok koordinálásában. A Vészhelyzeti Reagálási Koordinációs Központ éjjel-nappal figyelemmel kíséri a fennálló és lehetséges válságokat. Koordinálja az érintett ország, a terület szakértői és az EU polgári védelmi mechanizmusában részt vevő országok közötti kapcsolatokat. A mechanizmus jelenleg magában foglalja mind a 28 uniós országot, mind számos partnerországot. A résztvevők segítségnyújtási ajánlatai megfelelnek az igényeknek. </a:t>
            </a:r>
            <a:endParaRPr lang="hu-HU" dirty="0" smtClean="0"/>
          </a:p>
          <a:p>
            <a:r>
              <a:rPr lang="hu-HU" dirty="0" smtClean="0"/>
              <a:t>Az </a:t>
            </a:r>
            <a:r>
              <a:rPr lang="hu-HU" dirty="0" smtClean="0"/>
              <a:t>EU által reagált vészhelyzetekre katonai konfliktusok, természeti katasztrófák, például erdőtüzek, földrengések vagy áradások, valamint </a:t>
            </a:r>
            <a:r>
              <a:rPr lang="hu-HU" dirty="0" err="1" smtClean="0"/>
              <a:t>járványjárványok</a:t>
            </a:r>
            <a:r>
              <a:rPr lang="hu-HU" dirty="0" smtClean="0"/>
              <a:t> által okozott vészhelyzetek tartoznak. </a:t>
            </a:r>
            <a:endParaRPr lang="hu-HU" dirty="0" smtClean="0"/>
          </a:p>
          <a:p>
            <a:r>
              <a:rPr lang="hu-HU" dirty="0" smtClean="0"/>
              <a:t>Az </a:t>
            </a:r>
            <a:r>
              <a:rPr lang="hu-HU" dirty="0" smtClean="0"/>
              <a:t>EU támogatja a következő területeken folytatott együttműködést is: </a:t>
            </a:r>
            <a:endParaRPr lang="hu-HU" dirty="0" smtClean="0"/>
          </a:p>
          <a:p>
            <a:r>
              <a:rPr lang="hu-HU" dirty="0" err="1" smtClean="0"/>
              <a:t>Katasztrófamegelőzés</a:t>
            </a:r>
            <a:r>
              <a:rPr lang="hu-HU" dirty="0" smtClean="0"/>
              <a:t> </a:t>
            </a:r>
          </a:p>
          <a:p>
            <a:r>
              <a:rPr lang="hu-HU" dirty="0" smtClean="0"/>
              <a:t>Kockázatértékelés </a:t>
            </a:r>
            <a:r>
              <a:rPr lang="hu-HU" dirty="0" smtClean="0"/>
              <a:t>Felkészültség és tervezés - beleértve az európai polgári védelmi csapatok rendszeresebb közös képzését és gyakorlatait. </a:t>
            </a:r>
            <a:endParaRPr lang="hu-HU" dirty="0" smtClean="0"/>
          </a:p>
          <a:p>
            <a:r>
              <a:rPr lang="hu-HU" dirty="0" smtClean="0"/>
              <a:t>Önkéntes </a:t>
            </a:r>
            <a:r>
              <a:rPr lang="hu-HU" dirty="0" smtClean="0"/>
              <a:t>szakértők és know-how egyesítése az EU különböző országaiból.</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hu-HU" dirty="0" smtClean="0"/>
              <a:t>ÁTTEKINTÉS</a:t>
            </a:r>
            <a:endParaRPr lang="tr-TR" dirty="0"/>
          </a:p>
        </p:txBody>
      </p:sp>
      <p:sp>
        <p:nvSpPr>
          <p:cNvPr id="3" name="2 İçerik Yer Tutucusu"/>
          <p:cNvSpPr>
            <a:spLocks noGrp="1"/>
          </p:cNvSpPr>
          <p:nvPr>
            <p:ph idx="1"/>
          </p:nvPr>
        </p:nvSpPr>
        <p:spPr/>
        <p:txBody>
          <a:bodyPr/>
          <a:lstStyle/>
          <a:p>
            <a:r>
              <a:rPr lang="hu-HU" b="1" dirty="0" smtClean="0"/>
              <a:t>Szerepe: </a:t>
            </a:r>
            <a:r>
              <a:rPr lang="hu-HU" dirty="0" smtClean="0">
                <a:latin typeface="+mj-lt"/>
                <a:cs typeface="Arial" pitchFamily="34" charset="0"/>
              </a:rPr>
              <a:t>Irányítja az EU diplomáciai kapcsolatait a blokkon kívüli más országokkal, és folytatja az EU </a:t>
            </a:r>
            <a:r>
              <a:rPr lang="hu-HU" dirty="0" err="1" smtClean="0">
                <a:latin typeface="+mj-lt"/>
                <a:cs typeface="Arial" pitchFamily="34" charset="0"/>
              </a:rPr>
              <a:t>kül-</a:t>
            </a:r>
            <a:r>
              <a:rPr lang="hu-HU" dirty="0" smtClean="0">
                <a:latin typeface="+mj-lt"/>
                <a:cs typeface="Arial" pitchFamily="34" charset="0"/>
              </a:rPr>
              <a:t> és biztonságpolitikáját </a:t>
            </a:r>
            <a:endParaRPr lang="en-US" dirty="0" smtClean="0">
              <a:latin typeface="+mj-lt"/>
            </a:endParaRPr>
          </a:p>
          <a:p>
            <a:r>
              <a:rPr lang="hu-HU" b="1" dirty="0" smtClean="0"/>
              <a:t>Külügyi és biztonságpolitikai főképviselő</a:t>
            </a:r>
            <a:r>
              <a:rPr lang="hu-HU" dirty="0" smtClean="0">
                <a:solidFill>
                  <a:srgbClr val="202124"/>
                </a:solidFill>
                <a:latin typeface="inherit"/>
                <a:cs typeface="Arial" pitchFamily="34" charset="0"/>
              </a:rPr>
              <a:t>: </a:t>
            </a:r>
            <a:r>
              <a:rPr lang="en-US" dirty="0" smtClean="0"/>
              <a:t>Federica </a:t>
            </a:r>
            <a:r>
              <a:rPr lang="en-US" dirty="0" err="1" smtClean="0"/>
              <a:t>Mogherini</a:t>
            </a:r>
            <a:endParaRPr lang="en-US" dirty="0" smtClean="0"/>
          </a:p>
          <a:p>
            <a:r>
              <a:rPr lang="hu-HU" b="1" dirty="0" smtClean="0"/>
              <a:t>Alapítva: </a:t>
            </a:r>
            <a:r>
              <a:rPr lang="en-US" dirty="0" smtClean="0"/>
              <a:t>2011</a:t>
            </a:r>
            <a:endParaRPr lang="en-US" dirty="0" smtClean="0"/>
          </a:p>
          <a:p>
            <a:r>
              <a:rPr lang="hu-HU" b="1" dirty="0" smtClean="0"/>
              <a:t>Helyszín: </a:t>
            </a:r>
            <a:r>
              <a:rPr lang="en-US" dirty="0" smtClean="0"/>
              <a:t>Br</a:t>
            </a:r>
            <a:r>
              <a:rPr lang="hu-HU" dirty="0" err="1" smtClean="0"/>
              <a:t>üsszel</a:t>
            </a:r>
            <a:r>
              <a:rPr lang="hu-HU" dirty="0" smtClean="0"/>
              <a:t> </a:t>
            </a:r>
            <a:r>
              <a:rPr lang="en-US" dirty="0" smtClean="0"/>
              <a:t>(Belgium</a:t>
            </a:r>
            <a:r>
              <a:rPr lang="en-US" dirty="0" smtClean="0"/>
              <a:t>)</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hu-HU" dirty="0" smtClean="0"/>
              <a:t>Az </a:t>
            </a:r>
            <a:r>
              <a:rPr lang="hu-HU" dirty="0" smtClean="0"/>
              <a:t>Európai Külügyi Szolgálat (EKSZ) az EU diplomáciai szolgálata. Célja az EU külpolitikájának koherensebbé és hatékonyabbá tétele, ezáltal növelve Európa globális befolyását.</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260648"/>
            <a:ext cx="7498080" cy="1143000"/>
          </a:xfrm>
        </p:spPr>
        <p:txBody>
          <a:bodyPr>
            <a:normAutofit fontScale="90000"/>
          </a:bodyPr>
          <a:lstStyle/>
          <a:p>
            <a:r>
              <a:rPr lang="hu-HU" dirty="0" smtClean="0"/>
              <a:t>Mit csinál az EKSZ? </a:t>
            </a:r>
            <a:r>
              <a:rPr lang="en-US" dirty="0" smtClean="0"/>
              <a:t/>
            </a:r>
            <a:br>
              <a:rPr lang="en-US" dirty="0" smtClean="0"/>
            </a:br>
            <a:endParaRPr lang="tr-TR" dirty="0"/>
          </a:p>
        </p:txBody>
      </p:sp>
      <p:sp>
        <p:nvSpPr>
          <p:cNvPr id="3" name="2 İçerik Yer Tutucusu"/>
          <p:cNvSpPr>
            <a:spLocks noGrp="1"/>
          </p:cNvSpPr>
          <p:nvPr>
            <p:ph idx="1"/>
          </p:nvPr>
        </p:nvSpPr>
        <p:spPr/>
        <p:txBody>
          <a:bodyPr>
            <a:normAutofit fontScale="62500" lnSpcReduction="20000"/>
          </a:bodyPr>
          <a:lstStyle/>
          <a:p>
            <a:endParaRPr lang="tr-TR" dirty="0" smtClean="0"/>
          </a:p>
          <a:p>
            <a:r>
              <a:rPr lang="hu-HU" dirty="0" smtClean="0"/>
              <a:t>Tá</a:t>
            </a:r>
            <a:r>
              <a:rPr lang="hu-HU" dirty="0" smtClean="0">
                <a:solidFill>
                  <a:srgbClr val="202124"/>
                </a:solidFill>
                <a:cs typeface="Arial" pitchFamily="34" charset="0"/>
              </a:rPr>
              <a:t>mogatja </a:t>
            </a:r>
            <a:r>
              <a:rPr lang="hu-HU" dirty="0" smtClean="0">
                <a:solidFill>
                  <a:srgbClr val="202124"/>
                </a:solidFill>
                <a:cs typeface="Arial" pitchFamily="34" charset="0"/>
              </a:rPr>
              <a:t>az EU főképviselőjét az EU </a:t>
            </a:r>
            <a:r>
              <a:rPr lang="hu-HU" dirty="0" err="1" smtClean="0">
                <a:solidFill>
                  <a:srgbClr val="202124"/>
                </a:solidFill>
                <a:cs typeface="Arial" pitchFamily="34" charset="0"/>
              </a:rPr>
              <a:t>kül-</a:t>
            </a:r>
            <a:r>
              <a:rPr lang="hu-HU" dirty="0" smtClean="0">
                <a:solidFill>
                  <a:srgbClr val="202124"/>
                </a:solidFill>
                <a:cs typeface="Arial" pitchFamily="34" charset="0"/>
              </a:rPr>
              <a:t> és biztonságpolitikájának végrehajtásában </a:t>
            </a:r>
            <a:endParaRPr lang="hu-HU" dirty="0" smtClean="0"/>
          </a:p>
          <a:p>
            <a:r>
              <a:rPr lang="hu-HU" dirty="0" smtClean="0">
                <a:solidFill>
                  <a:srgbClr val="202124"/>
                </a:solidFill>
                <a:cs typeface="Arial" pitchFamily="34" charset="0"/>
              </a:rPr>
              <a:t>Kezeli a diplomáciai és stratégiai partnerségeket az EU-n kívüli országokkal</a:t>
            </a:r>
            <a:endParaRPr lang="hu-HU" dirty="0" smtClean="0"/>
          </a:p>
          <a:p>
            <a:pPr lvl="0"/>
            <a:r>
              <a:rPr lang="hu-HU" dirty="0" smtClean="0">
                <a:solidFill>
                  <a:srgbClr val="202124"/>
                </a:solidFill>
                <a:cs typeface="Arial" pitchFamily="34" charset="0"/>
              </a:rPr>
              <a:t>Együttműködik az EU-országok nemzeti diplomáciai szolgálataival, az ENSZ-szel és más vezető hatalmakkal. </a:t>
            </a:r>
            <a:endParaRPr lang="hu-HU" dirty="0" smtClean="0">
              <a:solidFill>
                <a:srgbClr val="202124"/>
              </a:solidFill>
              <a:cs typeface="Arial" pitchFamily="34" charset="0"/>
            </a:endParaRPr>
          </a:p>
          <a:p>
            <a:pPr lvl="0"/>
            <a:r>
              <a:rPr lang="hu-HU" dirty="0" smtClean="0">
                <a:solidFill>
                  <a:srgbClr val="202124"/>
                </a:solidFill>
                <a:cs typeface="Arial" pitchFamily="34" charset="0"/>
              </a:rPr>
              <a:t>Gyakorlati </a:t>
            </a:r>
            <a:r>
              <a:rPr lang="hu-HU" dirty="0" smtClean="0">
                <a:solidFill>
                  <a:srgbClr val="202124"/>
                </a:solidFill>
                <a:cs typeface="Arial" pitchFamily="34" charset="0"/>
              </a:rPr>
              <a:t>példák: </a:t>
            </a:r>
            <a:endParaRPr lang="hu-HU" dirty="0" smtClean="0">
              <a:solidFill>
                <a:srgbClr val="202124"/>
              </a:solidFill>
              <a:cs typeface="Arial" pitchFamily="34" charset="0"/>
            </a:endParaRPr>
          </a:p>
          <a:p>
            <a:pPr lvl="0"/>
            <a:r>
              <a:rPr lang="hu-HU" dirty="0" smtClean="0">
                <a:solidFill>
                  <a:srgbClr val="202124"/>
                </a:solidFill>
                <a:cs typeface="Arial" pitchFamily="34" charset="0"/>
              </a:rPr>
              <a:t>Békeépítés </a:t>
            </a:r>
            <a:r>
              <a:rPr lang="hu-HU" dirty="0" smtClean="0">
                <a:solidFill>
                  <a:srgbClr val="202124"/>
                </a:solidFill>
                <a:cs typeface="Arial" pitchFamily="34" charset="0"/>
              </a:rPr>
              <a:t>- politikai, gazdasági és gyakorlati támogatással Biztonság biztosítása - a közös biztonság- és védelempolitika keretében </a:t>
            </a:r>
            <a:endParaRPr lang="hu-HU" dirty="0" smtClean="0">
              <a:solidFill>
                <a:srgbClr val="202124"/>
              </a:solidFill>
              <a:cs typeface="Arial" pitchFamily="34" charset="0"/>
            </a:endParaRPr>
          </a:p>
          <a:p>
            <a:pPr lvl="0"/>
            <a:r>
              <a:rPr lang="hu-HU" dirty="0" smtClean="0">
                <a:solidFill>
                  <a:srgbClr val="202124"/>
                </a:solidFill>
                <a:cs typeface="Arial" pitchFamily="34" charset="0"/>
              </a:rPr>
              <a:t>Az </a:t>
            </a:r>
            <a:r>
              <a:rPr lang="hu-HU" dirty="0" smtClean="0">
                <a:solidFill>
                  <a:srgbClr val="202124"/>
                </a:solidFill>
                <a:cs typeface="Arial" pitchFamily="34" charset="0"/>
              </a:rPr>
              <a:t>európai szomszédságpolitika révén jó kapcsolat fenntartása az EU közvetlen </a:t>
            </a:r>
            <a:r>
              <a:rPr lang="hu-HU" dirty="0" smtClean="0">
                <a:solidFill>
                  <a:srgbClr val="202124"/>
                </a:solidFill>
                <a:cs typeface="Arial" pitchFamily="34" charset="0"/>
              </a:rPr>
              <a:t>szomszédjaival </a:t>
            </a:r>
          </a:p>
          <a:p>
            <a:pPr lvl="0"/>
            <a:r>
              <a:rPr lang="hu-HU" dirty="0" smtClean="0">
                <a:solidFill>
                  <a:srgbClr val="202124"/>
                </a:solidFill>
                <a:cs typeface="Arial" pitchFamily="34" charset="0"/>
              </a:rPr>
              <a:t>Fejlesztés </a:t>
            </a:r>
            <a:r>
              <a:rPr lang="hu-HU" dirty="0" smtClean="0">
                <a:solidFill>
                  <a:srgbClr val="202124"/>
                </a:solidFill>
                <a:cs typeface="Arial" pitchFamily="34" charset="0"/>
              </a:rPr>
              <a:t>és humanitárius segítségnyújtás, valamint válságkezelés </a:t>
            </a:r>
            <a:endParaRPr lang="hu-HU" dirty="0" smtClean="0">
              <a:solidFill>
                <a:srgbClr val="202124"/>
              </a:solidFill>
              <a:cs typeface="Arial" pitchFamily="34" charset="0"/>
            </a:endParaRPr>
          </a:p>
          <a:p>
            <a:pPr lvl="0"/>
            <a:r>
              <a:rPr lang="hu-HU" dirty="0" smtClean="0">
                <a:solidFill>
                  <a:srgbClr val="202124"/>
                </a:solidFill>
                <a:cs typeface="Arial" pitchFamily="34" charset="0"/>
              </a:rPr>
              <a:t>Az </a:t>
            </a:r>
            <a:r>
              <a:rPr lang="hu-HU" dirty="0" smtClean="0">
                <a:solidFill>
                  <a:srgbClr val="202124"/>
                </a:solidFill>
                <a:cs typeface="Arial" pitchFamily="34" charset="0"/>
              </a:rPr>
              <a:t>éghajlatváltozás és az emberi jogi kérdések kezelése.</a:t>
            </a:r>
            <a:r>
              <a:rPr lang="hu-HU" sz="1000" dirty="0" smtClean="0">
                <a:cs typeface="Arial" pitchFamily="34" charset="0"/>
              </a:rPr>
              <a:t> </a:t>
            </a:r>
            <a:endParaRPr lang="hu-HU" sz="2400" dirty="0" smtClean="0">
              <a:cs typeface="Arial" pitchFamily="34" charset="0"/>
            </a:endParaRPr>
          </a:p>
          <a:p>
            <a:endParaRPr lang="hu-HU" dirty="0" smtClean="0"/>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hu-HU" dirty="0" smtClean="0"/>
              <a:t>Hogyan működik az EKSZ? </a:t>
            </a:r>
            <a:r>
              <a:rPr lang="en-US" b="1" dirty="0" smtClean="0"/>
              <a:t/>
            </a:r>
            <a:br>
              <a:rPr lang="en-US" b="1" dirty="0" smtClean="0"/>
            </a:br>
            <a:endParaRPr lang="tr-TR" dirty="0"/>
          </a:p>
        </p:txBody>
      </p:sp>
      <p:sp>
        <p:nvSpPr>
          <p:cNvPr id="3" name="2 İçerik Yer Tutucusu"/>
          <p:cNvSpPr>
            <a:spLocks noGrp="1"/>
          </p:cNvSpPr>
          <p:nvPr>
            <p:ph idx="1"/>
          </p:nvPr>
        </p:nvSpPr>
        <p:spPr/>
        <p:txBody>
          <a:bodyPr>
            <a:normAutofit/>
          </a:bodyPr>
          <a:lstStyle/>
          <a:p>
            <a:r>
              <a:rPr lang="hu-HU" dirty="0" smtClean="0"/>
              <a:t>A főképviselő egyben az Európai Bizottság alelnöke is. Képviseli az EU </a:t>
            </a:r>
            <a:r>
              <a:rPr lang="hu-HU" dirty="0" err="1" smtClean="0"/>
              <a:t>kül-</a:t>
            </a:r>
            <a:r>
              <a:rPr lang="hu-HU" dirty="0" smtClean="0"/>
              <a:t> és biztonságpolitikáját az egész világon, koordinálja az Európai Bizottság munkáját az EU külkapcsolataival kapcsolatban, valamint az EU </a:t>
            </a:r>
            <a:r>
              <a:rPr lang="hu-HU" dirty="0" err="1" smtClean="0"/>
              <a:t>kül-</a:t>
            </a:r>
            <a:r>
              <a:rPr lang="hu-HU" dirty="0" smtClean="0"/>
              <a:t>, védelmi és fejlesztési minisztereinek üléseit vezeti.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296144"/>
          </a:xfrm>
        </p:spPr>
        <p:txBody>
          <a:bodyPr>
            <a:noAutofit/>
          </a:bodyPr>
          <a:lstStyle/>
          <a:p>
            <a:r>
              <a:rPr lang="tr-TR" sz="3200" b="1" dirty="0" smtClean="0"/>
              <a:t/>
            </a:r>
            <a:br>
              <a:rPr lang="tr-TR" sz="3200" b="1" dirty="0" smtClean="0"/>
            </a:br>
            <a:r>
              <a:rPr lang="en-US" sz="3200" b="1" dirty="0" smtClean="0"/>
              <a:t/>
            </a:r>
            <a:br>
              <a:rPr lang="en-US" sz="3200" b="1" dirty="0" smtClean="0"/>
            </a:br>
            <a:endParaRPr lang="tr-TR" sz="3200" b="1" dirty="0"/>
          </a:p>
        </p:txBody>
      </p:sp>
      <p:sp>
        <p:nvSpPr>
          <p:cNvPr id="3" name="2 İçerik Yer Tutucusu"/>
          <p:cNvSpPr>
            <a:spLocks noGrp="1"/>
          </p:cNvSpPr>
          <p:nvPr>
            <p:ph idx="1"/>
          </p:nvPr>
        </p:nvSpPr>
        <p:spPr/>
        <p:txBody>
          <a:bodyPr>
            <a:normAutofit/>
          </a:bodyPr>
          <a:lstStyle/>
          <a:p>
            <a:r>
              <a:rPr lang="hu-HU" sz="2800" dirty="0" smtClean="0"/>
              <a:t>Az </a:t>
            </a:r>
            <a:r>
              <a:rPr lang="hu-HU" sz="2800" dirty="0" smtClean="0"/>
              <a:t>Európai Külügyi Szolgálat (EKSZ) az Európai Unió diplomáciai szolgálata. Feladata annak biztosítása, hogy az Európai Unió és népe hangját meghallják a világon.</a:t>
            </a:r>
          </a:p>
          <a:p>
            <a:pPr>
              <a:buNone/>
            </a:pPr>
            <a:endParaRPr lang="tr-TR" sz="3000" b="1" dirty="0" smtClean="0"/>
          </a:p>
        </p:txBody>
      </p:sp>
      <p:sp>
        <p:nvSpPr>
          <p:cNvPr id="4" name="1 Başlık"/>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lvl="0" algn="ctr">
              <a:spcBef>
                <a:spcPct val="0"/>
              </a:spcBef>
              <a:defRPr/>
            </a:pPr>
            <a:r>
              <a:rPr lang="hu-HU" sz="4400" dirty="0" smtClean="0"/>
              <a:t/>
            </a:r>
            <a:br>
              <a:rPr lang="hu-HU" sz="4400" dirty="0" smtClean="0"/>
            </a:br>
            <a:r>
              <a:rPr lang="hu-HU" sz="4400" dirty="0" smtClean="0"/>
              <a:t>Mit csinálnak?</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hu-HU" sz="4000" dirty="0" smtClean="0"/>
              <a:t/>
            </a:r>
            <a:br>
              <a:rPr lang="hu-HU" sz="4000" dirty="0" smtClean="0"/>
            </a:br>
            <a:r>
              <a:rPr lang="hu-HU" sz="4000" dirty="0" smtClean="0"/>
              <a:t>Mit csinálnak?</a:t>
            </a:r>
            <a:r>
              <a:rPr lang="tr-TR" sz="4000" dirty="0" smtClean="0">
                <a:solidFill>
                  <a:schemeClr val="tx1"/>
                </a:solidFill>
                <a:effectLst/>
              </a:rPr>
              <a:t/>
            </a:r>
            <a:br>
              <a:rPr lang="tr-TR" sz="4000" dirty="0" smtClean="0">
                <a:solidFill>
                  <a:schemeClr val="tx1"/>
                </a:solidFill>
                <a:effectLst/>
              </a:rPr>
            </a:br>
            <a:endParaRPr lang="tr-TR" dirty="0"/>
          </a:p>
        </p:txBody>
      </p:sp>
      <p:sp>
        <p:nvSpPr>
          <p:cNvPr id="3" name="2 İçerik Yer Tutucusu"/>
          <p:cNvSpPr>
            <a:spLocks noGrp="1"/>
          </p:cNvSpPr>
          <p:nvPr>
            <p:ph idx="1"/>
          </p:nvPr>
        </p:nvSpPr>
        <p:spPr>
          <a:xfrm>
            <a:off x="1435608" y="1447800"/>
            <a:ext cx="7498080" cy="5149552"/>
          </a:xfrm>
        </p:spPr>
        <p:txBody>
          <a:bodyPr>
            <a:normAutofit fontScale="92500" lnSpcReduction="10000"/>
          </a:bodyPr>
          <a:lstStyle/>
          <a:p>
            <a:r>
              <a:rPr lang="hu-HU" sz="2000" b="1" dirty="0" smtClean="0"/>
              <a:t>Menekültvédelem </a:t>
            </a:r>
            <a:r>
              <a:rPr lang="hu-HU" sz="2000" b="1" dirty="0" smtClean="0"/>
              <a:t>és migráció </a:t>
            </a:r>
            <a:endParaRPr lang="hu-HU" sz="2000" b="1" dirty="0" smtClean="0"/>
          </a:p>
          <a:p>
            <a:r>
              <a:rPr lang="hu-HU" sz="2000" dirty="0" smtClean="0"/>
              <a:t>Az </a:t>
            </a:r>
            <a:r>
              <a:rPr lang="hu-HU" sz="2000" dirty="0" smtClean="0"/>
              <a:t>Európai Unió teljes mértékben beépíti a migráció kérdését a harmadik országokkal folytatott átfogó külpolitikai párbeszédbe, szem előtt tartva, hogy ezeknek az országoknak némelyikét, ha nem jobban, a migrációs áramlatok érintik, mint Európát.</a:t>
            </a:r>
            <a:endParaRPr lang="tr-TR" sz="2000" u="sng" dirty="0" smtClean="0">
              <a:hlinkClick r:id="rId2"/>
            </a:endParaRPr>
          </a:p>
          <a:p>
            <a:r>
              <a:rPr lang="hu-HU" sz="2000" b="1" dirty="0" smtClean="0"/>
              <a:t>Biztonság, védelem és </a:t>
            </a:r>
            <a:r>
              <a:rPr lang="hu-HU" sz="2000" b="1" dirty="0" smtClean="0"/>
              <a:t>válságkezelés</a:t>
            </a:r>
          </a:p>
          <a:p>
            <a:r>
              <a:rPr lang="hu-HU" sz="2000" dirty="0" smtClean="0"/>
              <a:t> </a:t>
            </a:r>
            <a:r>
              <a:rPr lang="hu-HU" sz="2000" dirty="0" smtClean="0"/>
              <a:t>Az EU konkrét intézkedéseket határozott meg és hajtott végre a biztonsági és védelmi együttműködés megerősítésére új struktúrák és keretek, megerősített felügyeleti és koordinációs mechanizmusok, valamint finanszírozási eszközök révén a közös védelmi kutatás és fejlesztés elindításához.</a:t>
            </a:r>
            <a:endParaRPr lang="tr-TR" sz="2000" u="sng" dirty="0" smtClean="0">
              <a:hlinkClick r:id="rId3"/>
            </a:endParaRPr>
          </a:p>
          <a:p>
            <a:r>
              <a:rPr lang="hu-HU" sz="2000" i="1" dirty="0" smtClean="0"/>
              <a:t>A közös biztonság- és védelempolitika (KBVP), katonai és polgári missziók és műveletek, szankciópolitika, terrorizmus elleni küzdelem, leszerelés, fegyverek elterjedésének megakadályozása és fegyverek exportjának ellenőrzése, </a:t>
            </a:r>
            <a:r>
              <a:rPr lang="hu-HU" sz="2000" i="1" dirty="0" smtClean="0"/>
              <a:t>konfliktus megelőzés</a:t>
            </a:r>
            <a:r>
              <a:rPr lang="hu-HU" sz="2000" i="1" dirty="0" smtClean="0"/>
              <a:t>, béketeremtés és közvetítés, válságkezelés és </a:t>
            </a:r>
            <a:r>
              <a:rPr lang="hu-HU" sz="2000" i="1" dirty="0" err="1" smtClean="0"/>
              <a:t>-reagálás</a:t>
            </a:r>
            <a:r>
              <a:rPr lang="hu-HU" sz="2000" i="1" dirty="0" smtClean="0"/>
              <a:t>, az EU külpolitikája a kábítószerről, a tengerbiztonságról, a kalózkodás elleni küzdelemről</a:t>
            </a:r>
            <a:endParaRPr lang="en-US" sz="2000" i="1" u="sng" dirty="0" smtClean="0">
              <a:hlinkClick r:id="rId4"/>
            </a:endParaRPr>
          </a:p>
          <a:p>
            <a:endParaRPr lang="tr-TR" sz="2000" dirty="0" smtClean="0"/>
          </a:p>
          <a:p>
            <a:endParaRPr lang="tr-TR" sz="2000" u="sng" dirty="0" smtClean="0">
              <a:hlinkClick r:id="rId5"/>
            </a:endParaRPr>
          </a:p>
          <a:p>
            <a:endParaRPr lang="tr-TR" sz="2000" u="sng" dirty="0" smtClean="0">
              <a:hlinkClick r:id="rId6"/>
            </a:endParaRPr>
          </a:p>
          <a:p>
            <a:endParaRPr lang="en-US" sz="2000" dirty="0" smtClean="0"/>
          </a:p>
          <a:p>
            <a:endParaRPr lang="en-US" sz="2000" u="sng" dirty="0" smtClean="0">
              <a:hlinkClick r:id="rId7"/>
            </a:endParaRPr>
          </a:p>
          <a:p>
            <a:endParaRPr lang="tr-T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fontScale="90000"/>
          </a:bodyPr>
          <a:lstStyle/>
          <a:p>
            <a:pPr lvl="0"/>
            <a:r>
              <a:rPr lang="hu-HU" sz="4000" dirty="0" smtClean="0"/>
              <a:t/>
            </a:r>
            <a:br>
              <a:rPr lang="hu-HU" sz="4000" dirty="0" smtClean="0"/>
            </a:br>
            <a:r>
              <a:rPr lang="hu-HU" sz="4000" dirty="0" smtClean="0"/>
              <a:t>Mit csinálnak?</a:t>
            </a:r>
            <a:r>
              <a:rPr lang="tr-TR" sz="4000" dirty="0" smtClean="0">
                <a:solidFill>
                  <a:schemeClr val="tx1"/>
                </a:solidFill>
                <a:effectLst/>
              </a:rPr>
              <a:t/>
            </a:r>
            <a:br>
              <a:rPr lang="tr-TR" sz="4000" dirty="0" smtClean="0">
                <a:solidFill>
                  <a:schemeClr val="tx1"/>
                </a:solidFill>
                <a:effectLst/>
              </a:rPr>
            </a:br>
            <a:endParaRPr lang="tr-TR" dirty="0"/>
          </a:p>
        </p:txBody>
      </p:sp>
      <p:sp>
        <p:nvSpPr>
          <p:cNvPr id="3" name="2 İçerik Yer Tutucusu"/>
          <p:cNvSpPr>
            <a:spLocks noGrp="1"/>
          </p:cNvSpPr>
          <p:nvPr>
            <p:ph idx="1"/>
          </p:nvPr>
        </p:nvSpPr>
        <p:spPr/>
        <p:txBody>
          <a:bodyPr>
            <a:normAutofit fontScale="92500" lnSpcReduction="20000"/>
          </a:bodyPr>
          <a:lstStyle/>
          <a:p>
            <a:r>
              <a:rPr lang="hu-HU" sz="2000" dirty="0" smtClean="0"/>
              <a:t>Az EU bővítése és a szomszédsági </a:t>
            </a:r>
            <a:r>
              <a:rPr lang="hu-HU" sz="2000" dirty="0" smtClean="0"/>
              <a:t>kapcsolatok</a:t>
            </a:r>
          </a:p>
          <a:p>
            <a:r>
              <a:rPr lang="hu-HU" sz="2000" dirty="0" smtClean="0"/>
              <a:t> </a:t>
            </a:r>
            <a:r>
              <a:rPr lang="hu-HU" sz="2000" dirty="0" smtClean="0"/>
              <a:t>Az EU kiemelten kezeli a tágabb régió és szomszédság fejlődését és stabilitását</a:t>
            </a:r>
            <a:r>
              <a:rPr lang="hu-HU" sz="2000" dirty="0" smtClean="0"/>
              <a:t>,</a:t>
            </a:r>
          </a:p>
          <a:p>
            <a:r>
              <a:rPr lang="hu-HU" sz="2000" dirty="0" smtClean="0"/>
              <a:t> </a:t>
            </a:r>
            <a:r>
              <a:rPr lang="hu-HU" sz="2000" dirty="0" smtClean="0"/>
              <a:t>szoros partnerségben dolgozik keleti és déli </a:t>
            </a:r>
            <a:r>
              <a:rPr lang="hu-HU" sz="2000" dirty="0" err="1" smtClean="0"/>
              <a:t>szomszédaival</a:t>
            </a:r>
            <a:r>
              <a:rPr lang="hu-HU" sz="2000" dirty="0" smtClean="0"/>
              <a:t>, és támogatja az EU tagjává válni kívánó országok által megkövetelt reformokat. </a:t>
            </a:r>
            <a:endParaRPr lang="hu-HU" sz="2000" dirty="0" smtClean="0"/>
          </a:p>
          <a:p>
            <a:r>
              <a:rPr lang="hu-HU" sz="2000" dirty="0" smtClean="0"/>
              <a:t>Az </a:t>
            </a:r>
            <a:r>
              <a:rPr lang="hu-HU" sz="2000" dirty="0" smtClean="0"/>
              <a:t>EU bővítése </a:t>
            </a:r>
            <a:endParaRPr lang="hu-HU" sz="2000" dirty="0" smtClean="0"/>
          </a:p>
          <a:p>
            <a:r>
              <a:rPr lang="hu-HU" sz="2000" dirty="0" smtClean="0"/>
              <a:t>Európai </a:t>
            </a:r>
            <a:r>
              <a:rPr lang="hu-HU" sz="2000" dirty="0" smtClean="0"/>
              <a:t>szomszédságpolitika (ENP) </a:t>
            </a:r>
            <a:endParaRPr lang="hu-HU" sz="2000" dirty="0" smtClean="0"/>
          </a:p>
          <a:p>
            <a:r>
              <a:rPr lang="hu-HU" sz="2000" dirty="0" smtClean="0"/>
              <a:t>Az </a:t>
            </a:r>
            <a:r>
              <a:rPr lang="hu-HU" sz="2000" dirty="0" smtClean="0"/>
              <a:t>Európa Tanács és az </a:t>
            </a:r>
            <a:r>
              <a:rPr lang="hu-HU" sz="2000" dirty="0" smtClean="0"/>
              <a:t>EU</a:t>
            </a:r>
          </a:p>
          <a:p>
            <a:r>
              <a:rPr lang="hu-HU" sz="2000" dirty="0" smtClean="0"/>
              <a:t> </a:t>
            </a:r>
            <a:r>
              <a:rPr lang="hu-HU" sz="2000" dirty="0" smtClean="0"/>
              <a:t>Európai Biztonsági és Együttműködési Szervezet (EBESZ) </a:t>
            </a:r>
            <a:endParaRPr lang="hu-HU" sz="2000" dirty="0" smtClean="0"/>
          </a:p>
          <a:p>
            <a:r>
              <a:rPr lang="hu-HU" sz="2000" dirty="0" smtClean="0"/>
              <a:t>Párbeszéd </a:t>
            </a:r>
            <a:r>
              <a:rPr lang="hu-HU" sz="2000" dirty="0" smtClean="0"/>
              <a:t>Belgrád és </a:t>
            </a:r>
            <a:r>
              <a:rPr lang="hu-HU" sz="2000" dirty="0" err="1" smtClean="0"/>
              <a:t>Pristina</a:t>
            </a:r>
            <a:r>
              <a:rPr lang="hu-HU" sz="2000" dirty="0" smtClean="0"/>
              <a:t> </a:t>
            </a:r>
            <a:r>
              <a:rPr lang="hu-HU" sz="2000" dirty="0" smtClean="0"/>
              <a:t>között</a:t>
            </a:r>
          </a:p>
          <a:p>
            <a:r>
              <a:rPr lang="hu-HU" sz="2000" dirty="0" smtClean="0"/>
              <a:t> </a:t>
            </a:r>
            <a:r>
              <a:rPr lang="hu-HU" sz="2000" dirty="0" smtClean="0"/>
              <a:t>Fekete-tengeri szinergia </a:t>
            </a:r>
            <a:endParaRPr lang="hu-HU" sz="2000" dirty="0" smtClean="0"/>
          </a:p>
          <a:p>
            <a:r>
              <a:rPr lang="hu-HU" sz="2000" dirty="0" smtClean="0"/>
              <a:t>Északi </a:t>
            </a:r>
            <a:r>
              <a:rPr lang="hu-HU" sz="2000" dirty="0" smtClean="0"/>
              <a:t>dimenzió </a:t>
            </a:r>
            <a:endParaRPr lang="hu-HU" sz="2000" dirty="0" smtClean="0"/>
          </a:p>
          <a:p>
            <a:r>
              <a:rPr lang="hu-HU" sz="2000" dirty="0" smtClean="0"/>
              <a:t>Unió </a:t>
            </a:r>
            <a:r>
              <a:rPr lang="hu-HU" sz="2000" dirty="0" smtClean="0"/>
              <a:t>a Földközi-tengerért (UMT</a:t>
            </a:r>
            <a:r>
              <a:rPr lang="hu-HU" sz="2000" dirty="0" smtClean="0"/>
              <a:t>)</a:t>
            </a:r>
          </a:p>
          <a:p>
            <a:r>
              <a:rPr lang="hu-HU" sz="2000" dirty="0" smtClean="0"/>
              <a:t> </a:t>
            </a:r>
            <a:r>
              <a:rPr lang="hu-HU" sz="2000" dirty="0" smtClean="0"/>
              <a:t>Az EU sarkvidéki politikája</a:t>
            </a:r>
            <a:endParaRPr lang="en-US" sz="2000" dirty="0" smtClean="0"/>
          </a:p>
          <a:p>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fontScale="90000"/>
          </a:bodyPr>
          <a:lstStyle/>
          <a:p>
            <a:pPr lvl="0"/>
            <a:r>
              <a:rPr lang="hu-HU" sz="4000" dirty="0" smtClean="0"/>
              <a:t/>
            </a:r>
            <a:br>
              <a:rPr lang="hu-HU" sz="4000" dirty="0" smtClean="0"/>
            </a:br>
            <a:r>
              <a:rPr lang="hu-HU" sz="4000" dirty="0" smtClean="0"/>
              <a:t>Mit csinálnak?</a:t>
            </a:r>
            <a:r>
              <a:rPr lang="tr-TR" sz="4000" dirty="0" smtClean="0">
                <a:solidFill>
                  <a:schemeClr val="tx1"/>
                </a:solidFill>
                <a:effectLst/>
              </a:rPr>
              <a:t/>
            </a:r>
            <a:br>
              <a:rPr lang="tr-TR" sz="4000" dirty="0" smtClean="0">
                <a:solidFill>
                  <a:schemeClr val="tx1"/>
                </a:solidFill>
                <a:effectLst/>
              </a:rPr>
            </a:br>
            <a:endParaRPr lang="tr-TR" dirty="0"/>
          </a:p>
        </p:txBody>
      </p:sp>
      <p:sp>
        <p:nvSpPr>
          <p:cNvPr id="3" name="2 İçerik Yer Tutucusu"/>
          <p:cNvSpPr>
            <a:spLocks noGrp="1"/>
          </p:cNvSpPr>
          <p:nvPr>
            <p:ph idx="1"/>
          </p:nvPr>
        </p:nvSpPr>
        <p:spPr/>
        <p:txBody>
          <a:bodyPr>
            <a:normAutofit fontScale="92500" lnSpcReduction="20000"/>
          </a:bodyPr>
          <a:lstStyle/>
          <a:p>
            <a:r>
              <a:rPr lang="hu-HU" sz="2000" b="1" dirty="0" smtClean="0"/>
              <a:t>Humanitárius és sürgősségi </a:t>
            </a:r>
            <a:r>
              <a:rPr lang="hu-HU" sz="2000" b="1" dirty="0" smtClean="0"/>
              <a:t>reagálás</a:t>
            </a:r>
          </a:p>
          <a:p>
            <a:r>
              <a:rPr lang="hu-HU" sz="2000" dirty="0" smtClean="0"/>
              <a:t> </a:t>
            </a:r>
            <a:r>
              <a:rPr lang="hu-HU" sz="2000" dirty="0" smtClean="0"/>
              <a:t>Az EU a világ legnagyobb humanitárius segítségnyújtója, amely segítséget nyújt a válságövezeteknek, a konfliktus utáni instabilitással szembesülő országoknak és az „elfeledett válságokkal” küzdő országoknak. </a:t>
            </a:r>
            <a:endParaRPr lang="hu-HU" sz="2000" dirty="0" smtClean="0"/>
          </a:p>
          <a:p>
            <a:r>
              <a:rPr lang="hu-HU" sz="2000" dirty="0" smtClean="0"/>
              <a:t>Az </a:t>
            </a:r>
            <a:r>
              <a:rPr lang="hu-HU" sz="2000" dirty="0" smtClean="0"/>
              <a:t>Európai Unió elkötelezett az egész világon az ember okozta és természeti katasztrófák áldozatainak megsegítése mellett. Évente több mint 120 millió embernek segít. Amikor az EU sürgősségi segítséget kínál, tiszteletben tartja az emberiség, a semlegesség, a pártatlanság és a függetlenség humanitárius alapelveit. </a:t>
            </a:r>
            <a:endParaRPr lang="hu-HU" sz="2000" dirty="0" smtClean="0"/>
          </a:p>
          <a:p>
            <a:r>
              <a:rPr lang="hu-HU" sz="2000" b="1" dirty="0" smtClean="0"/>
              <a:t>Humanitárius </a:t>
            </a:r>
            <a:r>
              <a:rPr lang="hu-HU" sz="2000" b="1" dirty="0" smtClean="0"/>
              <a:t>segítségnyújtás </a:t>
            </a:r>
          </a:p>
          <a:p>
            <a:r>
              <a:rPr lang="hu-HU" sz="2000" dirty="0" smtClean="0"/>
              <a:t>Az </a:t>
            </a:r>
            <a:r>
              <a:rPr lang="hu-HU" sz="2000" dirty="0" smtClean="0"/>
              <a:t>EU minden nagyobb válságterületen dolgozik, beleértve Szíriát, Dél-Szudánt, Ukrajnát, az Ebola sújtotta Nyugat-Afrikát és a Közép-afrikai Köztársaságot, valamint a konfliktus utáni instabilitással küzdő országokban, például Elefántcsontparton. </a:t>
            </a:r>
            <a:endParaRPr lang="hu-HU" sz="2000" dirty="0" smtClean="0"/>
          </a:p>
          <a:p>
            <a:r>
              <a:rPr lang="hu-HU" sz="2000" dirty="0" smtClean="0"/>
              <a:t>Segít </a:t>
            </a:r>
            <a:r>
              <a:rPr lang="hu-HU" sz="2000" dirty="0" smtClean="0"/>
              <a:t>életeket megmenteni, csökkenteni a szenvedéseket és védeni az érintettek biztonságát és méltóságát. Az EU 1992 óta nyújt humanitárius segítséget több mint 140 országban.</a:t>
            </a:r>
            <a:endParaRPr lang="tr-T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244</TotalTime>
  <Words>737</Words>
  <Application>Microsoft Office PowerPoint</Application>
  <PresentationFormat>Diavetítés a képernyőre (4:3 oldalarány)</PresentationFormat>
  <Paragraphs>59</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Gündönümü</vt:lpstr>
      <vt:lpstr>1. dia</vt:lpstr>
      <vt:lpstr>ÁTTEKINTÉS</vt:lpstr>
      <vt:lpstr>3. dia</vt:lpstr>
      <vt:lpstr>Mit csinál az EKSZ?  </vt:lpstr>
      <vt:lpstr>Hogyan működik az EKSZ?  </vt:lpstr>
      <vt:lpstr>  </vt:lpstr>
      <vt:lpstr> Mit csinálnak? </vt:lpstr>
      <vt:lpstr> Mit csinálnak? </vt:lpstr>
      <vt:lpstr> Mit csinálnak? </vt:lpstr>
      <vt:lpstr> Mit csinálnak?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Şura Coşgun</dc:creator>
  <cp:lastModifiedBy>NAGY endre</cp:lastModifiedBy>
  <cp:revision>21</cp:revision>
  <dcterms:created xsi:type="dcterms:W3CDTF">2018-11-25T18:22:53Z</dcterms:created>
  <dcterms:modified xsi:type="dcterms:W3CDTF">2021-01-04T13:21:25Z</dcterms:modified>
</cp:coreProperties>
</file>