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7" r:id="rId3"/>
    <p:sldId id="269" r:id="rId4"/>
    <p:sldId id="258" r:id="rId5"/>
    <p:sldId id="268" r:id="rId6"/>
    <p:sldId id="259" r:id="rId7"/>
    <p:sldId id="260" r:id="rId8"/>
    <p:sldId id="261" r:id="rId9"/>
    <p:sldId id="262" r:id="rId10"/>
    <p:sldId id="263" r:id="rId11"/>
    <p:sldId id="264" r:id="rId12"/>
    <p:sldId id="265"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24" autoAdjust="0"/>
  </p:normalViewPr>
  <p:slideViewPr>
    <p:cSldViewPr snapToGrid="0">
      <p:cViewPr varScale="1">
        <p:scale>
          <a:sx n="81" d="100"/>
          <a:sy n="81" d="100"/>
        </p:scale>
        <p:origin x="614"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1/17/2021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1/17/2021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1/17/2021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çerik Yer Tutucusu" descr="eıbbb.png"/>
          <p:cNvPicPr>
            <a:picLocks noGrp="1" noChangeAspect="1"/>
          </p:cNvPicPr>
          <p:nvPr>
            <p:ph idx="1"/>
          </p:nvPr>
        </p:nvPicPr>
        <p:blipFill>
          <a:blip r:embed="rId2"/>
          <a:stretch>
            <a:fillRect/>
          </a:stretch>
        </p:blipFill>
        <p:spPr>
          <a:xfrm>
            <a:off x="734292" y="0"/>
            <a:ext cx="4902937" cy="2931082"/>
          </a:xfrm>
        </p:spPr>
      </p:pic>
      <p:sp>
        <p:nvSpPr>
          <p:cNvPr id="2" name="TekstniOkvir 1">
            <a:extLst>
              <a:ext uri="{FF2B5EF4-FFF2-40B4-BE49-F238E27FC236}">
                <a16:creationId xmlns:a16="http://schemas.microsoft.com/office/drawing/2014/main" id="{C10E18B5-E231-448E-8359-44DC8D00602B}"/>
              </a:ext>
            </a:extLst>
          </p:cNvPr>
          <p:cNvSpPr txBox="1"/>
          <p:nvPr/>
        </p:nvSpPr>
        <p:spPr>
          <a:xfrm>
            <a:off x="6466789" y="2290713"/>
            <a:ext cx="5335570" cy="2554545"/>
          </a:xfrm>
          <a:prstGeom prst="rect">
            <a:avLst/>
          </a:prstGeom>
          <a:noFill/>
        </p:spPr>
        <p:txBody>
          <a:bodyPr wrap="square" rtlCol="0">
            <a:spAutoFit/>
          </a:bodyPr>
          <a:lstStyle/>
          <a:p>
            <a:r>
              <a:rPr lang="hr-HR" sz="4000" b="1" dirty="0">
                <a:solidFill>
                  <a:srgbClr val="0070C0"/>
                </a:solidFill>
              </a:rPr>
              <a:t>EUROPSKA INVESTICIJSKA BANKA I EUROPSKI PUČKI PRAVOBRANITELJ</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71600" y="685800"/>
            <a:ext cx="9601200" cy="852055"/>
          </a:xfrm>
        </p:spPr>
        <p:txBody>
          <a:bodyPr/>
          <a:lstStyle/>
          <a:p>
            <a:r>
              <a:rPr lang="hr-HR" dirty="0"/>
              <a:t>PREGLED</a:t>
            </a:r>
            <a:r>
              <a:rPr lang="tr-TR" dirty="0"/>
              <a:t>:</a:t>
            </a:r>
          </a:p>
        </p:txBody>
      </p:sp>
      <p:sp>
        <p:nvSpPr>
          <p:cNvPr id="3" name="2 İçerik Yer Tutucusu"/>
          <p:cNvSpPr>
            <a:spLocks noGrp="1"/>
          </p:cNvSpPr>
          <p:nvPr>
            <p:ph idx="1"/>
          </p:nvPr>
        </p:nvSpPr>
        <p:spPr>
          <a:xfrm>
            <a:off x="1371600" y="1551709"/>
            <a:ext cx="9601200" cy="4315691"/>
          </a:xfrm>
        </p:spPr>
        <p:txBody>
          <a:bodyPr/>
          <a:lstStyle/>
          <a:p>
            <a:r>
              <a:rPr lang="hr-HR" sz="2800" b="0" i="0" dirty="0">
                <a:solidFill>
                  <a:srgbClr val="000000"/>
                </a:solidFill>
                <a:effectLst/>
                <a:latin typeface="Roboto"/>
              </a:rPr>
              <a:t>Uloga: Istražuje pritužbe protiv institucija, tijela, ureda i agencija EU-a </a:t>
            </a:r>
          </a:p>
          <a:p>
            <a:r>
              <a:rPr lang="hr-HR" sz="2800" b="0" i="0" dirty="0">
                <a:solidFill>
                  <a:srgbClr val="000000"/>
                </a:solidFill>
                <a:effectLst/>
                <a:latin typeface="Roboto"/>
              </a:rPr>
              <a:t>Pučka pravobraniteljica: Emily </a:t>
            </a:r>
            <a:r>
              <a:rPr lang="hr-HR" sz="2800" b="0" i="0" dirty="0" err="1">
                <a:solidFill>
                  <a:srgbClr val="000000"/>
                </a:solidFill>
                <a:effectLst/>
                <a:latin typeface="Roboto"/>
              </a:rPr>
              <a:t>O'Reilly</a:t>
            </a:r>
            <a:r>
              <a:rPr lang="hr-HR" sz="2800" b="0" i="0" dirty="0">
                <a:solidFill>
                  <a:srgbClr val="000000"/>
                </a:solidFill>
                <a:effectLst/>
                <a:latin typeface="Roboto"/>
              </a:rPr>
              <a:t> </a:t>
            </a:r>
          </a:p>
          <a:p>
            <a:r>
              <a:rPr lang="hr-HR" sz="2800" b="0" i="0" dirty="0">
                <a:solidFill>
                  <a:srgbClr val="000000"/>
                </a:solidFill>
                <a:effectLst/>
                <a:latin typeface="Roboto"/>
              </a:rPr>
              <a:t>Osnovano: 1995. </a:t>
            </a:r>
          </a:p>
          <a:p>
            <a:r>
              <a:rPr lang="hr-HR" sz="2800" b="0" i="0" dirty="0">
                <a:solidFill>
                  <a:srgbClr val="000000"/>
                </a:solidFill>
                <a:effectLst/>
                <a:latin typeface="Roboto"/>
              </a:rPr>
              <a:t>Mjesto: Strasbourg (Francuska)</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71600" y="512618"/>
            <a:ext cx="9601200" cy="5354782"/>
          </a:xfrm>
        </p:spPr>
        <p:txBody>
          <a:bodyPr/>
          <a:lstStyle/>
          <a:p>
            <a:endParaRPr lang="tr-TR" dirty="0"/>
          </a:p>
          <a:p>
            <a:pPr marL="0" indent="0">
              <a:buNone/>
            </a:pPr>
            <a:r>
              <a:rPr lang="hr-HR" sz="2800" dirty="0"/>
              <a:t>ŠTO RADI EUROPSKI PUČKI PRAVOBRANITELJ</a:t>
            </a:r>
            <a:r>
              <a:rPr lang="tr-TR" sz="2800" dirty="0"/>
              <a:t>?</a:t>
            </a:r>
          </a:p>
          <a:p>
            <a:endParaRPr lang="tr-TR" dirty="0"/>
          </a:p>
          <a:p>
            <a:pPr marL="0" indent="0">
              <a:buNone/>
            </a:pPr>
            <a:r>
              <a:rPr lang="hr-HR" b="0" i="0" dirty="0">
                <a:solidFill>
                  <a:srgbClr val="000000"/>
                </a:solidFill>
                <a:effectLst/>
                <a:latin typeface="Roboto"/>
              </a:rPr>
              <a:t>Pučki pravobranitelj istražuje različite vrste loše uprave, na primjer: </a:t>
            </a:r>
          </a:p>
          <a:p>
            <a:r>
              <a:rPr lang="hr-HR" b="0" i="0" dirty="0">
                <a:solidFill>
                  <a:srgbClr val="000000"/>
                </a:solidFill>
                <a:effectLst/>
                <a:latin typeface="Roboto"/>
              </a:rPr>
              <a:t>nepravedno ponašanje </a:t>
            </a:r>
          </a:p>
          <a:p>
            <a:r>
              <a:rPr lang="hr-HR" b="0" i="0" dirty="0">
                <a:solidFill>
                  <a:srgbClr val="000000"/>
                </a:solidFill>
                <a:effectLst/>
                <a:latin typeface="Roboto"/>
              </a:rPr>
              <a:t>diskriminacija </a:t>
            </a:r>
          </a:p>
          <a:p>
            <a:r>
              <a:rPr lang="hr-HR" b="0" i="0" dirty="0">
                <a:solidFill>
                  <a:srgbClr val="000000"/>
                </a:solidFill>
                <a:effectLst/>
                <a:latin typeface="Roboto"/>
              </a:rPr>
              <a:t>zlouporaba moći </a:t>
            </a:r>
          </a:p>
          <a:p>
            <a:r>
              <a:rPr lang="hr-HR" b="0" i="0" dirty="0">
                <a:solidFill>
                  <a:srgbClr val="000000"/>
                </a:solidFill>
                <a:effectLst/>
                <a:latin typeface="Roboto"/>
              </a:rPr>
              <a:t>nedostatak informacija ili odbijanje davanja </a:t>
            </a:r>
          </a:p>
          <a:p>
            <a:r>
              <a:rPr lang="hr-HR" b="0" i="0" dirty="0">
                <a:solidFill>
                  <a:srgbClr val="000000"/>
                </a:solidFill>
                <a:effectLst/>
                <a:latin typeface="Roboto"/>
              </a:rPr>
              <a:t>nepotrebna odgađanja </a:t>
            </a:r>
          </a:p>
          <a:p>
            <a:r>
              <a:rPr lang="hr-HR" b="0" i="0" dirty="0">
                <a:solidFill>
                  <a:srgbClr val="000000"/>
                </a:solidFill>
                <a:effectLst/>
                <a:latin typeface="Roboto"/>
              </a:rPr>
              <a:t>netočni postupci</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71600" y="540327"/>
            <a:ext cx="9601200" cy="5327073"/>
          </a:xfrm>
        </p:spPr>
        <p:txBody>
          <a:bodyPr>
            <a:normAutofit lnSpcReduction="10000"/>
          </a:bodyPr>
          <a:lstStyle/>
          <a:p>
            <a:r>
              <a:rPr lang="hr-HR" sz="4000" dirty="0"/>
              <a:t>KAKO SE ODABIRE EUROPSKI PUČKI PRAVOBRANITELJ</a:t>
            </a:r>
            <a:r>
              <a:rPr lang="en-US" sz="4000" dirty="0"/>
              <a:t>?</a:t>
            </a:r>
          </a:p>
          <a:p>
            <a:r>
              <a:rPr lang="hr-HR" dirty="0"/>
              <a:t>Europski </a:t>
            </a:r>
            <a:r>
              <a:rPr lang="hr-HR" dirty="0" err="1"/>
              <a:t>paralament</a:t>
            </a:r>
            <a:r>
              <a:rPr lang="hr-HR" dirty="0"/>
              <a:t> bira europskog pučkog pravobranitelja na period od 5 godina</a:t>
            </a:r>
            <a:endParaRPr lang="en-US" dirty="0"/>
          </a:p>
          <a:p>
            <a:r>
              <a:rPr lang="hr-HR" sz="4000" dirty="0"/>
              <a:t>KAKO RADI EUROPSKI PUČKI PRAVOBRANITELJ</a:t>
            </a:r>
            <a:r>
              <a:rPr lang="en-US" sz="4000" dirty="0"/>
              <a:t>?</a:t>
            </a:r>
          </a:p>
          <a:p>
            <a:r>
              <a:rPr lang="hr-HR" b="0" i="0" dirty="0">
                <a:solidFill>
                  <a:srgbClr val="000000"/>
                </a:solidFill>
                <a:effectLst/>
                <a:latin typeface="Roboto"/>
              </a:rPr>
              <a:t>Ured pučkog pravobranitelja pokreće istrage ili kao odgovor na pritužbe ili na vlastitu inicijativu. </a:t>
            </a:r>
          </a:p>
          <a:p>
            <a:r>
              <a:rPr lang="hr-HR" b="0" i="0" dirty="0">
                <a:solidFill>
                  <a:srgbClr val="000000"/>
                </a:solidFill>
                <a:effectLst/>
                <a:latin typeface="Roboto"/>
              </a:rPr>
              <a:t>Pučki pravobranitelj možda će moći riješiti vaš problem jednostavnim obavještavanjem dotične institucije. Ako je potrebno više, ulaže se svaki napor da se postigne sporazumno rješenje koje će stvari ispraviti. Ako to ne uspije, pučki pravobranitelj može dati preporuke instituciji. Ako ni oni ne prihvate, pučki pravobranitelj može sastaviti posebno izvješće Europskom parlamentu koji mora poduzeti odgovarajuće mjere.</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rekod-elif.JPG"/>
          <p:cNvPicPr>
            <a:picLocks noChangeAspect="1"/>
          </p:cNvPicPr>
          <p:nvPr/>
        </p:nvPicPr>
        <p:blipFill>
          <a:blip r:embed="rId2"/>
          <a:stretch>
            <a:fillRect/>
          </a:stretch>
        </p:blipFill>
        <p:spPr>
          <a:xfrm>
            <a:off x="3697942" y="1316182"/>
            <a:ext cx="4800600" cy="436418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hr-HR" dirty="0"/>
              <a:t>PREGLED</a:t>
            </a:r>
            <a:r>
              <a:rPr lang="tr-TR" dirty="0"/>
              <a:t>:</a:t>
            </a:r>
          </a:p>
        </p:txBody>
      </p:sp>
      <p:sp>
        <p:nvSpPr>
          <p:cNvPr id="3" name="2 İçerik Yer Tutucusu"/>
          <p:cNvSpPr>
            <a:spLocks noGrp="1"/>
          </p:cNvSpPr>
          <p:nvPr>
            <p:ph idx="1"/>
          </p:nvPr>
        </p:nvSpPr>
        <p:spPr/>
        <p:txBody>
          <a:bodyPr>
            <a:normAutofit/>
          </a:bodyPr>
          <a:lstStyle/>
          <a:p>
            <a:r>
              <a:rPr lang="hr-HR" sz="2800" b="0" i="0" dirty="0">
                <a:solidFill>
                  <a:srgbClr val="000000"/>
                </a:solidFill>
                <a:effectLst/>
                <a:latin typeface="Roboto"/>
              </a:rPr>
              <a:t>Uloga: osigurava financiranje projekata koji pomažu u postizanju ciljeva EU, kako unutar tako i izvan EU </a:t>
            </a:r>
          </a:p>
          <a:p>
            <a:r>
              <a:rPr lang="hr-HR" sz="2800" b="0" i="0" dirty="0">
                <a:solidFill>
                  <a:srgbClr val="000000"/>
                </a:solidFill>
                <a:effectLst/>
                <a:latin typeface="Roboto"/>
              </a:rPr>
              <a:t>Predsjednik: Werner </a:t>
            </a:r>
            <a:r>
              <a:rPr lang="hr-HR" sz="2800" b="0" i="0" dirty="0" err="1">
                <a:solidFill>
                  <a:srgbClr val="000000"/>
                </a:solidFill>
                <a:effectLst/>
                <a:latin typeface="Roboto"/>
              </a:rPr>
              <a:t>Hoyer</a:t>
            </a:r>
            <a:r>
              <a:rPr lang="hr-HR" sz="2800" b="0" i="0" dirty="0">
                <a:solidFill>
                  <a:srgbClr val="000000"/>
                </a:solidFill>
                <a:effectLst/>
                <a:latin typeface="Roboto"/>
              </a:rPr>
              <a:t> </a:t>
            </a:r>
          </a:p>
          <a:p>
            <a:r>
              <a:rPr lang="hr-HR" sz="2800" b="0" i="0" dirty="0">
                <a:solidFill>
                  <a:srgbClr val="000000"/>
                </a:solidFill>
                <a:effectLst/>
                <a:latin typeface="Roboto"/>
              </a:rPr>
              <a:t>Upravni odbor: sastoji se od po jednog direktora iz svake države EU, plus jedan od Europske komisije </a:t>
            </a:r>
          </a:p>
          <a:p>
            <a:r>
              <a:rPr lang="hr-HR" sz="2800" b="0" i="0" dirty="0">
                <a:solidFill>
                  <a:srgbClr val="000000"/>
                </a:solidFill>
                <a:effectLst/>
                <a:latin typeface="Roboto"/>
              </a:rPr>
              <a:t>Osnovano: 1958. godine </a:t>
            </a:r>
          </a:p>
          <a:p>
            <a:r>
              <a:rPr lang="hr-HR" sz="2800" b="0" i="0" dirty="0">
                <a:solidFill>
                  <a:srgbClr val="000000"/>
                </a:solidFill>
                <a:effectLst/>
                <a:latin typeface="Roboto"/>
              </a:rPr>
              <a:t>Mjesto: Luksemburg</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çerik Yer Tutucusu" descr="5aca8d68-1b7a-4863-8679-49798ab8ce32.png"/>
          <p:cNvPicPr>
            <a:picLocks noGrp="1" noChangeAspect="1"/>
          </p:cNvPicPr>
          <p:nvPr>
            <p:ph idx="1"/>
          </p:nvPr>
        </p:nvPicPr>
        <p:blipFill>
          <a:blip r:embed="rId2"/>
          <a:stretch>
            <a:fillRect/>
          </a:stretch>
        </p:blipFill>
        <p:spPr>
          <a:xfrm>
            <a:off x="706582" y="0"/>
            <a:ext cx="11485418"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45474" y="666205"/>
            <a:ext cx="9601200" cy="5290457"/>
          </a:xfrm>
        </p:spPr>
        <p:txBody>
          <a:bodyPr>
            <a:normAutofit/>
          </a:bodyPr>
          <a:lstStyle/>
          <a:p>
            <a:pPr>
              <a:buNone/>
            </a:pPr>
            <a:r>
              <a:rPr lang="hr-HR" sz="2800" b="0" i="0" dirty="0">
                <a:solidFill>
                  <a:srgbClr val="000000"/>
                </a:solidFill>
                <a:effectLst/>
                <a:latin typeface="Roboto"/>
              </a:rPr>
              <a:t>Europska investicijska banka (EIB) u zajedničkom je</a:t>
            </a:r>
          </a:p>
          <a:p>
            <a:pPr>
              <a:buNone/>
            </a:pPr>
            <a:r>
              <a:rPr lang="hr-HR" sz="2800" b="0" i="0" dirty="0">
                <a:solidFill>
                  <a:srgbClr val="000000"/>
                </a:solidFill>
                <a:effectLst/>
                <a:latin typeface="Roboto"/>
              </a:rPr>
              <a:t>vlasništvu zemalja EU-a. </a:t>
            </a:r>
          </a:p>
          <a:p>
            <a:pPr>
              <a:buNone/>
            </a:pPr>
            <a:r>
              <a:rPr lang="hr-HR" sz="2800" b="0" i="0" dirty="0">
                <a:solidFill>
                  <a:srgbClr val="000000"/>
                </a:solidFill>
                <a:effectLst/>
                <a:latin typeface="Roboto"/>
              </a:rPr>
              <a:t>Nastoji se: pojačati europski potencijal u smislu radnih</a:t>
            </a:r>
          </a:p>
          <a:p>
            <a:pPr>
              <a:buNone/>
            </a:pPr>
            <a:r>
              <a:rPr lang="hr-HR" sz="2800" b="0" i="0" dirty="0">
                <a:solidFill>
                  <a:srgbClr val="000000"/>
                </a:solidFill>
                <a:effectLst/>
                <a:latin typeface="Roboto"/>
              </a:rPr>
              <a:t>mjesta i rasta podržati akciju za ublažavanje klimatskih</a:t>
            </a:r>
          </a:p>
          <a:p>
            <a:pPr>
              <a:buNone/>
            </a:pPr>
            <a:r>
              <a:rPr lang="hr-HR" sz="2800" b="0" i="0" dirty="0">
                <a:solidFill>
                  <a:srgbClr val="000000"/>
                </a:solidFill>
                <a:effectLst/>
                <a:latin typeface="Roboto"/>
              </a:rPr>
              <a:t>promjena promicati politike EU-a izvan EU-a.</a:t>
            </a:r>
            <a:r>
              <a:rPr lang="tr-TR" sz="3200" dirty="0"/>
              <a:t> </a:t>
            </a:r>
            <a:endParaRPr lang="en-US" sz="2400" b="1" dirty="0"/>
          </a:p>
        </p:txBody>
      </p:sp>
      <p:pic>
        <p:nvPicPr>
          <p:cNvPr id="4" name="5 İçerik Yer Tutucusu" descr="2ce697e2-ba67-4f9b-807a-2c35c9b8a38d.jpg"/>
          <p:cNvPicPr>
            <a:picLocks noChangeAspect="1"/>
          </p:cNvPicPr>
          <p:nvPr/>
        </p:nvPicPr>
        <p:blipFill>
          <a:blip r:embed="rId2"/>
          <a:stretch>
            <a:fillRect/>
          </a:stretch>
        </p:blipFill>
        <p:spPr>
          <a:xfrm>
            <a:off x="872837" y="3781229"/>
            <a:ext cx="10432472" cy="246717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71600" y="685800"/>
            <a:ext cx="9601200" cy="1046018"/>
          </a:xfrm>
        </p:spPr>
        <p:txBody>
          <a:bodyPr>
            <a:normAutofit fontScale="90000"/>
          </a:bodyPr>
          <a:lstStyle/>
          <a:p>
            <a:r>
              <a:rPr lang="hr-HR" b="1" dirty="0"/>
              <a:t>ŠTO </a:t>
            </a:r>
            <a:r>
              <a:rPr lang="tr-TR" b="1" dirty="0"/>
              <a:t>EIB </a:t>
            </a:r>
            <a:r>
              <a:rPr lang="hr-HR" b="1" dirty="0"/>
              <a:t>RADI</a:t>
            </a:r>
            <a:r>
              <a:rPr lang="tr-TR" b="1" dirty="0"/>
              <a:t>?</a:t>
            </a:r>
            <a:br>
              <a:rPr lang="tr-TR" b="1" dirty="0"/>
            </a:br>
            <a:endParaRPr lang="tr-TR" dirty="0"/>
          </a:p>
        </p:txBody>
      </p:sp>
      <p:sp>
        <p:nvSpPr>
          <p:cNvPr id="3" name="2 İçerik Yer Tutucusu"/>
          <p:cNvSpPr>
            <a:spLocks noGrp="1"/>
          </p:cNvSpPr>
          <p:nvPr>
            <p:ph idx="1"/>
          </p:nvPr>
        </p:nvSpPr>
        <p:spPr>
          <a:xfrm>
            <a:off x="1371600" y="1593273"/>
            <a:ext cx="9601200" cy="4274127"/>
          </a:xfrm>
        </p:spPr>
        <p:txBody>
          <a:bodyPr/>
          <a:lstStyle/>
          <a:p>
            <a:pPr>
              <a:buNone/>
            </a:pPr>
            <a:r>
              <a:rPr lang="hr-HR" sz="2400" b="0" i="0" dirty="0">
                <a:solidFill>
                  <a:srgbClr val="000000"/>
                </a:solidFill>
                <a:effectLst/>
                <a:latin typeface="Roboto"/>
              </a:rPr>
              <a:t>Banka posuđuje novac na tržištima kapitala i posuđuje ga pod</a:t>
            </a:r>
          </a:p>
          <a:p>
            <a:pPr>
              <a:buNone/>
            </a:pPr>
            <a:r>
              <a:rPr lang="hr-HR" sz="2400" b="0" i="0" dirty="0">
                <a:solidFill>
                  <a:srgbClr val="000000"/>
                </a:solidFill>
                <a:effectLst/>
                <a:latin typeface="Roboto"/>
              </a:rPr>
              <a:t>povoljnim uvjetima projektima koji podržavaju ciljeve EU. </a:t>
            </a:r>
          </a:p>
          <a:p>
            <a:pPr>
              <a:buNone/>
            </a:pPr>
            <a:r>
              <a:rPr lang="hr-HR" sz="2400" b="0" i="0" dirty="0">
                <a:solidFill>
                  <a:srgbClr val="000000"/>
                </a:solidFill>
                <a:effectLst/>
                <a:latin typeface="Roboto"/>
              </a:rPr>
              <a:t>Ništa od novca ne dolazi iz proračuna EU.</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71600" y="522513"/>
            <a:ext cx="9601200" cy="5799909"/>
          </a:xfrm>
        </p:spPr>
        <p:txBody>
          <a:bodyPr>
            <a:noAutofit/>
          </a:bodyPr>
          <a:lstStyle/>
          <a:p>
            <a:pPr>
              <a:buNone/>
            </a:pPr>
            <a:r>
              <a:rPr lang="hr-HR" sz="2400" b="0" i="0" dirty="0">
                <a:solidFill>
                  <a:srgbClr val="000000"/>
                </a:solidFill>
                <a:effectLst/>
                <a:latin typeface="Roboto"/>
              </a:rPr>
              <a:t>EIB nudi 3 glavne vrste proizvoda i usluga: </a:t>
            </a:r>
          </a:p>
          <a:p>
            <a:pPr marL="457200" indent="-457200">
              <a:buFont typeface="+mj-lt"/>
              <a:buAutoNum type="arabicPeriod"/>
            </a:pPr>
            <a:r>
              <a:rPr lang="hr-HR" sz="2400" b="0" i="0" dirty="0">
                <a:solidFill>
                  <a:srgbClr val="000000"/>
                </a:solidFill>
                <a:effectLst/>
                <a:latin typeface="Roboto"/>
              </a:rPr>
              <a:t>Kreditiranje - oko 90% ukupne financijske obveze. Banka kreditira</a:t>
            </a:r>
          </a:p>
          <a:p>
            <a:pPr>
              <a:buNone/>
            </a:pPr>
            <a:r>
              <a:rPr lang="hr-HR" sz="2400" b="0" i="0" dirty="0">
                <a:solidFill>
                  <a:srgbClr val="000000"/>
                </a:solidFill>
                <a:effectLst/>
                <a:latin typeface="Roboto"/>
              </a:rPr>
              <a:t>klijente svih veličina za potporu rastu i zapošljavanju, a ta podrška</a:t>
            </a:r>
          </a:p>
          <a:p>
            <a:pPr>
              <a:buNone/>
            </a:pPr>
            <a:r>
              <a:rPr lang="hr-HR" sz="2400" b="0" i="0" dirty="0">
                <a:solidFill>
                  <a:srgbClr val="000000"/>
                </a:solidFill>
                <a:effectLst/>
                <a:latin typeface="Roboto"/>
              </a:rPr>
              <a:t>često pomaže privući druge investitore. </a:t>
            </a:r>
          </a:p>
          <a:p>
            <a:pPr marL="0" indent="0">
              <a:buNone/>
            </a:pPr>
            <a:r>
              <a:rPr lang="hr-HR" sz="2400" b="0" i="0" dirty="0">
                <a:solidFill>
                  <a:srgbClr val="000000"/>
                </a:solidFill>
                <a:effectLst/>
                <a:latin typeface="Roboto"/>
              </a:rPr>
              <a:t>2. 'Spajanje' - omogućava klijentima kombiniranje financiranja EIB-a s</a:t>
            </a:r>
          </a:p>
          <a:p>
            <a:pPr>
              <a:buNone/>
            </a:pPr>
            <a:r>
              <a:rPr lang="hr-HR" sz="2400" b="0" i="0" dirty="0">
                <a:solidFill>
                  <a:srgbClr val="000000"/>
                </a:solidFill>
                <a:effectLst/>
                <a:latin typeface="Roboto"/>
              </a:rPr>
              <a:t>dodatnim ulaganjima. </a:t>
            </a:r>
          </a:p>
          <a:p>
            <a:pPr>
              <a:buNone/>
            </a:pPr>
            <a:r>
              <a:rPr lang="hr-HR" sz="2400" b="0" i="0" dirty="0">
                <a:solidFill>
                  <a:srgbClr val="000000"/>
                </a:solidFill>
                <a:effectLst/>
                <a:latin typeface="Roboto"/>
              </a:rPr>
              <a:t>3. Savjetovanje i tehnička pomoć - maksimiziranje vrijednosti za</a:t>
            </a:r>
          </a:p>
          <a:p>
            <a:pPr>
              <a:buNone/>
            </a:pPr>
            <a:r>
              <a:rPr lang="hr-HR" sz="2400" b="0" i="0" dirty="0">
                <a:solidFill>
                  <a:srgbClr val="000000"/>
                </a:solidFill>
                <a:effectLst/>
                <a:latin typeface="Roboto"/>
              </a:rPr>
              <a:t>novac.</a:t>
            </a:r>
            <a:r>
              <a:rPr lang="tr-TR" sz="2800" dirty="0"/>
              <a:t>   </a:t>
            </a:r>
            <a:r>
              <a:rPr lang="tr-TR" sz="2800" b="1" dirty="0"/>
              <a:t>  </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71600" y="535577"/>
            <a:ext cx="9601200" cy="5331823"/>
          </a:xfrm>
        </p:spPr>
        <p:txBody>
          <a:bodyPr>
            <a:normAutofit/>
          </a:bodyPr>
          <a:lstStyle/>
          <a:p>
            <a:pPr>
              <a:buNone/>
            </a:pPr>
            <a:r>
              <a:rPr lang="hr-HR" sz="2400" b="1" i="0" dirty="0">
                <a:solidFill>
                  <a:srgbClr val="000000"/>
                </a:solidFill>
                <a:effectLst/>
                <a:latin typeface="Roboto"/>
              </a:rPr>
              <a:t>Struktura</a:t>
            </a:r>
          </a:p>
          <a:p>
            <a:pPr>
              <a:buNone/>
            </a:pPr>
            <a:r>
              <a:rPr lang="hr-HR" sz="2400" b="0" i="0" dirty="0">
                <a:solidFill>
                  <a:srgbClr val="000000"/>
                </a:solidFill>
                <a:effectLst/>
                <a:latin typeface="Roboto"/>
              </a:rPr>
              <a:t>Sve su zemlje EU dioničari u EIB-u. </a:t>
            </a:r>
          </a:p>
          <a:p>
            <a:pPr>
              <a:buNone/>
            </a:pPr>
            <a:r>
              <a:rPr lang="hr-HR" sz="2400" b="0" i="0" dirty="0">
                <a:solidFill>
                  <a:srgbClr val="000000"/>
                </a:solidFill>
                <a:effectLst/>
                <a:latin typeface="Roboto"/>
              </a:rPr>
              <a:t>Odluke donose sljedeća tijela: </a:t>
            </a:r>
          </a:p>
          <a:p>
            <a:r>
              <a:rPr lang="hr-HR" sz="2400" b="0" i="0" dirty="0">
                <a:solidFill>
                  <a:srgbClr val="000000"/>
                </a:solidFill>
                <a:effectLst/>
                <a:latin typeface="Roboto"/>
              </a:rPr>
              <a:t>Odbor guvernera koji se sastoji od ministara iz svih zemalja EU-a - </a:t>
            </a:r>
          </a:p>
          <a:p>
            <a:pPr>
              <a:buNone/>
            </a:pPr>
            <a:r>
              <a:rPr lang="hr-HR" sz="2400" dirty="0">
                <a:solidFill>
                  <a:srgbClr val="000000"/>
                </a:solidFill>
                <a:latin typeface="Roboto"/>
              </a:rPr>
              <a:t>o</a:t>
            </a:r>
            <a:r>
              <a:rPr lang="hr-HR" sz="2400" b="0" i="0" dirty="0">
                <a:solidFill>
                  <a:srgbClr val="000000"/>
                </a:solidFill>
                <a:effectLst/>
                <a:latin typeface="Roboto"/>
              </a:rPr>
              <a:t>na definira opću politiku kreditiranja. </a:t>
            </a:r>
          </a:p>
          <a:p>
            <a:r>
              <a:rPr lang="hr-HR" sz="2400" b="0" i="0" dirty="0">
                <a:solidFill>
                  <a:srgbClr val="000000"/>
                </a:solidFill>
                <a:effectLst/>
                <a:latin typeface="Roboto"/>
              </a:rPr>
              <a:t>Upravni odbor: odobrava posudbe i zajmove. </a:t>
            </a:r>
          </a:p>
          <a:p>
            <a:r>
              <a:rPr lang="hr-HR" sz="2400" b="0" i="0" dirty="0">
                <a:solidFill>
                  <a:srgbClr val="000000"/>
                </a:solidFill>
                <a:effectLst/>
                <a:latin typeface="Roboto"/>
              </a:rPr>
              <a:t>Upravni odbor, izvršno tijelo Banke </a:t>
            </a:r>
          </a:p>
          <a:p>
            <a:r>
              <a:rPr lang="hr-HR" sz="2400" b="0" i="0" dirty="0">
                <a:solidFill>
                  <a:srgbClr val="000000"/>
                </a:solidFill>
                <a:effectLst/>
                <a:latin typeface="Roboto"/>
              </a:rPr>
              <a:t>Odbor za reviziju provjerava provode li se operacije EIB-a na</a:t>
            </a:r>
          </a:p>
          <a:p>
            <a:pPr>
              <a:buNone/>
            </a:pPr>
            <a:r>
              <a:rPr lang="hr-HR" sz="2400" b="0" i="0" dirty="0">
                <a:solidFill>
                  <a:srgbClr val="000000"/>
                </a:solidFill>
                <a:effectLst/>
                <a:latin typeface="Roboto"/>
              </a:rPr>
              <a:t>ispravan način. </a:t>
            </a:r>
          </a:p>
          <a:p>
            <a:r>
              <a:rPr lang="hr-HR" sz="2400" b="0" i="0" dirty="0">
                <a:solidFill>
                  <a:srgbClr val="000000"/>
                </a:solidFill>
                <a:effectLst/>
                <a:latin typeface="Roboto"/>
              </a:rPr>
              <a:t>Odjeli Banke provode upravljačke odluke.</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71600" y="391887"/>
            <a:ext cx="9601200" cy="5956662"/>
          </a:xfrm>
        </p:spPr>
        <p:txBody>
          <a:bodyPr>
            <a:normAutofit fontScale="62500" lnSpcReduction="20000"/>
          </a:bodyPr>
          <a:lstStyle/>
          <a:p>
            <a:pPr>
              <a:buNone/>
            </a:pPr>
            <a:r>
              <a:rPr lang="hr-HR" sz="3600" b="1" i="0" dirty="0">
                <a:solidFill>
                  <a:srgbClr val="000000"/>
                </a:solidFill>
                <a:effectLst/>
                <a:latin typeface="Roboto"/>
              </a:rPr>
              <a:t>Kako djeluje EIB? </a:t>
            </a:r>
          </a:p>
          <a:p>
            <a:pPr>
              <a:buNone/>
            </a:pPr>
            <a:r>
              <a:rPr lang="hr-HR" sz="3600" b="0" i="0" dirty="0">
                <a:solidFill>
                  <a:srgbClr val="000000"/>
                </a:solidFill>
                <a:effectLst/>
                <a:latin typeface="Roboto"/>
              </a:rPr>
              <a:t>Odluke o posudbi i kreditu donosi na temelju zasluga</a:t>
            </a:r>
          </a:p>
          <a:p>
            <a:pPr>
              <a:buNone/>
            </a:pPr>
            <a:r>
              <a:rPr lang="hr-HR" sz="3600" b="0" i="0" dirty="0">
                <a:solidFill>
                  <a:srgbClr val="000000"/>
                </a:solidFill>
                <a:effectLst/>
                <a:latin typeface="Roboto"/>
              </a:rPr>
              <a:t>svakog projekta i mogućnosti koje nude financijska</a:t>
            </a:r>
          </a:p>
          <a:p>
            <a:pPr>
              <a:buNone/>
            </a:pPr>
            <a:r>
              <a:rPr lang="hr-HR" sz="3600" b="0" i="0" dirty="0">
                <a:solidFill>
                  <a:srgbClr val="000000"/>
                </a:solidFill>
                <a:effectLst/>
                <a:latin typeface="Roboto"/>
              </a:rPr>
              <a:t>tržišta. </a:t>
            </a:r>
          </a:p>
          <a:p>
            <a:pPr>
              <a:buNone/>
            </a:pPr>
            <a:r>
              <a:rPr lang="hr-HR" sz="3600" b="0" i="0" dirty="0">
                <a:solidFill>
                  <a:srgbClr val="000000"/>
                </a:solidFill>
                <a:effectLst/>
                <a:latin typeface="Roboto"/>
              </a:rPr>
              <a:t>Kao neovisno tijelo, banka donosi vlastite odluke o</a:t>
            </a:r>
          </a:p>
          <a:p>
            <a:pPr>
              <a:buNone/>
            </a:pPr>
            <a:r>
              <a:rPr lang="hr-HR" sz="3600" b="0" i="0" dirty="0">
                <a:solidFill>
                  <a:srgbClr val="000000"/>
                </a:solidFill>
                <a:effectLst/>
                <a:latin typeface="Roboto"/>
              </a:rPr>
              <a:t>zaduživanju i kreditima. </a:t>
            </a:r>
          </a:p>
          <a:p>
            <a:pPr>
              <a:buNone/>
            </a:pPr>
            <a:r>
              <a:rPr lang="hr-HR" sz="3600" b="0" i="0" dirty="0">
                <a:solidFill>
                  <a:srgbClr val="000000"/>
                </a:solidFill>
                <a:effectLst/>
                <a:latin typeface="Roboto"/>
              </a:rPr>
              <a:t>Surađuje s drugim institucijama EU-a, posebno s</a:t>
            </a:r>
          </a:p>
          <a:p>
            <a:pPr>
              <a:buNone/>
            </a:pPr>
            <a:r>
              <a:rPr lang="hr-HR" sz="3600" b="0" i="0" dirty="0">
                <a:solidFill>
                  <a:srgbClr val="000000"/>
                </a:solidFill>
                <a:effectLst/>
                <a:latin typeface="Roboto"/>
              </a:rPr>
              <a:t>Europskom komisijom, Parlamentom i Vijećem EU-a.</a:t>
            </a:r>
          </a:p>
          <a:p>
            <a:pPr>
              <a:buNone/>
            </a:pPr>
            <a:r>
              <a:rPr lang="hr-HR" sz="3600" b="0" i="0" dirty="0">
                <a:solidFill>
                  <a:srgbClr val="000000"/>
                </a:solidFill>
                <a:effectLst/>
                <a:latin typeface="Roboto"/>
              </a:rPr>
              <a:t>Europski investicijski fond (EIF) EIB je većinski dioničar</a:t>
            </a:r>
          </a:p>
          <a:p>
            <a:pPr>
              <a:buNone/>
            </a:pPr>
            <a:r>
              <a:rPr lang="hr-HR" sz="3600" b="0" i="0" dirty="0">
                <a:solidFill>
                  <a:srgbClr val="000000"/>
                </a:solidFill>
                <a:effectLst/>
                <a:latin typeface="Roboto"/>
              </a:rPr>
              <a:t>Europskog investicijskog fonda (EIF) koji malim i srednjim</a:t>
            </a:r>
          </a:p>
          <a:p>
            <a:pPr>
              <a:buNone/>
            </a:pPr>
            <a:r>
              <a:rPr lang="hr-HR" sz="3600" b="0" i="0" dirty="0">
                <a:solidFill>
                  <a:srgbClr val="000000"/>
                </a:solidFill>
                <a:effectLst/>
                <a:latin typeface="Roboto"/>
              </a:rPr>
              <a:t>poduzećima (MSP) osigurava financiranje kroz rizični kapital i</a:t>
            </a:r>
          </a:p>
          <a:p>
            <a:pPr>
              <a:buNone/>
            </a:pPr>
            <a:r>
              <a:rPr lang="hr-HR" sz="3600" b="0" i="0" dirty="0">
                <a:solidFill>
                  <a:srgbClr val="000000"/>
                </a:solidFill>
                <a:effectLst/>
                <a:latin typeface="Roboto"/>
              </a:rPr>
              <a:t>instrumente financiranja rizikom. </a:t>
            </a:r>
          </a:p>
          <a:p>
            <a:pPr>
              <a:buNone/>
            </a:pPr>
            <a:r>
              <a:rPr lang="hr-HR" sz="3600" b="0" i="0" dirty="0">
                <a:solidFill>
                  <a:srgbClr val="000000"/>
                </a:solidFill>
                <a:effectLst/>
                <a:latin typeface="Roboto"/>
              </a:rPr>
              <a:t>Osnovan 1994. godine, fond je aktivan u svim zemljama EU, budućim</a:t>
            </a:r>
          </a:p>
          <a:p>
            <a:pPr>
              <a:buNone/>
            </a:pPr>
            <a:r>
              <a:rPr lang="hr-HR" sz="3600" b="0" i="0" dirty="0">
                <a:solidFill>
                  <a:srgbClr val="000000"/>
                </a:solidFill>
                <a:effectLst/>
                <a:latin typeface="Roboto"/>
              </a:rPr>
              <a:t>zemljama članicama, Lihtenštajnu i Norveškoj.</a:t>
            </a:r>
            <a:br>
              <a:rPr lang="en-US" sz="2400" dirty="0"/>
            </a:br>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7018" y="2819400"/>
            <a:ext cx="9601200" cy="838200"/>
          </a:xfrm>
        </p:spPr>
        <p:txBody>
          <a:bodyPr>
            <a:normAutofit fontScale="90000"/>
          </a:bodyPr>
          <a:lstStyle/>
          <a:p>
            <a:pPr algn="ctr"/>
            <a:r>
              <a:rPr lang="hr-HR" b="1" i="0" dirty="0">
                <a:solidFill>
                  <a:srgbClr val="000000"/>
                </a:solidFill>
                <a:effectLst/>
                <a:latin typeface="Roboto"/>
              </a:rPr>
              <a:t>Europski pučki pravobranitelj</a:t>
            </a:r>
            <a:br>
              <a:rPr lang="tr-TR" dirty="0"/>
            </a:br>
            <a:endParaRPr lang="tr-TR" dirty="0"/>
          </a:p>
        </p:txBody>
      </p:sp>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150</TotalTime>
  <Words>531</Words>
  <Application>Microsoft Office PowerPoint</Application>
  <PresentationFormat>Široki zaslon</PresentationFormat>
  <Paragraphs>69</Paragraphs>
  <Slides>13</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13</vt:i4>
      </vt:variant>
    </vt:vector>
  </HeadingPairs>
  <TitlesOfParts>
    <vt:vector size="16" baseType="lpstr">
      <vt:lpstr>Franklin Gothic Book</vt:lpstr>
      <vt:lpstr>Roboto</vt:lpstr>
      <vt:lpstr>Crop</vt:lpstr>
      <vt:lpstr>PowerPoint prezentacija</vt:lpstr>
      <vt:lpstr>PREGLED:</vt:lpstr>
      <vt:lpstr>PowerPoint prezentacija</vt:lpstr>
      <vt:lpstr>PowerPoint prezentacija</vt:lpstr>
      <vt:lpstr>ŠTO EIB RADI? </vt:lpstr>
      <vt:lpstr>PowerPoint prezentacija</vt:lpstr>
      <vt:lpstr>PowerPoint prezentacija</vt:lpstr>
      <vt:lpstr>PowerPoint prezentacija</vt:lpstr>
      <vt:lpstr>Europski pučki pravobranitelj </vt:lpstr>
      <vt:lpstr>PREGLED:</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Pronet</dc:creator>
  <cp:lastModifiedBy>IRENA ČIPRAKOVIĆ</cp:lastModifiedBy>
  <cp:revision>20</cp:revision>
  <dcterms:created xsi:type="dcterms:W3CDTF">2015-09-21T23:24:45Z</dcterms:created>
  <dcterms:modified xsi:type="dcterms:W3CDTF">2021-01-17T17:02:19Z</dcterms:modified>
</cp:coreProperties>
</file>