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7" r:id="rId3"/>
    <p:sldId id="269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24" autoAdjust="0"/>
  </p:normalViewPr>
  <p:slideViewPr>
    <p:cSldViewPr snapToGrid="0">
      <p:cViewPr>
        <p:scale>
          <a:sx n="82" d="100"/>
          <a:sy n="82" d="100"/>
        </p:scale>
        <p:origin x="-13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İçerik Yer Tutucusu" descr="eıbbb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4292" y="0"/>
            <a:ext cx="11457706" cy="6849666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2055"/>
          </a:xfrm>
        </p:spPr>
        <p:txBody>
          <a:bodyPr/>
          <a:lstStyle/>
          <a:p>
            <a:r>
              <a:rPr lang="hu-HU" dirty="0"/>
              <a:t>ÁTTEKINTÉS</a:t>
            </a:r>
            <a:r>
              <a:rPr lang="tr-TR" dirty="0"/>
              <a:t>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1551709"/>
            <a:ext cx="9601200" cy="4315691"/>
          </a:xfrm>
        </p:spPr>
        <p:txBody>
          <a:bodyPr/>
          <a:lstStyle/>
          <a:p>
            <a:r>
              <a:rPr lang="hu-HU" sz="3200" b="1" dirty="0"/>
              <a:t>Feladata</a:t>
            </a:r>
            <a:r>
              <a:rPr lang="en-US" sz="3200" dirty="0"/>
              <a:t>: </a:t>
            </a:r>
            <a:r>
              <a:rPr lang="hu-HU" sz="2800" dirty="0" err="1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kivizsg</a:t>
            </a:r>
            <a:r>
              <a:rPr lang="en-US" sz="2800" dirty="0" err="1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álja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az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uniós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intézmények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szervek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hivatalok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és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ügynökségek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ellen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benyújtott</a:t>
            </a:r>
            <a:r>
              <a:rPr lang="en-US" sz="28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panaszokat</a:t>
            </a:r>
            <a:endParaRPr lang="hu-HU" sz="1800" dirty="0"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3200" b="1" dirty="0"/>
              <a:t>Ombudsman</a:t>
            </a:r>
            <a:r>
              <a:rPr lang="en-US" sz="3200" dirty="0"/>
              <a:t>: Emily O'Reilly</a:t>
            </a:r>
          </a:p>
          <a:p>
            <a:r>
              <a:rPr lang="hu-HU" sz="3200" b="1" dirty="0"/>
              <a:t>Alapították</a:t>
            </a:r>
            <a:r>
              <a:rPr lang="en-US" sz="3200" dirty="0"/>
              <a:t>: 1995</a:t>
            </a:r>
          </a:p>
          <a:p>
            <a:r>
              <a:rPr lang="hu-HU" sz="3200" b="1" dirty="0"/>
              <a:t>Elhelyezkedése</a:t>
            </a:r>
            <a:r>
              <a:rPr lang="en-US" sz="3200" dirty="0"/>
              <a:t>: Strasbourg (Fran</a:t>
            </a:r>
            <a:r>
              <a:rPr lang="hu-HU" sz="3200" dirty="0" err="1"/>
              <a:t>ciaország</a:t>
            </a:r>
            <a:r>
              <a:rPr lang="en-US" sz="3200" dirty="0"/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512618"/>
            <a:ext cx="9601200" cy="5354782"/>
          </a:xfrm>
        </p:spPr>
        <p:txBody>
          <a:bodyPr/>
          <a:lstStyle/>
          <a:p>
            <a:endParaRPr lang="tr-TR" dirty="0"/>
          </a:p>
          <a:p>
            <a:r>
              <a:rPr lang="hu-HU" sz="3600" dirty="0"/>
              <a:t>Mit csinál az Ombudsman?</a:t>
            </a:r>
            <a:endParaRPr lang="tr-TR" sz="3600" dirty="0"/>
          </a:p>
          <a:p>
            <a:endParaRPr lang="tr-TR" dirty="0"/>
          </a:p>
          <a:p>
            <a:r>
              <a:rPr lang="en-US" sz="2400" dirty="0"/>
              <a:t>Az ombudsman a </a:t>
            </a:r>
            <a:r>
              <a:rPr lang="hu-HU" sz="2400" dirty="0" smtClean="0"/>
              <a:t>nem megfelelő</a:t>
            </a:r>
            <a:r>
              <a:rPr lang="en-US" sz="2400" dirty="0" smtClean="0"/>
              <a:t> </a:t>
            </a:r>
            <a:r>
              <a:rPr lang="en-US" sz="2400" dirty="0" err="1"/>
              <a:t>ügyintézés</a:t>
            </a:r>
            <a:r>
              <a:rPr lang="en-US" sz="2400" dirty="0"/>
              <a:t> </a:t>
            </a:r>
            <a:r>
              <a:rPr lang="en-US" sz="2400" dirty="0" err="1"/>
              <a:t>különböző</a:t>
            </a:r>
            <a:r>
              <a:rPr lang="en-US" sz="2400" dirty="0"/>
              <a:t> </a:t>
            </a:r>
            <a:r>
              <a:rPr lang="en-US" sz="2400" dirty="0" err="1"/>
              <a:t>típusait</a:t>
            </a:r>
            <a:r>
              <a:rPr lang="en-US" sz="2400" dirty="0"/>
              <a:t> </a:t>
            </a:r>
            <a:r>
              <a:rPr lang="en-US" sz="2400" dirty="0" err="1"/>
              <a:t>vizsgálja</a:t>
            </a:r>
            <a:r>
              <a:rPr lang="en-US" sz="2400" dirty="0"/>
              <a:t>, </a:t>
            </a:r>
            <a:r>
              <a:rPr lang="en-US" sz="2400" dirty="0" err="1"/>
              <a:t>például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tisztességtelen</a:t>
            </a:r>
            <a:r>
              <a:rPr lang="en-US" sz="2400" dirty="0"/>
              <a:t> </a:t>
            </a:r>
            <a:r>
              <a:rPr lang="en-US" sz="2400" dirty="0" err="1"/>
              <a:t>magatartás</a:t>
            </a:r>
            <a:endParaRPr lang="en-US" sz="2400" dirty="0"/>
          </a:p>
          <a:p>
            <a:r>
              <a:rPr lang="en-US" sz="2400" dirty="0" err="1"/>
              <a:t>megkülönböztetés</a:t>
            </a:r>
            <a:endParaRPr lang="en-US" sz="2400" dirty="0"/>
          </a:p>
          <a:p>
            <a:r>
              <a:rPr lang="en-US" sz="2400" dirty="0" err="1"/>
              <a:t>hatalommal</a:t>
            </a:r>
            <a:r>
              <a:rPr lang="en-US" sz="2400" dirty="0"/>
              <a:t> </a:t>
            </a:r>
            <a:r>
              <a:rPr lang="en-US" sz="2400" dirty="0" err="1"/>
              <a:t>való</a:t>
            </a:r>
            <a:r>
              <a:rPr lang="en-US" sz="2400" dirty="0"/>
              <a:t> </a:t>
            </a:r>
            <a:r>
              <a:rPr lang="en-US" sz="2400" dirty="0" err="1"/>
              <a:t>visszaélés</a:t>
            </a:r>
            <a:endParaRPr lang="en-US" sz="2400" dirty="0"/>
          </a:p>
          <a:p>
            <a:r>
              <a:rPr lang="en-US" sz="2400" dirty="0" err="1"/>
              <a:t>az</a:t>
            </a:r>
            <a:r>
              <a:rPr lang="en-US" sz="2400" dirty="0"/>
              <a:t> </a:t>
            </a:r>
            <a:r>
              <a:rPr lang="en-US" sz="2400" dirty="0" err="1"/>
              <a:t>információk</a:t>
            </a:r>
            <a:r>
              <a:rPr lang="en-US" sz="2400" dirty="0"/>
              <a:t> </a:t>
            </a:r>
            <a:r>
              <a:rPr lang="en-US" sz="2400" dirty="0" err="1"/>
              <a:t>hiánya</a:t>
            </a:r>
            <a:r>
              <a:rPr lang="en-US" sz="2400" dirty="0"/>
              <a:t> </a:t>
            </a:r>
            <a:r>
              <a:rPr lang="en-US" sz="2400" dirty="0" err="1"/>
              <a:t>vagy</a:t>
            </a:r>
            <a:r>
              <a:rPr lang="en-US" sz="2400" dirty="0"/>
              <a:t> </a:t>
            </a:r>
            <a:r>
              <a:rPr lang="en-US" sz="2400" dirty="0" err="1"/>
              <a:t>azok</a:t>
            </a:r>
            <a:r>
              <a:rPr lang="en-US" sz="2400" dirty="0"/>
              <a:t> </a:t>
            </a:r>
            <a:r>
              <a:rPr lang="en-US" sz="2400" dirty="0" err="1"/>
              <a:t>megtagadása</a:t>
            </a:r>
            <a:endParaRPr lang="en-US" sz="2400" dirty="0"/>
          </a:p>
          <a:p>
            <a:r>
              <a:rPr lang="en-US" sz="2400" dirty="0" err="1"/>
              <a:t>felesleges</a:t>
            </a:r>
            <a:r>
              <a:rPr lang="en-US" sz="2400" dirty="0"/>
              <a:t> </a:t>
            </a:r>
            <a:r>
              <a:rPr lang="en-US" sz="2400" dirty="0" err="1"/>
              <a:t>késések</a:t>
            </a:r>
            <a:endParaRPr lang="en-US" sz="2400" dirty="0"/>
          </a:p>
          <a:p>
            <a:r>
              <a:rPr lang="en-US" sz="2400" dirty="0" err="1"/>
              <a:t>helytelen</a:t>
            </a:r>
            <a:r>
              <a:rPr lang="en-US" sz="2400" dirty="0"/>
              <a:t> </a:t>
            </a:r>
            <a:r>
              <a:rPr lang="en-US" sz="2400" dirty="0" err="1"/>
              <a:t>eljárások</a:t>
            </a:r>
            <a:r>
              <a:rPr lang="en-US" sz="2400" dirty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51811" y="765463"/>
            <a:ext cx="9601200" cy="5327073"/>
          </a:xfrm>
        </p:spPr>
        <p:txBody>
          <a:bodyPr>
            <a:normAutofit fontScale="70000" lnSpcReduction="20000"/>
          </a:bodyPr>
          <a:lstStyle/>
          <a:p>
            <a:r>
              <a:rPr lang="hu-HU" sz="5700" dirty="0"/>
              <a:t>Hogyan választják ki az ombudsmant?</a:t>
            </a:r>
          </a:p>
          <a:p>
            <a:r>
              <a:rPr lang="hu-HU" sz="3400" dirty="0"/>
              <a:t>Az Európai Parlament megújítható </a:t>
            </a:r>
            <a:r>
              <a:rPr lang="hu-HU" sz="3400" b="1" dirty="0"/>
              <a:t>ötéves időtartamra </a:t>
            </a:r>
            <a:r>
              <a:rPr lang="hu-HU" sz="3400" dirty="0"/>
              <a:t>megválasztja az ombudsmant</a:t>
            </a:r>
            <a:r>
              <a:rPr lang="hu-HU" sz="4000" dirty="0"/>
              <a:t>.</a:t>
            </a:r>
          </a:p>
          <a:p>
            <a:r>
              <a:rPr lang="hu-HU" sz="5100" dirty="0"/>
              <a:t>Hogyan működik az ombudsman?</a:t>
            </a:r>
          </a:p>
          <a:p>
            <a:r>
              <a:rPr lang="hu-HU" sz="3400" dirty="0"/>
              <a:t>Az ombudsmani hivatal </a:t>
            </a:r>
            <a:r>
              <a:rPr lang="hu-HU" sz="3400" b="1" dirty="0"/>
              <a:t>vizsgálatot indít </a:t>
            </a:r>
            <a:r>
              <a:rPr lang="hu-HU" sz="3400" dirty="0"/>
              <a:t>vagy panaszra válaszul, vagy saját kezdeményezésére.</a:t>
            </a:r>
          </a:p>
          <a:p>
            <a:r>
              <a:rPr lang="hu-HU" sz="3400" dirty="0"/>
              <a:t>Az ombudsman egyszerűen megoldhatja </a:t>
            </a:r>
            <a:r>
              <a:rPr lang="hu-HU" sz="3400" dirty="0" smtClean="0"/>
              <a:t>a problémákat </a:t>
            </a:r>
            <a:r>
              <a:rPr lang="hu-HU" sz="3400" dirty="0"/>
              <a:t>az </a:t>
            </a:r>
            <a:r>
              <a:rPr lang="hu-HU" sz="3400" b="1" dirty="0"/>
              <a:t>érintett intézmény tájékoztatásával</a:t>
            </a:r>
            <a:r>
              <a:rPr lang="hu-HU" sz="3400" dirty="0"/>
              <a:t>. Ha többre van szükség, minden </a:t>
            </a:r>
            <a:r>
              <a:rPr lang="hu-HU" sz="3400"/>
              <a:t>erőfeszítést </a:t>
            </a:r>
            <a:r>
              <a:rPr lang="hu-HU" sz="3400" smtClean="0"/>
              <a:t>megtesz </a:t>
            </a:r>
            <a:r>
              <a:rPr lang="hu-HU" sz="3400" dirty="0"/>
              <a:t>egy olyan </a:t>
            </a:r>
            <a:r>
              <a:rPr lang="hu-HU" sz="3400" b="1" dirty="0"/>
              <a:t>békés megoldás elérésére</a:t>
            </a:r>
            <a:r>
              <a:rPr lang="hu-HU" sz="3400" dirty="0"/>
              <a:t>, amely rendbe teszi a helyzetet. Ha ez nem sikerül, az ombudsman </a:t>
            </a:r>
            <a:r>
              <a:rPr lang="hu-HU" sz="3400" b="1" dirty="0"/>
              <a:t>ajánlásokat</a:t>
            </a:r>
            <a:r>
              <a:rPr lang="hu-HU" sz="3400" dirty="0"/>
              <a:t> tehet az intézménynek. Ha ezeket nem fogadják el, az ombudsman </a:t>
            </a:r>
            <a:r>
              <a:rPr lang="hu-HU" sz="3400" b="1" dirty="0"/>
              <a:t>külön jelentést </a:t>
            </a:r>
            <a:r>
              <a:rPr lang="hu-HU" sz="3400" dirty="0"/>
              <a:t>készíthet az Európai Parlamentnek, amelynek ezután megfelelő intézkedéseket kell tennie.</a:t>
            </a:r>
            <a:endParaRPr lang="tr-TR" sz="17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karekod-eli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942" y="1316182"/>
            <a:ext cx="4800600" cy="43641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ÁTTEKINTÉS</a:t>
            </a:r>
            <a:r>
              <a:rPr lang="tr-TR" dirty="0"/>
              <a:t>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3200" b="1" dirty="0"/>
              <a:t>Feladata</a:t>
            </a:r>
            <a:r>
              <a:rPr lang="en-US" sz="3200" dirty="0"/>
              <a:t>: </a:t>
            </a:r>
            <a:r>
              <a:rPr lang="hu-HU" sz="3200" dirty="0"/>
              <a:t>finanszírozást biztosit az EU céljainak elérését elősegítő projektekhez, mind az EU-n belül és azon kívül</a:t>
            </a:r>
          </a:p>
          <a:p>
            <a:r>
              <a:rPr lang="hu-HU" sz="3200" b="1" dirty="0"/>
              <a:t>Elnök</a:t>
            </a:r>
            <a:r>
              <a:rPr lang="en-US" sz="3200" dirty="0"/>
              <a:t>: Werner Hoyer</a:t>
            </a:r>
          </a:p>
          <a:p>
            <a:r>
              <a:rPr lang="hu-HU" sz="3200" b="1" dirty="0"/>
              <a:t>Igazgatótanács</a:t>
            </a:r>
            <a:r>
              <a:rPr lang="en-US" sz="3200" dirty="0"/>
              <a:t>:</a:t>
            </a:r>
            <a:r>
              <a:rPr lang="hu-HU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EU </a:t>
            </a:r>
            <a:r>
              <a:rPr lang="hu-HU" sz="3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orsz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ágonként</a:t>
            </a:r>
            <a:r>
              <a:rPr lang="en-US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egy</a:t>
            </a:r>
            <a:r>
              <a:rPr lang="en-US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igazgató</a:t>
            </a:r>
            <a:r>
              <a:rPr lang="en-US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valamint</a:t>
            </a:r>
            <a:r>
              <a:rPr lang="en-US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egy</a:t>
            </a:r>
            <a:r>
              <a:rPr lang="en-US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az</a:t>
            </a:r>
            <a:r>
              <a:rPr lang="en-US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Európai</a:t>
            </a:r>
            <a:r>
              <a:rPr lang="en-US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Bizottság</a:t>
            </a:r>
            <a:r>
              <a:rPr lang="en-US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tagja</a:t>
            </a:r>
            <a:r>
              <a:rPr lang="hu-HU" sz="32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ib</a:t>
            </a:r>
            <a:r>
              <a:rPr lang="en-US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ó</a:t>
            </a:r>
            <a:r>
              <a:rPr lang="hu-HU" sz="3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endParaRPr lang="en-US" sz="3200" dirty="0"/>
          </a:p>
          <a:p>
            <a:r>
              <a:rPr lang="hu-HU" sz="3200" b="1" dirty="0"/>
              <a:t>Alapították</a:t>
            </a:r>
            <a:r>
              <a:rPr lang="en-US" sz="3200" dirty="0"/>
              <a:t>: 1958</a:t>
            </a:r>
          </a:p>
          <a:p>
            <a:r>
              <a:rPr lang="hu-HU" sz="3200" b="1" dirty="0"/>
              <a:t>Elhelyezkedése</a:t>
            </a:r>
            <a:r>
              <a:rPr lang="en-US" sz="3200" dirty="0"/>
              <a:t>: Luxembourg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İçerik Yer Tutucusu" descr="5aca8d68-1b7a-4863-8679-49798ab8ce3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582" y="0"/>
            <a:ext cx="11485418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7551" y="609600"/>
            <a:ext cx="10157757" cy="31716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 </a:t>
            </a:r>
            <a:r>
              <a:rPr lang="hu-HU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Eur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ó</a:t>
            </a:r>
            <a:r>
              <a:rPr lang="hu-HU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pai</a:t>
            </a:r>
            <a:r>
              <a:rPr lang="hu-HU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Befektet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</a:t>
            </a:r>
            <a:r>
              <a:rPr lang="hu-HU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si</a:t>
            </a:r>
            <a:r>
              <a:rPr lang="hu-HU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Bank (EIB) az EU-</a:t>
            </a:r>
            <a:r>
              <a:rPr lang="hu-HU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orsz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á</a:t>
            </a:r>
            <a:r>
              <a:rPr lang="hu-HU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gok</a:t>
            </a:r>
            <a:r>
              <a:rPr lang="hu-HU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k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ö</a:t>
            </a:r>
            <a:r>
              <a:rPr lang="hu-HU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ö</a:t>
            </a:r>
            <a:r>
              <a:rPr lang="hu-HU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 tulajdon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á</a:t>
            </a:r>
            <a:r>
              <a:rPr lang="hu-HU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ban</a:t>
            </a:r>
            <a:r>
              <a:rPr lang="hu-HU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van. Arra t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ö</a:t>
            </a:r>
            <a:r>
              <a:rPr lang="hu-HU" sz="3000" dirty="0" err="1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rekszik</a:t>
            </a:r>
            <a:r>
              <a:rPr lang="hu-HU" sz="3000" dirty="0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,hogy:</a:t>
            </a:r>
            <a:endParaRPr lang="hu-HU" sz="3000" dirty="0">
              <a:latin typeface="+mj-lt"/>
            </a:endParaRPr>
          </a:p>
          <a:p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ö</a:t>
            </a:r>
            <a:r>
              <a:rPr lang="hu-HU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velje</a:t>
            </a:r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u-HU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Eur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ó</a:t>
            </a:r>
            <a:r>
              <a:rPr lang="hu-HU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pa</a:t>
            </a:r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u-HU" sz="3200" dirty="0" err="1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potenci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á</a:t>
            </a:r>
            <a:r>
              <a:rPr lang="hu-HU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lj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á</a:t>
            </a:r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 a </a:t>
            </a:r>
            <a:r>
              <a:rPr lang="hu-HU" sz="32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munkahelyek</a:t>
            </a:r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</a:t>
            </a:r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 </a:t>
            </a:r>
            <a:r>
              <a:rPr lang="hu-HU" sz="32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foglalkoztat</a:t>
            </a:r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á</a:t>
            </a:r>
            <a:r>
              <a:rPr lang="hu-HU" sz="32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sok </a:t>
            </a:r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ö</a:t>
            </a:r>
            <a:r>
              <a:rPr lang="hu-HU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veked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</a:t>
            </a:r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se </a:t>
            </a:r>
            <a:r>
              <a:rPr lang="hu-HU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ter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</a:t>
            </a:r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endParaRPr lang="en-US" sz="3200" dirty="0">
              <a:latin typeface="+mj-lt"/>
            </a:endParaRPr>
          </a:p>
          <a:p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 </a:t>
            </a:r>
            <a:r>
              <a:rPr lang="en-US" sz="3200" b="1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éghajlatváltozás</a:t>
            </a:r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mérséklésének</a:t>
            </a:r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támogatása</a:t>
            </a:r>
            <a:endParaRPr lang="en-US" sz="3200" b="1" dirty="0">
              <a:latin typeface="+mj-lt"/>
            </a:endParaRPr>
          </a:p>
          <a:p>
            <a:r>
              <a:rPr lang="hu-HU" sz="32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z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eu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-n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kívüli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uniós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politikák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támogatása</a:t>
            </a:r>
            <a:endParaRPr lang="tr-TR" sz="3200" dirty="0">
              <a:latin typeface="+mj-lt"/>
            </a:endParaRPr>
          </a:p>
          <a:p>
            <a:r>
              <a:rPr lang="tr-TR" sz="3200" dirty="0"/>
              <a:t> </a:t>
            </a:r>
            <a:endParaRPr lang="en-US" sz="2400" b="1" dirty="0"/>
          </a:p>
        </p:txBody>
      </p:sp>
      <p:pic>
        <p:nvPicPr>
          <p:cNvPr id="4" name="5 İçerik Yer Tutucusu" descr="2ce697e2-ba67-4f9b-807a-2c35c9b8a38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837" y="3781229"/>
            <a:ext cx="10432472" cy="24671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46018"/>
          </a:xfrm>
        </p:spPr>
        <p:txBody>
          <a:bodyPr>
            <a:normAutofit fontScale="90000"/>
          </a:bodyPr>
          <a:lstStyle/>
          <a:p>
            <a:r>
              <a:rPr lang="hu-HU" sz="53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Mit </a:t>
            </a:r>
            <a:r>
              <a:rPr lang="hu-HU" sz="53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csin</a:t>
            </a:r>
            <a:r>
              <a:rPr lang="en-US" sz="53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á</a:t>
            </a:r>
            <a:r>
              <a:rPr lang="hu-HU" sz="53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 az </a:t>
            </a:r>
            <a:r>
              <a:rPr lang="hu-HU" sz="5300" dirty="0" smtClean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EBB</a:t>
            </a:r>
            <a:r>
              <a:rPr lang="hu-HU" sz="53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1593273"/>
            <a:ext cx="9601200" cy="4274127"/>
          </a:xfrm>
        </p:spPr>
        <p:txBody>
          <a:bodyPr/>
          <a:lstStyle/>
          <a:p>
            <a:pPr>
              <a:buNone/>
            </a:pPr>
            <a:r>
              <a:rPr lang="tr-TR" sz="2800" dirty="0"/>
              <a:t>     </a:t>
            </a:r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Bank </a:t>
            </a:r>
            <a:r>
              <a:rPr lang="hu-HU" sz="32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hitelt vesz fel </a:t>
            </a:r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tőkepiacokon,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és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kedvező</a:t>
            </a:r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feltételekkel</a:t>
            </a:r>
            <a:r>
              <a:rPr lang="en-US" sz="3200" b="1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kölcsönzi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u-HU" sz="3200" dirty="0" smtClean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EU</a:t>
            </a:r>
            <a:r>
              <a:rPr lang="en-US" sz="3200" dirty="0" smtClean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célkitűzéseit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támogató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projekteknek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E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gyik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pénz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sem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</a:t>
            </a:r>
            <a:r>
              <a:rPr lang="hu-HU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EU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költségvetéséből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származik</a:t>
            </a:r>
            <a:r>
              <a:rPr lang="en-US" sz="3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hu-HU" sz="32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522513"/>
            <a:ext cx="9601200" cy="57999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36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 EIB 3 fő </a:t>
            </a:r>
            <a:r>
              <a:rPr lang="hu-HU" sz="36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term</a:t>
            </a:r>
            <a:r>
              <a:rPr lang="en-US" sz="36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ék</a:t>
            </a:r>
            <a:r>
              <a:rPr lang="en-US" sz="36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US" sz="36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és</a:t>
            </a:r>
            <a:r>
              <a:rPr lang="en-US" sz="36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szolgáltatástípust</a:t>
            </a:r>
            <a:r>
              <a:rPr lang="en-US" sz="36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kínál</a:t>
            </a:r>
            <a:r>
              <a:rPr lang="en-US" sz="36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hu-HU" sz="36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800" dirty="0"/>
          </a:p>
          <a:p>
            <a:r>
              <a:rPr lang="hu-HU" sz="2800" b="1" dirty="0"/>
              <a:t>Hitelezés</a:t>
            </a:r>
            <a:r>
              <a:rPr lang="en-US" sz="2800" dirty="0"/>
              <a:t>–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a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teljes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pénzügyi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kötelezettségvállalás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mintegy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90% -a. A Bank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minden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méretű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ügyfeleknek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kölcsönöz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növekedés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és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munkahelyteremtés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támogatására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és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ez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támogatás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gyakran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segít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más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ivestorok</a:t>
            </a:r>
            <a:r>
              <a:rPr lang="en-US" sz="2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+mj-lt"/>
                <a:ea typeface="Times New Roman" panose="02020603050405020304" pitchFamily="18" charset="0"/>
              </a:rPr>
              <a:t>vonzásában</a:t>
            </a:r>
            <a:r>
              <a:rPr lang="en-US" sz="2800" dirty="0">
                <a:latin typeface="+mj-lt"/>
              </a:rPr>
              <a:t>.</a:t>
            </a:r>
          </a:p>
          <a:p>
            <a:r>
              <a:rPr lang="en-US" sz="2800" b="1" dirty="0"/>
              <a:t>‚</a:t>
            </a:r>
            <a:r>
              <a:rPr lang="hu-HU" sz="2800" b="1" dirty="0"/>
              <a:t>Keverés</a:t>
            </a:r>
            <a:r>
              <a:rPr lang="en-US" sz="2800" b="1" dirty="0"/>
              <a:t>’ –</a:t>
            </a:r>
            <a:r>
              <a:rPr lang="hu-HU" sz="2800" b="1" dirty="0"/>
              <a:t> </a:t>
            </a:r>
            <a:r>
              <a:rPr lang="hu-HU" sz="2800" dirty="0"/>
              <a:t>lehetővé teszi az ügyfelek számára, hogy az EIB finanszírozást további beruházásokkal kombinálja</a:t>
            </a:r>
          </a:p>
          <a:p>
            <a:r>
              <a:rPr lang="hu-HU" sz="2800" b="1" dirty="0"/>
              <a:t>Tanácsadás</a:t>
            </a:r>
            <a:r>
              <a:rPr lang="en-US" sz="2800" dirty="0"/>
              <a:t> </a:t>
            </a:r>
            <a:r>
              <a:rPr lang="hu-HU" sz="2800" dirty="0"/>
              <a:t>és technikai segítség</a:t>
            </a:r>
            <a:r>
              <a:rPr lang="en-US" sz="2800" dirty="0"/>
              <a:t> –</a:t>
            </a:r>
            <a:r>
              <a:rPr lang="hu-HU" sz="2800" dirty="0"/>
              <a:t> az ár-érték arány maximalizálása.</a:t>
            </a:r>
            <a:endParaRPr lang="tr-T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535577"/>
            <a:ext cx="9601200" cy="533182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sz="2800" b="1" dirty="0"/>
              <a:t>Fogalmak</a:t>
            </a:r>
            <a:endParaRPr lang="tr-TR" sz="2800" b="1" dirty="0"/>
          </a:p>
          <a:p>
            <a:pPr marL="0" indent="0">
              <a:buNone/>
            </a:pPr>
            <a:r>
              <a:rPr lang="hu-HU" sz="3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</a:t>
            </a:r>
            <a:r>
              <a:rPr lang="en-US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alamennyi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u-HU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EU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ország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részvényese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E</a:t>
            </a:r>
            <a:r>
              <a:rPr lang="hu-HU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B-</a:t>
            </a:r>
            <a:r>
              <a:rPr lang="en-US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nek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A </a:t>
            </a:r>
            <a:r>
              <a:rPr lang="en-US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döntéseket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en-US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következő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szervek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hozzák</a:t>
            </a:r>
            <a:r>
              <a:rPr lang="en-US" sz="3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hu-HU" sz="30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7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kormányzótanács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amely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összes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EU-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ország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miniszteréből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áll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meghatározza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általános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hitelezési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politikát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hu-HU" sz="27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u-HU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z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igazgatóság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jóváhagyja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hitelezési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és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hitelfelvételi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műveleteket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hu-HU" sz="27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7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menedzsmentbizottság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a bank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végrehajtó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testülete</a:t>
            </a:r>
            <a:r>
              <a:rPr lang="hu-HU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hu-HU" sz="27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	A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z </a:t>
            </a:r>
            <a:r>
              <a:rPr lang="hu-HU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llenőrző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Bizottság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ellenőrzi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hogy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eib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műveleteket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megfelelően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végzik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-e</a:t>
            </a:r>
            <a:r>
              <a:rPr lang="hu-HU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br>
              <a:rPr lang="hu-HU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hu-HU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	A Bank szervezeti </a:t>
            </a:r>
            <a:r>
              <a:rPr lang="hu-HU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egys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égei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végrehajtják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vezetői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döntéseket</a:t>
            </a:r>
            <a:r>
              <a:rPr lang="en-US" sz="27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hu-HU" sz="27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391887"/>
            <a:ext cx="9601200" cy="59566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4000" b="1" dirty="0"/>
              <a:t>Hogyan működik az </a:t>
            </a:r>
            <a:r>
              <a:rPr lang="hu-HU" sz="4000" b="1" dirty="0" smtClean="0"/>
              <a:t>EBB</a:t>
            </a:r>
            <a:r>
              <a:rPr lang="hu-HU" sz="4000" b="1" dirty="0"/>
              <a:t>?</a:t>
            </a:r>
            <a:endParaRPr lang="en-US" sz="4000" b="1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200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hu-HU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itelfelv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ételi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és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kölcsönzési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döntéseket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hoz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egyes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projektek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érdemei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és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pénzügyi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piacok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kínálta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lehetőségek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alapján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hu-HU" sz="22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bank mint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független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testület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saját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hitelfelvételi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és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hitelezési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döntéseit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hozza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meg.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Együttműködik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más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uniós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intézményekkel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különösen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Európai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Bizottsággal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a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Parlamenttel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és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</a:t>
            </a:r>
            <a:r>
              <a:rPr lang="en-US" sz="2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EU </a:t>
            </a:r>
            <a:r>
              <a:rPr lang="en-US" sz="22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Tanácsával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tr-TR" sz="2400" dirty="0"/>
          </a:p>
          <a:p>
            <a:pPr>
              <a:buNone/>
            </a:pPr>
            <a:r>
              <a:rPr lang="hu-HU" sz="2400" b="1" dirty="0"/>
              <a:t>Európai Befektetési Alap</a:t>
            </a:r>
            <a:r>
              <a:rPr lang="tr-TR" sz="2400" b="1" dirty="0"/>
              <a:t>(EIF)</a:t>
            </a:r>
          </a:p>
          <a:p>
            <a:r>
              <a:rPr lang="en-US" sz="2400" dirty="0"/>
              <a:t>Az EBB </a:t>
            </a:r>
            <a:r>
              <a:rPr lang="en-US" sz="2400" dirty="0" err="1"/>
              <a:t>az</a:t>
            </a:r>
            <a:r>
              <a:rPr lang="en-US" sz="2400" dirty="0"/>
              <a:t> </a:t>
            </a:r>
            <a:r>
              <a:rPr lang="en-US" sz="2400" dirty="0" err="1"/>
              <a:t>Európai</a:t>
            </a:r>
            <a:r>
              <a:rPr lang="en-US" sz="2400" dirty="0"/>
              <a:t> </a:t>
            </a:r>
            <a:r>
              <a:rPr lang="en-US" sz="2400" dirty="0" err="1"/>
              <a:t>Beruházási</a:t>
            </a:r>
            <a:r>
              <a:rPr lang="en-US" sz="2400" dirty="0"/>
              <a:t> </a:t>
            </a:r>
            <a:r>
              <a:rPr lang="en-US" sz="2400" dirty="0" err="1"/>
              <a:t>Alap</a:t>
            </a:r>
            <a:r>
              <a:rPr lang="en-US" sz="2400" dirty="0"/>
              <a:t> (EIF) </a:t>
            </a:r>
            <a:r>
              <a:rPr lang="en-US" sz="2400" dirty="0" err="1"/>
              <a:t>többségi</a:t>
            </a:r>
            <a:r>
              <a:rPr lang="en-US" sz="2400" dirty="0"/>
              <a:t> </a:t>
            </a:r>
            <a:r>
              <a:rPr lang="en-US" sz="2400" dirty="0" err="1"/>
              <a:t>részvényese</a:t>
            </a:r>
            <a:r>
              <a:rPr lang="en-US" sz="2400" dirty="0"/>
              <a:t>, </a:t>
            </a:r>
            <a:r>
              <a:rPr lang="en-US" sz="2400" dirty="0" err="1"/>
              <a:t>amely</a:t>
            </a:r>
            <a:r>
              <a:rPr lang="en-US" sz="2400" dirty="0"/>
              <a:t> </a:t>
            </a:r>
            <a:r>
              <a:rPr lang="en-US" sz="2400" b="1" dirty="0" err="1"/>
              <a:t>kockázati</a:t>
            </a:r>
            <a:r>
              <a:rPr lang="en-US" sz="2400" b="1" dirty="0"/>
              <a:t> </a:t>
            </a:r>
            <a:r>
              <a:rPr lang="en-US" sz="2400" b="1" dirty="0" err="1"/>
              <a:t>tőke</a:t>
            </a:r>
            <a:r>
              <a:rPr lang="en-US" sz="2400" b="1" dirty="0"/>
              <a:t> </a:t>
            </a:r>
            <a:r>
              <a:rPr lang="en-US" sz="2400" dirty="0" err="1"/>
              <a:t>és</a:t>
            </a:r>
            <a:r>
              <a:rPr lang="en-US" sz="2400" dirty="0"/>
              <a:t> </a:t>
            </a:r>
            <a:r>
              <a:rPr lang="en-US" sz="2400" b="1" dirty="0" err="1"/>
              <a:t>kockázatfinanszírozási</a:t>
            </a:r>
            <a:r>
              <a:rPr lang="en-US" sz="2400" b="1" dirty="0"/>
              <a:t> </a:t>
            </a:r>
            <a:r>
              <a:rPr lang="en-US" sz="2400" dirty="0" err="1"/>
              <a:t>eszközök</a:t>
            </a:r>
            <a:r>
              <a:rPr lang="en-US" sz="2400" dirty="0"/>
              <a:t> </a:t>
            </a:r>
            <a:r>
              <a:rPr lang="en-US" sz="2400" dirty="0" err="1"/>
              <a:t>révén</a:t>
            </a:r>
            <a:r>
              <a:rPr lang="en-US" sz="2400" dirty="0"/>
              <a:t> </a:t>
            </a:r>
            <a:r>
              <a:rPr lang="en-US" sz="2400" dirty="0" err="1"/>
              <a:t>finanszírozást</a:t>
            </a:r>
            <a:r>
              <a:rPr lang="en-US" sz="2400" dirty="0"/>
              <a:t> </a:t>
            </a:r>
            <a:r>
              <a:rPr lang="en-US" sz="2400" dirty="0" err="1"/>
              <a:t>nyújt</a:t>
            </a:r>
            <a:r>
              <a:rPr lang="en-US" sz="2400" dirty="0"/>
              <a:t> a </a:t>
            </a:r>
            <a:r>
              <a:rPr lang="en-US" sz="2400" b="1" dirty="0" err="1"/>
              <a:t>kis</a:t>
            </a:r>
            <a:r>
              <a:rPr lang="en-US" sz="2400" b="1" dirty="0"/>
              <a:t>- </a:t>
            </a:r>
            <a:r>
              <a:rPr lang="en-US" sz="2400" b="1" dirty="0" err="1"/>
              <a:t>és</a:t>
            </a:r>
            <a:r>
              <a:rPr lang="en-US" sz="2400" b="1" dirty="0"/>
              <a:t> </a:t>
            </a:r>
            <a:r>
              <a:rPr lang="en-US" sz="2400" b="1" dirty="0" err="1"/>
              <a:t>középvállalkozásoknak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hu-HU" sz="2400" dirty="0" err="1"/>
              <a:t>SMEs</a:t>
            </a:r>
            <a:r>
              <a:rPr lang="en-US" sz="2400" dirty="0"/>
              <a:t>).</a:t>
            </a:r>
            <a:endParaRPr lang="hu-HU" sz="2400" dirty="0"/>
          </a:p>
          <a:p>
            <a:r>
              <a:rPr lang="hu-HU" sz="2400" dirty="0"/>
              <a:t>Az 1994-ben alapított Alap az összes EU-országban, a leendő tagországokban, </a:t>
            </a:r>
            <a:r>
              <a:rPr lang="hu-HU" sz="2400" dirty="0" err="1" smtClean="0"/>
              <a:t>Lichtensteinben</a:t>
            </a:r>
            <a:r>
              <a:rPr lang="hu-HU" sz="2400" dirty="0" smtClean="0"/>
              <a:t> </a:t>
            </a:r>
            <a:r>
              <a:rPr lang="hu-HU" sz="2400" dirty="0"/>
              <a:t>és Norvégiában működik.</a:t>
            </a:r>
            <a:endParaRPr lang="tr-T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7018" y="2819400"/>
            <a:ext cx="9601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6000" b="1" dirty="0"/>
              <a:t>Eur</a:t>
            </a:r>
            <a:r>
              <a:rPr lang="hu-HU" sz="6000" b="1" dirty="0" err="1"/>
              <a:t>ópai</a:t>
            </a:r>
            <a:r>
              <a:rPr lang="tr-TR" sz="6000" b="1" dirty="0"/>
              <a:t> Ombudsman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537</Words>
  <Application>Microsoft Office PowerPoint</Application>
  <PresentationFormat>Egyéni</PresentationFormat>
  <Paragraphs>51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Crop</vt:lpstr>
      <vt:lpstr>PowerPoint bemutató</vt:lpstr>
      <vt:lpstr>ÁTTEKINTÉS:</vt:lpstr>
      <vt:lpstr>PowerPoint bemutató</vt:lpstr>
      <vt:lpstr>PowerPoint bemutató</vt:lpstr>
      <vt:lpstr>Mit csinál az EBB? </vt:lpstr>
      <vt:lpstr>PowerPoint bemutató</vt:lpstr>
      <vt:lpstr>PowerPoint bemutató</vt:lpstr>
      <vt:lpstr>PowerPoint bemutató</vt:lpstr>
      <vt:lpstr>Európai Ombudsman </vt:lpstr>
      <vt:lpstr>ÁTTEKINTÉS: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Pronet</dc:creator>
  <cp:lastModifiedBy>MSZÁgi</cp:lastModifiedBy>
  <cp:revision>25</cp:revision>
  <dcterms:created xsi:type="dcterms:W3CDTF">2015-09-21T23:24:45Z</dcterms:created>
  <dcterms:modified xsi:type="dcterms:W3CDTF">2021-01-08T16:25:06Z</dcterms:modified>
</cp:coreProperties>
</file>