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88" r:id="rId4"/>
    <p:sldId id="289" r:id="rId5"/>
    <p:sldId id="290" r:id="rId6"/>
    <p:sldId id="257" r:id="rId7"/>
    <p:sldId id="264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eas.europa.eu/topics/security-defence-crisis-response/431/common-security-and-defence-policy-csdp_en" TargetMode="External"/><Relationship Id="rId3" Type="http://schemas.openxmlformats.org/officeDocument/2006/relationships/hyperlink" Target="https://eeas.europa.eu/topics/security-defence-crisis-response/407/eu-external-policy-drugs_en" TargetMode="External"/><Relationship Id="rId7" Type="http://schemas.openxmlformats.org/officeDocument/2006/relationships/hyperlink" Target="https://eeas.europa.eu/topics/security-defence-crisis-response/423/sanctions-policy_en" TargetMode="External"/><Relationship Id="rId2" Type="http://schemas.openxmlformats.org/officeDocument/2006/relationships/hyperlink" Target="https://eeas.europa.eu/topics/security-defence-crisis-response/432/maritime-security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eas.europa.eu/topics/security-defence-crisis-response/411/counter-terrorism_en" TargetMode="External"/><Relationship Id="rId5" Type="http://schemas.openxmlformats.org/officeDocument/2006/relationships/hyperlink" Target="https://eeas.europa.eu/topics/security-defence-crisis-response/426/conflict-prevention-peace-building-and-mediation_en" TargetMode="External"/><Relationship Id="rId4" Type="http://schemas.openxmlformats.org/officeDocument/2006/relationships/hyperlink" Target="https://eeas.europa.eu/topics/security-defence-crisis-response/412/crisis-management-and-response_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Europska služba za vanjsko vrednovanje</a:t>
            </a:r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2560" y="1832082"/>
            <a:ext cx="7215238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točno rade</a:t>
            </a:r>
            <a:r>
              <a:rPr lang="tr-TR" dirty="0"/>
              <a:t>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hr-HR" sz="1600" b="1" i="0" dirty="0">
                <a:solidFill>
                  <a:srgbClr val="000000"/>
                </a:solidFill>
                <a:effectLst/>
                <a:latin typeface="Roboto"/>
              </a:rPr>
              <a:t>Civilna zaštita EU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kroz svoj Mehanizam civilne zaštite, igra ključnu ulogu u koordinaciji odgovora na krize u Europi i širom svijeta.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Koordinacijski centar za hitne slučajeve danonoćno prati postojeće i potencijalne krize.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Koordinira kontakte između dotičnih zemalja, stručnjaka na tom području i zemalja koje sudjeluju u mehanizmu EU-a za civilnu zaštitu.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Mehanizam trenutno uključuje svih 28 zemalja EU, kao i niz zemalja partnera.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Ponude pomoći sudionika prilagođene su potrebama.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Izvanredne situacije na koje je EU reagirala uključuju one izazvane vojnim sukobima, prirodnim katastrofama poput šumskih požara, potresa ili poplava i epidemija bolesti.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EU također podržava suradnju za</a:t>
            </a:r>
            <a:r>
              <a:rPr lang="hr-HR" sz="1600" b="0" i="0">
                <a:solidFill>
                  <a:srgbClr val="000000"/>
                </a:solidFill>
                <a:effectLst/>
                <a:latin typeface="Roboto"/>
              </a:rPr>
              <a:t>: Prevencije katastrofa; Procjena rizika; </a:t>
            </a:r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Spremnost i planiranje - uključujući redovitiju zajedničku obuku i vježbe za europske timove civilne zaštite</a:t>
            </a:r>
            <a:r>
              <a:rPr lang="hr-HR" sz="1600" b="0" i="0">
                <a:solidFill>
                  <a:srgbClr val="000000"/>
                </a:solidFill>
                <a:effectLst/>
                <a:latin typeface="Roboto"/>
              </a:rPr>
              <a:t>. </a:t>
            </a:r>
          </a:p>
          <a:p>
            <a:r>
              <a:rPr lang="hr-HR" sz="1600" b="0" i="0">
                <a:solidFill>
                  <a:srgbClr val="000000"/>
                </a:solidFill>
                <a:effectLst/>
                <a:latin typeface="Roboto"/>
              </a:rPr>
              <a:t>Dobrovoljno </a:t>
            </a:r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udruživanje stručnjaka i znanja iz različitih zemalja EU-a.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Uloga: Upravlja diplomatskim odnosima EU-a s drugim zemljama izvan bloka i provodi vanjsku i sigurnosnu politiku EU-a </a:t>
            </a: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Visoka predstavnica za vanjske poslove i sigurnosnu politiku: Federica 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Roboto"/>
              </a:rPr>
              <a:t>Mogherini</a:t>
            </a:r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Osnovano: 2011 </a:t>
            </a: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Mjesto: Bruxelles (Belgija)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Europska služba za vanjsko djelovanje (EEAS) diplomatska je služba EU-a. Cilj joj je učiniti vanjsku politiku EU skladnijom i učinkovitijom, povećavajući tako globalni utjecaj Europe.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Koja je uloga </a:t>
            </a:r>
            <a:r>
              <a:rPr lang="en-US" dirty="0"/>
              <a:t>EEAS</a:t>
            </a:r>
            <a:r>
              <a:rPr lang="hr-HR" dirty="0"/>
              <a:t>-a</a:t>
            </a:r>
            <a:r>
              <a:rPr lang="en-US" dirty="0"/>
              <a:t>?</a:t>
            </a:r>
            <a:br>
              <a:rPr lang="en-US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Podržava visokog predstavnika EU u vođenju vanjske i sigurnosne politike EU Upravlja diplomatskim odnosima i strateškim partnerstvima sa zemljama izvan EU 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Surađuje s nacionalnim diplomatskim službama zemalja EU-a, UN-a i drugih vodećih sila. </a:t>
            </a:r>
          </a:p>
          <a:p>
            <a:pPr marL="82296" indent="0">
              <a:buNone/>
            </a:pPr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Praktični primjeri uključuju: 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Izgradnja mira - kroz političku, ekonomsku i praktičnu potporu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Osiguravanje sigurnosti - prema Zajedničkoj sigurnosnoj i obrambenoj politici 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Održavanje dobrih odnosa s neposrednim susjedima EU kroz Europsku susjedsku politiku 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Razvoj i humanitarna pomoć i odgovor na krizu </a:t>
            </a: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Roboto"/>
              </a:rPr>
              <a:t>Rješavanje problema klimatskih promjena i ljudskih prava.</a:t>
            </a:r>
            <a:endParaRPr lang="tr-T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djeluje </a:t>
            </a:r>
            <a:r>
              <a:rPr lang="en-US" dirty="0"/>
              <a:t>EEAS?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Visoki predstavnik je ujedno i potpredsjednik Europske komisije.</a:t>
            </a: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Roboto"/>
              </a:rPr>
              <a:t>Predstavlja vanjsku i sigurnosnu politiku EU-a širom svijeta, koordinira rad Europske komisije na vanjskim odnosima EU-a i predsjedava sastancima ministara vanjskih poslova, obrane i razvoja EU-a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br>
              <a:rPr lang="tr-TR" sz="3200" b="1" dirty="0"/>
            </a:br>
            <a:br>
              <a:rPr lang="en-US" sz="3200" b="1" dirty="0"/>
            </a:b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Europska služba za vanjsko djelovanje (EEAS) diplomatska je služba Europske unije.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Uloga ove institucije je osigurati da se glas Europske unije i njezinih ljudi čuje u svijetu.</a:t>
            </a:r>
            <a:br>
              <a:rPr lang="tr-TR" sz="2800" b="1" dirty="0"/>
            </a:br>
            <a:endParaRPr lang="tr-TR" sz="3000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Što točno rade?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točno rade</a:t>
            </a:r>
            <a:r>
              <a:rPr lang="tr-TR" dirty="0"/>
              <a:t>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Zaštita i migracija izbjeglica -  Europska unija u potpunosti ugrađuje pitanje migracija u svoj cjelokupni vanjskopolitički dijalog s trećim zemljama, imajući na umu da su neke od tih zemalja podjednako, ako ne i više, pogođene migracijskim tokovima od Europe.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Odgovor na sigurnost, obranu i krizu -  EU je identificirala i provela konkretne mjere za jačanje suradnje na području sigurnosti i obrane kroz nove strukture i okvire, poboljšane mehanizme nadzora i koordinacije, kao i financijske alate za pokretanje zajedničkog obrambenog istraživanja i razvoja.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Zajednička sigurnosna i obrambena politika (ZBOP), vojne i civilne misije i operacije, sankcijska politika, protuterorizam, razoružanje, neširenje i kontrola izvoza oružja, sprečavanje sukoba, izgradnja mira i posredovanje, upravljanje krizama i odgovor, vanjska politika EU o drogama, Pomorska sigurnost, Borba protiv piratstva</a:t>
            </a:r>
            <a:endParaRPr lang="tr-TR" sz="2000" u="sng" dirty="0">
              <a:hlinkClick r:id="rId2"/>
            </a:endParaRPr>
          </a:p>
          <a:p>
            <a:endParaRPr lang="tr-TR" sz="2000" u="sng" dirty="0">
              <a:hlinkClick r:id="rId3"/>
            </a:endParaRPr>
          </a:p>
          <a:p>
            <a:endParaRPr lang="tr-TR" sz="2000" u="sng" dirty="0">
              <a:hlinkClick r:id="rId4"/>
            </a:endParaRPr>
          </a:p>
          <a:p>
            <a:endParaRPr lang="en-US" sz="2000" u="sng" dirty="0">
              <a:hlinkClick r:id="rId5"/>
            </a:endParaRPr>
          </a:p>
          <a:p>
            <a:endParaRPr lang="tr-TR" sz="2000" dirty="0"/>
          </a:p>
          <a:p>
            <a:endParaRPr lang="tr-TR" sz="2000" u="sng" dirty="0">
              <a:hlinkClick r:id="rId6"/>
            </a:endParaRPr>
          </a:p>
          <a:p>
            <a:endParaRPr lang="tr-TR" sz="2000" u="sng" dirty="0">
              <a:hlinkClick r:id="rId7"/>
            </a:endParaRPr>
          </a:p>
          <a:p>
            <a:endParaRPr lang="en-US" sz="2000" dirty="0"/>
          </a:p>
          <a:p>
            <a:endParaRPr lang="en-US" sz="2000" u="sng" dirty="0">
              <a:hlinkClick r:id="rId8"/>
            </a:endParaRP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točno rade</a:t>
            </a:r>
            <a:r>
              <a:rPr lang="tr-TR" dirty="0"/>
              <a:t>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hr-HR" sz="1600" b="1" i="0" dirty="0">
                <a:solidFill>
                  <a:srgbClr val="000000"/>
                </a:solidFill>
                <a:effectLst/>
                <a:latin typeface="Roboto"/>
              </a:rPr>
              <a:t>Proširenje EU i susjedski odnosi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EU daje prednost razvoju i stabilnosti u široj regiji i susjedstvu, radeći u uskom partnerstvu sa svojim susjedima na Istoku i Jugu i podržavajući reforme koje zahtijevaju zemlje koje žele postati članice EU.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Proširenje EU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Europska susjedska politika (ENP)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Vijeće Europe i EU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Organizacija za europsku sigurnost i suradnju (OESS)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Dijalog Beograda i Prištine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Crnomorska sinergija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Sjeverna dimenzija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Unija za Mediteran (</a:t>
            </a:r>
            <a:r>
              <a:rPr lang="hr-HR" sz="1600" b="0" i="0" dirty="0" err="1">
                <a:solidFill>
                  <a:srgbClr val="000000"/>
                </a:solidFill>
                <a:effectLst/>
                <a:latin typeface="Roboto"/>
              </a:rPr>
              <a:t>UfM</a:t>
            </a:r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) </a:t>
            </a:r>
          </a:p>
          <a:p>
            <a:r>
              <a:rPr lang="hr-HR" sz="1600" b="0" i="0" dirty="0">
                <a:solidFill>
                  <a:srgbClr val="000000"/>
                </a:solidFill>
                <a:effectLst/>
                <a:latin typeface="Roboto"/>
              </a:rPr>
              <a:t>Arktička politika EU</a:t>
            </a:r>
            <a:endParaRPr lang="en-US" sz="1400" dirty="0"/>
          </a:p>
          <a:p>
            <a:endParaRPr lang="tr-T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točno rade</a:t>
            </a:r>
            <a:r>
              <a:rPr lang="tr-TR" dirty="0"/>
              <a:t>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hr-HR" sz="2000" b="1" i="0" dirty="0">
                <a:solidFill>
                  <a:srgbClr val="000000"/>
                </a:solidFill>
                <a:effectLst/>
                <a:latin typeface="Roboto"/>
              </a:rPr>
              <a:t>Humanitarni i hitni odgovor </a:t>
            </a:r>
          </a:p>
          <a:p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EU je najveći donator humanitarne pomoći na svijetu, pruža pomoć kriznim zonama, zemljama suočenim s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/>
              </a:rPr>
              <a:t>postkonfliktnom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 nestabilnošću i zemljama koje se bave 'zaboravljenim krizama’. </a:t>
            </a:r>
          </a:p>
          <a:p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Europska unija zalaže se za pomoć žrtvama umjetnih i prirodnih katastrofa širom svijeta. Svake godine pomogne preko 120 milijuna ljudi. Kad EU nudi hitnu pomoć, to čini poštujući humanitarna načela humanosti, neutralnosti, nepristranosti i neovisnosti. </a:t>
            </a:r>
          </a:p>
          <a:p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Humanitarna pomoć EU djeluje u svim glavnim kriznim područjima, uključujući Siriju, Južni Sudan, Ukrajinu, zapadnu Afriku i Centralnoafričku Republiku pogođenu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/>
              </a:rPr>
              <a:t>ebolom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, te u zemljama suočenim s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/>
              </a:rPr>
              <a:t>postkonfliktnom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/>
              </a:rPr>
              <a:t> nestabilnošću, poput Obale Bjelokosti. Pomaže u spašavanju života, smanjenju patnje i zaštiti sigurnosti i dostojanstva pogođenih. EU pruža humanitarnu pomoć od 1992. godine u preko 140 zemalja.</a:t>
            </a: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</TotalTime>
  <Words>761</Words>
  <Application>Microsoft Office PowerPoint</Application>
  <PresentationFormat>Prikaz na zaslonu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Gill Sans MT</vt:lpstr>
      <vt:lpstr>Roboto</vt:lpstr>
      <vt:lpstr>Verdana</vt:lpstr>
      <vt:lpstr>Wingdings 2</vt:lpstr>
      <vt:lpstr>Gündönümü</vt:lpstr>
      <vt:lpstr>Europska služba za vanjsko vrednovanje</vt:lpstr>
      <vt:lpstr>PREGLED</vt:lpstr>
      <vt:lpstr>PowerPoint prezentacija</vt:lpstr>
      <vt:lpstr>Koja je uloga EEAS-a? </vt:lpstr>
      <vt:lpstr>Kako djeluje EEAS? </vt:lpstr>
      <vt:lpstr>  </vt:lpstr>
      <vt:lpstr>Što točno rade?</vt:lpstr>
      <vt:lpstr>Što točno rade?</vt:lpstr>
      <vt:lpstr>Što točno rade?</vt:lpstr>
      <vt:lpstr>Što točno rade?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Şura Coşgun</dc:creator>
  <cp:lastModifiedBy>IRENA ČIPRAKOVIĆ</cp:lastModifiedBy>
  <cp:revision>20</cp:revision>
  <dcterms:created xsi:type="dcterms:W3CDTF">2018-11-25T18:22:53Z</dcterms:created>
  <dcterms:modified xsi:type="dcterms:W3CDTF">2021-01-17T16:42:32Z</dcterms:modified>
</cp:coreProperties>
</file>