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7" r:id="rId9"/>
    <p:sldId id="262" r:id="rId10"/>
    <p:sldId id="268" r:id="rId11"/>
    <p:sldId id="269" r:id="rId12"/>
    <p:sldId id="270" r:id="rId13"/>
    <p:sldId id="27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4" autoAdjust="0"/>
    <p:restoredTop sz="94270" autoAdjust="0"/>
  </p:normalViewPr>
  <p:slideViewPr>
    <p:cSldViewPr snapToGrid="0">
      <p:cViewPr>
        <p:scale>
          <a:sx n="66" d="100"/>
          <a:sy n="66" d="100"/>
        </p:scale>
        <p:origin x="-918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15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7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6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950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79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05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392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06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60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07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23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72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2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34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95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27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63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9000">
              <a:srgbClr val="00B0F0"/>
            </a:gs>
            <a:gs pos="69000">
              <a:srgbClr val="0070C0"/>
            </a:gs>
            <a:gs pos="100000">
              <a:srgbClr val="00206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804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i="1" dirty="0">
                <a:effectLst/>
              </a:rPr>
              <a:t>Renewable and non-renewable energy sources</a:t>
            </a:r>
            <a:endParaRPr lang="hu-HU" dirty="0">
              <a:effectLst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97356"/>
            <a:ext cx="9144000" cy="1560443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464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2A255-6677-431B-BC04-5026D42D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44B62F-D1A1-45F2-AAD5-01652F1B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Getting a lot of energy</a:t>
            </a:r>
            <a:endParaRPr lang="hu-HU" sz="2400" dirty="0"/>
          </a:p>
          <a:p>
            <a:r>
              <a:rPr lang="en-US" sz="2400" dirty="0"/>
              <a:t>Enough for </a:t>
            </a:r>
            <a:r>
              <a:rPr lang="hu-HU" sz="2400" dirty="0" smtClean="0"/>
              <a:t>man</a:t>
            </a:r>
            <a:r>
              <a:rPr lang="en-US" sz="2400" dirty="0" smtClean="0"/>
              <a:t>kind's </a:t>
            </a:r>
            <a:r>
              <a:rPr lang="en-US" sz="2400" dirty="0"/>
              <a:t>use of energy</a:t>
            </a:r>
            <a:endParaRPr lang="hu-HU" sz="2400" dirty="0"/>
          </a:p>
        </p:txBody>
      </p:sp>
      <p:pic>
        <p:nvPicPr>
          <p:cNvPr id="1026" name="Picture 2" descr="Képtalálatok a következőre: hátrány">
            <a:extLst>
              <a:ext uri="{FF2B5EF4-FFF2-40B4-BE49-F238E27FC236}">
                <a16:creationId xmlns="" xmlns:a16="http://schemas.microsoft.com/office/drawing/2014/main" id="{32DB30F5-5A22-44CC-A4F6-A1AD3B1CC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25" l="625" r="45313">
                        <a14:foregroundMark x1="7813" y1="3571" x2="40469" y2="90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643" b="-1020"/>
          <a:stretch/>
        </p:blipFill>
        <p:spPr bwMode="auto">
          <a:xfrm>
            <a:off x="7375071" y="2971800"/>
            <a:ext cx="3388717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5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941D09-0B7F-4949-858A-5DBBB735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19E532-6CE7-4778-9C32-EF211C7FC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Limited</a:t>
            </a:r>
          </a:p>
          <a:p>
            <a:r>
              <a:rPr lang="hu-HU" sz="2400" dirty="0"/>
              <a:t>Costly</a:t>
            </a:r>
          </a:p>
          <a:p>
            <a:r>
              <a:rPr lang="hu-HU" sz="2400" dirty="0"/>
              <a:t>Polluting</a:t>
            </a:r>
          </a:p>
          <a:p>
            <a:r>
              <a:rPr lang="hu-HU" sz="2400" dirty="0"/>
              <a:t>C</a:t>
            </a:r>
            <a:r>
              <a:rPr lang="en-US" sz="2400" dirty="0" err="1"/>
              <a:t>hange</a:t>
            </a:r>
            <a:r>
              <a:rPr lang="hu-HU" sz="2400" dirty="0"/>
              <a:t> </a:t>
            </a:r>
            <a:r>
              <a:rPr lang="en-US" sz="2400" dirty="0"/>
              <a:t>the composition of the earth's atmosphere </a:t>
            </a:r>
            <a:endParaRPr lang="hu-HU" sz="2400" dirty="0"/>
          </a:p>
          <a:p>
            <a:r>
              <a:rPr lang="hu-HU" sz="2400" dirty="0"/>
              <a:t>Radioactive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EDD1D1-A26B-4A9B-86D0-5937D7176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594" r="99531">
                        <a14:foregroundMark x1="59844" y1="28175" x2="80781" y2="38492"/>
                        <a14:foregroundMark x1="74844" y1="63095" x2="74844" y2="26984"/>
                        <a14:foregroundMark x1="77969" y1="30159" x2="90156" y2="39286"/>
                        <a14:foregroundMark x1="87656" y1="34524" x2="86875" y2="58333"/>
                        <a14:foregroundMark x1="86875" y1="48016" x2="73438" y2="25000"/>
                        <a14:foregroundMark x1="73281" y1="29762" x2="66250" y2="26984"/>
                        <a14:foregroundMark x1="67813" y1="27381" x2="66719" y2="54762"/>
                        <a14:foregroundMark x1="71094" y1="48016" x2="68438" y2="24206"/>
                        <a14:foregroundMark x1="66719" y1="28968" x2="60156" y2="65079"/>
                        <a14:foregroundMark x1="60156" y1="64286" x2="59844" y2="17857"/>
                        <a14:foregroundMark x1="64063" y1="14683" x2="85000" y2="15873"/>
                        <a14:foregroundMark x1="85000" y1="17460" x2="72969" y2="86905"/>
                        <a14:foregroundMark x1="61094" y1="82540" x2="92500" y2="86905"/>
                        <a14:foregroundMark x1="93594" y1="85317" x2="94375" y2="11111"/>
                        <a14:foregroundMark x1="94063" y1="11905" x2="57969" y2="8333"/>
                        <a14:foregroundMark x1="57969" y1="9127" x2="59062" y2="84127"/>
                        <a14:foregroundMark x1="60156" y1="82540" x2="93594" y2="17460"/>
                        <a14:foregroundMark x1="93281" y1="19444" x2="83438" y2="86111"/>
                        <a14:foregroundMark x1="83438" y1="88889" x2="91094" y2="41667"/>
                        <a14:foregroundMark x1="91094" y1="64286" x2="91719" y2="91667"/>
                        <a14:foregroundMark x1="91094" y1="86111" x2="70781" y2="58730"/>
                        <a14:foregroundMark x1="76406" y1="63492" x2="89219" y2="60317"/>
                        <a14:foregroundMark x1="86875" y1="51190" x2="68438" y2="39286"/>
                        <a14:foregroundMark x1="80938" y1="53968" x2="90313" y2="61508"/>
                      </a14:backgroundRemoval>
                    </a14:imgEffect>
                  </a14:imgLayer>
                </a14:imgProps>
              </a:ext>
            </a:extLst>
          </a:blip>
          <a:srcRect l="53393" t="-1020"/>
          <a:stretch/>
        </p:blipFill>
        <p:spPr>
          <a:xfrm>
            <a:off x="8040035" y="2380018"/>
            <a:ext cx="3238170" cy="27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D25EA8-1CB3-4C2C-B42F-409D5255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Commodity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D4409A-6411-4ECB-BEEC-267BD0CD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Coal </a:t>
            </a:r>
          </a:p>
          <a:p>
            <a:r>
              <a:rPr lang="hu-HU" sz="2400" dirty="0"/>
              <a:t>Crude Oil</a:t>
            </a:r>
          </a:p>
          <a:p>
            <a:r>
              <a:rPr lang="hu-HU" sz="2400" dirty="0"/>
              <a:t>Natural Gas</a:t>
            </a:r>
          </a:p>
          <a:p>
            <a:r>
              <a:rPr lang="hu-HU" sz="2400" dirty="0"/>
              <a:t>Uranium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9A0FFD-7E34-437B-AAC2-40A7544B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590" l="5200" r="99200">
                        <a14:foregroundMark x1="38000" y1="23504" x2="38000" y2="23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2875" y="1218098"/>
            <a:ext cx="2381250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E328CE-FD4C-45E8-944A-E3AC63C17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23" b="89894" l="9701" r="925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326" y="2866474"/>
            <a:ext cx="2552700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A6E75B-91AD-48B1-B337-D789AFD00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089" l="0" r="97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443" y="4220255"/>
            <a:ext cx="2832605" cy="20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7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24466C-F680-4108-BE12-909EF498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Paks Nuclear Power Plant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F488FA-259A-4DAF-B876-8600D8696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/>
              <a:t>Provides</a:t>
            </a:r>
            <a:r>
              <a:rPr lang="hu-HU" sz="2400" dirty="0" smtClean="0"/>
              <a:t> </a:t>
            </a:r>
            <a:r>
              <a:rPr lang="en-US" sz="2400" dirty="0" smtClean="0"/>
              <a:t>Hungary</a:t>
            </a:r>
            <a:r>
              <a:rPr lang="hu-HU" sz="2400" dirty="0" smtClean="0"/>
              <a:t>’s</a:t>
            </a:r>
            <a:r>
              <a:rPr lang="en-US" sz="2400" dirty="0" smtClean="0"/>
              <a:t> </a:t>
            </a:r>
            <a:r>
              <a:rPr lang="en-US" sz="2400" dirty="0"/>
              <a:t>53.6% of its energy</a:t>
            </a:r>
            <a:endParaRPr lang="hu-HU" sz="2400" dirty="0"/>
          </a:p>
          <a:p>
            <a:r>
              <a:rPr lang="hu-HU" sz="2400" dirty="0">
                <a:effectLst/>
              </a:rPr>
              <a:t>4 reactor units</a:t>
            </a:r>
            <a:endParaRPr lang="hu-HU" sz="2400" dirty="0"/>
          </a:p>
        </p:txBody>
      </p:sp>
      <p:pic>
        <p:nvPicPr>
          <p:cNvPr id="2050" name="Picture 2" descr="Képtalálatok a következőre: paksi atomerőmű">
            <a:extLst>
              <a:ext uri="{FF2B5EF4-FFF2-40B4-BE49-F238E27FC236}">
                <a16:creationId xmlns="" xmlns:a16="http://schemas.microsoft.com/office/drawing/2014/main" id="{C01ADA9B-E5BF-44D3-90E3-C69F0696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62" y="1732449"/>
            <a:ext cx="4876800" cy="3248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D3744D-46F6-4FB1-B3F9-FD60B53FE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3486409"/>
            <a:ext cx="5312229" cy="2988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217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for your attention!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027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9119" y="339464"/>
            <a:ext cx="10353762" cy="970450"/>
          </a:xfrm>
        </p:spPr>
        <p:txBody>
          <a:bodyPr>
            <a:normAutofit/>
          </a:bodyPr>
          <a:lstStyle/>
          <a:p>
            <a:r>
              <a:rPr lang="hu-HU" dirty="0"/>
              <a:t>Renewable energy 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C4F0B4-431B-473A-8A47-BD4B8D01F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8752719" cy="4358108"/>
          </a:xfrm>
        </p:spPr>
        <p:txBody>
          <a:bodyPr>
            <a:normAutofit/>
          </a:bodyPr>
          <a:lstStyle/>
          <a:p>
            <a:r>
              <a:rPr lang="hu-HU" sz="2400" dirty="0">
                <a:effectLst/>
              </a:rPr>
              <a:t>Solar energy</a:t>
            </a:r>
          </a:p>
          <a:p>
            <a:r>
              <a:rPr lang="hu-HU" sz="2400" dirty="0">
                <a:effectLst/>
              </a:rPr>
              <a:t>Bioenergy</a:t>
            </a:r>
          </a:p>
          <a:p>
            <a:r>
              <a:rPr lang="hu-HU" sz="2400" dirty="0">
                <a:effectLst/>
              </a:rPr>
              <a:t>Water Energy</a:t>
            </a:r>
          </a:p>
          <a:p>
            <a:r>
              <a:rPr lang="hu-HU" sz="2400" dirty="0">
                <a:effectLst/>
              </a:rPr>
              <a:t>Wind energy</a:t>
            </a:r>
          </a:p>
          <a:p>
            <a:r>
              <a:rPr lang="hu-HU" sz="2400" dirty="0">
                <a:solidFill>
                  <a:schemeClr val="tx1"/>
                </a:solidFill>
              </a:rPr>
              <a:t>Geothermal Energy</a:t>
            </a:r>
            <a:endParaRPr lang="hu-HU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7536A09-B380-49B0-93FE-ADD8ECEE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2431">
            <a:off x="7453087" y="3035939"/>
            <a:ext cx="4426854" cy="2213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612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9119" y="381035"/>
            <a:ext cx="10353762" cy="970450"/>
          </a:xfrm>
        </p:spPr>
        <p:txBody>
          <a:bodyPr/>
          <a:lstStyle/>
          <a:p>
            <a:r>
              <a:rPr lang="hu-HU" dirty="0"/>
              <a:t>Advantages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2017643"/>
            <a:ext cx="10999304" cy="4159320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sz="2400" dirty="0"/>
              <a:t>Eternal stock</a:t>
            </a:r>
          </a:p>
          <a:p>
            <a:r>
              <a:rPr lang="hu-HU" sz="2400" dirty="0"/>
              <a:t>Environmentally friendly operation</a:t>
            </a:r>
          </a:p>
          <a:p>
            <a:r>
              <a:rPr lang="hu-HU" sz="2400" dirty="0"/>
              <a:t>Energy Independence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3D1812-67F1-4FA9-8156-B66264E87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8667" l="0" r="99667">
                        <a14:foregroundMark x1="33667" y1="25778" x2="33667" y2="25778"/>
                        <a14:foregroundMark x1="43667" y1="11556" x2="43667" y2="11556"/>
                        <a14:foregroundMark x1="46000" y1="5778" x2="46000" y2="5778"/>
                        <a14:foregroundMark x1="39000" y1="8444" x2="34000" y2="10667"/>
                        <a14:foregroundMark x1="65333" y1="16444" x2="65333" y2="16444"/>
                        <a14:foregroundMark x1="65333" y1="18222" x2="65333" y2="18222"/>
                        <a14:foregroundMark x1="65000" y1="18222" x2="65000" y2="18222"/>
                        <a14:foregroundMark x1="67000" y1="23556" x2="67000" y2="23556"/>
                        <a14:foregroundMark x1="67667" y1="24444" x2="67667" y2="24444"/>
                        <a14:foregroundMark x1="68333" y1="22222" x2="68333" y2="22222"/>
                        <a14:foregroundMark x1="68333" y1="21333" x2="68000" y2="20000"/>
                        <a14:foregroundMark x1="66667" y1="14222" x2="57000" y2="18222"/>
                        <a14:foregroundMark x1="59000" y1="20889" x2="63333" y2="25333"/>
                        <a14:foregroundMark x1="28667" y1="42667" x2="16000" y2="54222"/>
                        <a14:foregroundMark x1="17667" y1="72889" x2="41000" y2="83556"/>
                        <a14:foregroundMark x1="64000" y1="84444" x2="74333" y2="81333"/>
                        <a14:foregroundMark x1="83000" y1="69778" x2="83667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6420" y="2017643"/>
            <a:ext cx="4797879" cy="35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3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Disadvantages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8914" y="2405682"/>
            <a:ext cx="9650791" cy="4058750"/>
          </a:xfrm>
        </p:spPr>
        <p:txBody>
          <a:bodyPr>
            <a:normAutofit/>
          </a:bodyPr>
          <a:lstStyle/>
          <a:p>
            <a:r>
              <a:rPr lang="en-US" sz="2400" dirty="0"/>
              <a:t>Their use is determined by local conditions.</a:t>
            </a:r>
            <a:endParaRPr lang="hu-HU" sz="2400" dirty="0"/>
          </a:p>
          <a:p>
            <a:r>
              <a:rPr lang="en-US" sz="2400" dirty="0"/>
              <a:t>They cannot be used anywhere and in any quantity</a:t>
            </a:r>
            <a:endParaRPr lang="hu-HU" sz="2400" dirty="0"/>
          </a:p>
          <a:p>
            <a:r>
              <a:rPr lang="en-US" sz="2400" dirty="0"/>
              <a:t>Uneven production </a:t>
            </a:r>
            <a:r>
              <a:rPr lang="hu-HU" sz="2400" dirty="0"/>
              <a:t>(</a:t>
            </a:r>
            <a:r>
              <a:rPr lang="en-US" sz="2400" dirty="0"/>
              <a:t>difficult storage of energy</a:t>
            </a:r>
            <a:r>
              <a:rPr lang="hu-HU" sz="2400" dirty="0"/>
              <a:t>)</a:t>
            </a:r>
          </a:p>
          <a:p>
            <a:r>
              <a:rPr lang="en-US" sz="2400" dirty="0"/>
              <a:t>Large space requirements so it </a:t>
            </a:r>
            <a:r>
              <a:rPr lang="en-US" sz="2400" dirty="0" smtClean="0"/>
              <a:t>destroy</a:t>
            </a:r>
            <a:r>
              <a:rPr lang="hu-HU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the environment</a:t>
            </a:r>
            <a:endParaRPr lang="hu-H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6CDF22-E7AC-4F01-97D2-12B444C31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6243" l="2622" r="970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38150">
            <a:off x="71078" y="549230"/>
            <a:ext cx="3988936" cy="28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1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687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The most commonly used power plants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945757" cy="4351338"/>
          </a:xfrm>
        </p:spPr>
        <p:txBody>
          <a:bodyPr>
            <a:normAutofit/>
          </a:bodyPr>
          <a:lstStyle/>
          <a:p>
            <a:r>
              <a:rPr lang="hu-HU" sz="2400" b="1" dirty="0"/>
              <a:t>Wind Power </a:t>
            </a:r>
          </a:p>
          <a:p>
            <a:r>
              <a:rPr lang="hu-HU" sz="2400" b="1" dirty="0"/>
              <a:t>Hydropower</a:t>
            </a:r>
          </a:p>
          <a:p>
            <a:r>
              <a:rPr lang="hu-HU" sz="2400" b="1" dirty="0"/>
              <a:t>Solar Power </a:t>
            </a:r>
          </a:p>
          <a:p>
            <a:r>
              <a:rPr lang="hu-HU" sz="2400" b="1" dirty="0"/>
              <a:t>Geothermal Power Plant </a:t>
            </a:r>
          </a:p>
          <a:p>
            <a:r>
              <a:rPr lang="hu-HU" sz="2400" b="1" dirty="0"/>
              <a:t>Biomass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8C54B6-2F30-44BE-B96A-01A293EBA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077" y="1843819"/>
            <a:ext cx="3899466" cy="2191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E64A79-187D-4E55-9318-083AF3E3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582" y="4326202"/>
            <a:ext cx="3777260" cy="2142138"/>
          </a:xfrm>
          <a:prstGeom prst="snip2DiagRect">
            <a:avLst>
              <a:gd name="adj1" fmla="val 1741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43A625-0489-4ADD-9F6D-AA80D58A6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351" y="4326201"/>
            <a:ext cx="4024622" cy="2142138"/>
          </a:xfrm>
          <a:prstGeom prst="snip2DiagRect">
            <a:avLst>
              <a:gd name="adj1" fmla="val 1829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979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9418" y="192873"/>
            <a:ext cx="10515600" cy="810980"/>
          </a:xfrm>
        </p:spPr>
        <p:txBody>
          <a:bodyPr>
            <a:normAutofit/>
          </a:bodyPr>
          <a:lstStyle/>
          <a:p>
            <a:r>
              <a:rPr lang="hu-HU" dirty="0">
                <a:effectLst/>
              </a:rPr>
              <a:t>Solar Power in Hungary</a:t>
            </a:r>
            <a:endParaRPr lang="hu-HU" sz="4000" dirty="0">
              <a:effectLst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549882"/>
              </p:ext>
            </p:extLst>
          </p:nvPr>
        </p:nvGraphicFramePr>
        <p:xfrm>
          <a:off x="639418" y="5367849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712844" y="4227679"/>
            <a:ext cx="1028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  <a:p>
            <a:r>
              <a:rPr lang="en-US" sz="2400" b="1" dirty="0"/>
              <a:t>Peak solar power in Hungary </a:t>
            </a:r>
            <a:r>
              <a:rPr lang="hu-HU" sz="2400" b="1" dirty="0"/>
              <a:t>2010 - 2018 (MW)</a:t>
            </a:r>
          </a:p>
        </p:txBody>
      </p:sp>
      <p:sp>
        <p:nvSpPr>
          <p:cNvPr id="7" name="Téglalap 6"/>
          <p:cNvSpPr/>
          <p:nvPr/>
        </p:nvSpPr>
        <p:spPr>
          <a:xfrm>
            <a:off x="341243" y="1456293"/>
            <a:ext cx="8035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Paks Solar Power Plant :</a:t>
            </a:r>
          </a:p>
          <a:p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20,6 MW (2019)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Largest in Hungary</a:t>
            </a:r>
            <a:endParaRPr lang="hu-HU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74 000 panel</a:t>
            </a:r>
          </a:p>
          <a:p>
            <a:endParaRPr lang="hu-HU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1BBEA7-AD71-441D-B5F9-2383ED6A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48" y="1456293"/>
            <a:ext cx="7025470" cy="2760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712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85123" y="1629664"/>
            <a:ext cx="793433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hu-HU" b="1" i="1" dirty="0"/>
          </a:p>
          <a:p>
            <a:r>
              <a:rPr lang="hu-HU" sz="2400" dirty="0"/>
              <a:t>Kiskörei Hydropower: </a:t>
            </a:r>
          </a:p>
          <a:p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28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4 turbines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Largest in Hungary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sp>
        <p:nvSpPr>
          <p:cNvPr id="3" name="Téglalap 2"/>
          <p:cNvSpPr/>
          <p:nvPr/>
        </p:nvSpPr>
        <p:spPr>
          <a:xfrm>
            <a:off x="246281" y="1203442"/>
            <a:ext cx="1167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46281" y="438666"/>
            <a:ext cx="11542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Hydropower in Hungary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9E80C7-FEDE-47BE-BEF1-B207457E2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8" y="2045265"/>
            <a:ext cx="5583794" cy="3930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451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2826" y="546652"/>
            <a:ext cx="9232490" cy="1173184"/>
          </a:xfrm>
        </p:spPr>
        <p:txBody>
          <a:bodyPr>
            <a:noAutofit/>
          </a:bodyPr>
          <a:lstStyle/>
          <a:p>
            <a:r>
              <a:rPr lang="hu-HU" dirty="0">
                <a:effectLst/>
              </a:rPr>
              <a:t>Wind energy in Hungary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8586" y="1878497"/>
            <a:ext cx="6525986" cy="3885490"/>
          </a:xfrm>
        </p:spPr>
        <p:txBody>
          <a:bodyPr>
            <a:normAutofit/>
          </a:bodyPr>
          <a:lstStyle/>
          <a:p>
            <a:pPr marL="369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900" dirty="0"/>
              <a:t>Kisigmánd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900" dirty="0"/>
              <a:t>38 000 kW  (2009)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900" dirty="0"/>
              <a:t>25 </a:t>
            </a:r>
            <a:r>
              <a:rPr lang="hu-HU" sz="2900" dirty="0" err="1" smtClean="0"/>
              <a:t>windmills</a:t>
            </a:r>
            <a:endParaRPr lang="hu-HU" sz="29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900" dirty="0"/>
              <a:t>Largest in Hungary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6CD9F2-80CC-4A55-9534-86525F8A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751726"/>
            <a:ext cx="5562600" cy="3170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9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9554" y="1992085"/>
            <a:ext cx="11132891" cy="2351315"/>
          </a:xfrm>
        </p:spPr>
        <p:txBody>
          <a:bodyPr>
            <a:normAutofit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>Non-renewable 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158798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368</TotalTime>
  <Words>207</Words>
  <Application>Microsoft Office PowerPoint</Application>
  <PresentationFormat>Egyéni</PresentationFormat>
  <Paragraphs>80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Slate</vt:lpstr>
      <vt:lpstr>Renewable and non-renewable energy sources</vt:lpstr>
      <vt:lpstr>Renewable energy sources</vt:lpstr>
      <vt:lpstr>Advantages</vt:lpstr>
      <vt:lpstr>Disadvantages</vt:lpstr>
      <vt:lpstr>The most commonly used power plants</vt:lpstr>
      <vt:lpstr>Solar Power in Hungary</vt:lpstr>
      <vt:lpstr>PowerPoint bemutató</vt:lpstr>
      <vt:lpstr>Wind energy in Hungary</vt:lpstr>
      <vt:lpstr> Non-renewable energy sources</vt:lpstr>
      <vt:lpstr>Advantages</vt:lpstr>
      <vt:lpstr>Disadvantages</vt:lpstr>
      <vt:lpstr>Commodity</vt:lpstr>
      <vt:lpstr>Paks Nuclear Power Plant 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és nem megújuló energia források</dc:title>
  <dc:creator>oem</dc:creator>
  <cp:lastModifiedBy>MSZÁgi</cp:lastModifiedBy>
  <cp:revision>88</cp:revision>
  <dcterms:created xsi:type="dcterms:W3CDTF">2020-02-12T17:11:01Z</dcterms:created>
  <dcterms:modified xsi:type="dcterms:W3CDTF">2020-02-27T20:10:24Z</dcterms:modified>
</cp:coreProperties>
</file>