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6" r:id="rId5"/>
    <p:sldId id="280" r:id="rId6"/>
    <p:sldId id="277" r:id="rId7"/>
    <p:sldId id="281" r:id="rId8"/>
    <p:sldId id="278" r:id="rId9"/>
    <p:sldId id="284" r:id="rId10"/>
    <p:sldId id="286" r:id="rId11"/>
    <p:sldId id="287" r:id="rId12"/>
    <p:sldId id="28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79" r:id="rId21"/>
    <p:sldId id="266" r:id="rId22"/>
    <p:sldId id="267" r:id="rId23"/>
    <p:sldId id="283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inmeyen Kullanıcı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76" y="-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37EEB-D969-4202-93D8-CA15ADE11B19}" type="datetimeFigureOut">
              <a:rPr lang="tr-TR" smtClean="0"/>
              <a:t>3.03.2020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21A2-B6E4-4D10-BEB5-723E9F2DB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82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21A2-B6E4-4D10-BEB5-723E9F2DB16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89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yunanistan%20ogrenci%20sunu\tayfun%20son\Ottoman%20Architect%20Mimar%20Sinan-%20The%20Master%20of%20Geometry%20-%20Architecture%20-%20Showcase.mp4" TargetMode="External"/><Relationship Id="rId1" Type="http://schemas.microsoft.com/office/2007/relationships/media" Target="file:///G:\yunanistan%20ogrenci%20sunu\tayfun%20son\Ottoman%20Architect%20Mimar%20Sinan-%20The%20Master%20of%20Geometry%20-%20Architecture%20-%20Showcase.mp4" TargetMode="Externa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7C2CFB5-909E-1241-9AC6-ED1317E00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6145" y="607561"/>
            <a:ext cx="7179710" cy="1495069"/>
          </a:xfrm>
        </p:spPr>
        <p:txBody>
          <a:bodyPr anchor="ctr">
            <a:noAutofit/>
          </a:bodyPr>
          <a:lstStyle/>
          <a:p>
            <a:pPr algn="ctr"/>
            <a:r>
              <a:rPr lang="hu-HU" sz="6000" b="1" smtClean="0">
                <a:solidFill>
                  <a:schemeClr val="tx1"/>
                </a:solidFill>
                <a:latin typeface="Aldhabi" panose="020F0502020204030204" pitchFamily="34" charset="0"/>
              </a:rPr>
              <a:t>TÖRÖKORSZÁG</a:t>
            </a:r>
            <a:endParaRPr lang="tr-TR" sz="6000" b="1" dirty="0">
              <a:solidFill>
                <a:schemeClr val="tx1"/>
              </a:solidFill>
              <a:latin typeface="Aldhab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CD00568-337B-A240-8C26-8EA61AD2E2DE}"/>
              </a:ext>
            </a:extLst>
          </p:cNvPr>
          <p:cNvSpPr/>
          <p:nvPr/>
        </p:nvSpPr>
        <p:spPr>
          <a:xfrm>
            <a:off x="2043546" y="2427810"/>
            <a:ext cx="3787588" cy="166743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építészet</a:t>
            </a:r>
            <a:endParaRPr lang="tr-TR" sz="32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358B78F-D639-1A4D-AEE3-D64F95A230F3}"/>
              </a:ext>
            </a:extLst>
          </p:cNvPr>
          <p:cNvSpPr/>
          <p:nvPr/>
        </p:nvSpPr>
        <p:spPr>
          <a:xfrm>
            <a:off x="7080081" y="2480369"/>
            <a:ext cx="3655155" cy="161487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jellemzők</a:t>
            </a:r>
            <a:endParaRPr lang="tr-TR" sz="32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F29211C-D477-0D42-A77B-D6A5119E6624}"/>
              </a:ext>
            </a:extLst>
          </p:cNvPr>
          <p:cNvSpPr/>
          <p:nvPr/>
        </p:nvSpPr>
        <p:spPr>
          <a:xfrm>
            <a:off x="2190241" y="4201593"/>
            <a:ext cx="8544995" cy="20488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Kulturális örökség</a:t>
            </a:r>
            <a:endParaRPr lang="tr-TR" sz="32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3000" y="533400"/>
            <a:ext cx="3657600" cy="6324600"/>
          </a:xfrm>
        </p:spPr>
        <p:txBody>
          <a:bodyPr>
            <a:normAutofit/>
          </a:bodyPr>
          <a:lstStyle/>
          <a:p>
            <a:endParaRPr lang="tr-TR" sz="3600" dirty="0"/>
          </a:p>
          <a:p>
            <a:r>
              <a:rPr lang="tr-TR" sz="3200" dirty="0"/>
              <a:t>A keménykő faragványokat, a török ​​</a:t>
            </a:r>
            <a:r>
              <a:rPr lang="tr-TR" sz="3200" dirty="0" smtClean="0"/>
              <a:t>szőnyege</a:t>
            </a:r>
            <a:r>
              <a:rPr lang="hu-HU" sz="3200" dirty="0" smtClean="0"/>
              <a:t>-</a:t>
            </a:r>
            <a:r>
              <a:rPr lang="tr-TR" sz="3200" dirty="0" smtClean="0"/>
              <a:t>ket </a:t>
            </a:r>
            <a:r>
              <a:rPr lang="tr-TR" sz="3200" dirty="0"/>
              <a:t>és a textíliákat mind rendkívül magas színvonalúan </a:t>
            </a:r>
            <a:r>
              <a:rPr lang="tr-TR" sz="3200" dirty="0" smtClean="0"/>
              <a:t>gyártották</a:t>
            </a:r>
            <a:r>
              <a:rPr lang="hu-HU" sz="3600" dirty="0"/>
              <a:t>.</a:t>
            </a:r>
            <a:endParaRPr lang="tr-TR" sz="3600" dirty="0"/>
          </a:p>
        </p:txBody>
      </p:sp>
      <p:pic>
        <p:nvPicPr>
          <p:cNvPr id="4" name="3 Resim" descr="Ekran Alıntıs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28600"/>
            <a:ext cx="6591300" cy="6257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Ekran Alıntısı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11201400" cy="5972175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4114800" y="62484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TÖRÖK  FAFARAGÁS MÚVÉSZETE</a:t>
            </a:r>
            <a:endParaRPr lang="tr-TR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24000" y="457200"/>
            <a:ext cx="10210800" cy="3777622"/>
          </a:xfrm>
        </p:spPr>
        <p:txBody>
          <a:bodyPr>
            <a:normAutofit/>
          </a:bodyPr>
          <a:lstStyle/>
          <a:p>
            <a:r>
              <a:rPr lang="hu-HU" sz="2400" dirty="0"/>
              <a:t>Más török ​​művészet a tradicionális </a:t>
            </a:r>
            <a:r>
              <a:rPr lang="hu-HU" sz="2400" dirty="0" err="1"/>
              <a:t>Ebru-tól</a:t>
            </a:r>
            <a:r>
              <a:rPr lang="hu-HU" sz="2400" dirty="0"/>
              <a:t> (a papírra nyomtatás művészete, vagy törökül az „</a:t>
            </a:r>
            <a:r>
              <a:rPr lang="hu-HU" sz="2400" dirty="0" err="1"/>
              <a:t>ebru</a:t>
            </a:r>
            <a:r>
              <a:rPr lang="hu-HU" sz="2400" dirty="0"/>
              <a:t>” művészete hagyományos dekorációs forma, különleges módszereket alkalmazva) a nyugati stílusú festményekig terjed.</a:t>
            </a:r>
          </a:p>
          <a:p>
            <a:endParaRPr lang="tr-TR" sz="2400" dirty="0"/>
          </a:p>
        </p:txBody>
      </p:sp>
      <p:pic>
        <p:nvPicPr>
          <p:cNvPr id="4" name="3 Resim" descr="Ekran Alıntısı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93398"/>
            <a:ext cx="9753600" cy="457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2588E5D-0763-CB41-A4E2-45676A42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65190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MAIDEN’S </a:t>
            </a:r>
            <a:r>
              <a:rPr lang="hu-H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TORONY</a:t>
            </a:r>
            <a:endParaRPr lang="tr-TR" sz="4400" b="1" dirty="0">
              <a:solidFill>
                <a:schemeClr val="accent1">
                  <a:lumMod val="60000"/>
                  <a:lumOff val="40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B417B39-5626-BC43-A758-B9046BB5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2057400"/>
            <a:ext cx="5029200" cy="4343400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Isztambul egyik </a:t>
            </a:r>
            <a:r>
              <a:rPr lang="tr-TR" sz="2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legikonikusabb </a:t>
            </a:r>
            <a:r>
              <a:rPr lang="tr-TR" sz="24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képének bizonyosan a Kız Kulesi </a:t>
            </a:r>
            <a:r>
              <a:rPr lang="tr-TR" sz="2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Üsküdar, </a:t>
            </a:r>
            <a:r>
              <a:rPr lang="tr-TR" sz="24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angolul Maiden's Tower, Leandros torony, Leander torony vagy Boszporusz torony. Ez egy kicsi természetes szigeten található a Boszporuszban, közvetlenül az ázsiai Isztambul partján. Az első tornyot Athén parancsnok </a:t>
            </a:r>
            <a:r>
              <a:rPr lang="tr-TR" sz="2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épít</a:t>
            </a:r>
            <a:r>
              <a:rPr lang="hu-HU" sz="2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t</a:t>
            </a:r>
            <a:r>
              <a:rPr lang="tr-TR" sz="24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ette </a:t>
            </a:r>
            <a:r>
              <a:rPr lang="tr-TR" sz="24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az 5. században.</a:t>
            </a:r>
          </a:p>
          <a:p>
            <a:endParaRPr lang="tr-TR" sz="24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6" name="Resim 6">
            <a:extLst>
              <a:ext uri="{FF2B5EF4-FFF2-40B4-BE49-F238E27FC236}">
                <a16:creationId xmlns="" xmlns:a16="http://schemas.microsoft.com/office/drawing/2014/main" id="{A2FF2391-32B2-9146-B4C3-783A5BFF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562" y="1998221"/>
            <a:ext cx="5129110" cy="40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76D5313-2A14-B342-9D6F-AABDA78C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62987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>
                <a:solidFill>
                  <a:srgbClr val="00B050"/>
                </a:solidFill>
                <a:latin typeface="Aldhabi" pitchFamily="2" charset="-78"/>
                <a:cs typeface="Aldhabi" pitchFamily="2" charset="-78"/>
              </a:rPr>
              <a:t>HAGIA SOPHIA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FF8FFF6-2C2B-9144-80DE-454F40784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4959152" cy="4348367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A Hagia Sophia Isztambul történelmi múzeuma. I Justinianus bizánci császár építette Isztambul történelmi félszigetének régi városközpontjában </a:t>
            </a:r>
            <a:r>
              <a:rPr lang="tr-TR" sz="28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532-537 </a:t>
            </a:r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között. 1935 óta múzeumként szolgál.</a:t>
            </a:r>
          </a:p>
          <a:p>
            <a:endParaRPr lang="tr-TR" sz="28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9060956C-A3F3-8545-A113-7294ECAE3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21" y="1843877"/>
            <a:ext cx="3983160" cy="39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AEC4408-BACB-C742-BDEA-2DE83411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290661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 dirty="0">
                <a:solidFill>
                  <a:srgbClr val="00B0F0"/>
                </a:solidFill>
                <a:latin typeface="Aldhabi" pitchFamily="2" charset="-78"/>
                <a:cs typeface="Aldhabi" pitchFamily="2" charset="-78"/>
              </a:rPr>
              <a:t>DIVRIGI ULU </a:t>
            </a:r>
            <a:r>
              <a:rPr lang="hu-HU" sz="4400" b="1" dirty="0" smtClean="0">
                <a:solidFill>
                  <a:srgbClr val="00B0F0"/>
                </a:solidFill>
                <a:latin typeface="Aldhabi" pitchFamily="2" charset="-78"/>
                <a:cs typeface="Aldhabi" pitchFamily="2" charset="-78"/>
              </a:rPr>
              <a:t>MECSET</a:t>
            </a:r>
            <a:endParaRPr lang="tr-TR" sz="4400" b="1" dirty="0">
              <a:solidFill>
                <a:srgbClr val="00B0F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11E72FA-FDCE-E241-AE2F-D81346C3F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68327"/>
            <a:ext cx="5199530" cy="407282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Nagy mecset és Divrigi Kórház, történelmi mecset és kórház Sivas Divrigi kerületében. A </a:t>
            </a:r>
            <a:r>
              <a:rPr lang="tr-TR" sz="28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mecset</a:t>
            </a:r>
            <a:r>
              <a:rPr lang="hu-HU" sz="28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e</a:t>
            </a:r>
            <a:r>
              <a:rPr lang="tr-TR" sz="28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t </a:t>
            </a:r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Mengücekli, Ahmed Shah, 1228–29 között építette; A Divrigi Nagy Mecset és Kórház 1985-ben felkerült az UNESCO Világörökség listájára.</a:t>
            </a:r>
          </a:p>
          <a:p>
            <a:endParaRPr lang="tr-TR" sz="20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33A09238-7D1C-5045-930A-4AA4C6C4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05" y="1854066"/>
            <a:ext cx="4455844" cy="40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080CDF6-5203-4441-A10B-7D723664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14088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 dirty="0" smtClean="0">
                <a:solidFill>
                  <a:srgbClr val="7030A0"/>
                </a:solidFill>
                <a:latin typeface="Aldhabi" pitchFamily="2" charset="-78"/>
                <a:cs typeface="Aldhabi" pitchFamily="2" charset="-78"/>
              </a:rPr>
              <a:t>SUMELA</a:t>
            </a:r>
            <a:r>
              <a:rPr lang="hu-HU" sz="4400" b="1" dirty="0" smtClean="0">
                <a:solidFill>
                  <a:srgbClr val="7030A0"/>
                </a:solidFill>
                <a:latin typeface="Aldhabi" pitchFamily="2" charset="-78"/>
                <a:cs typeface="Aldhabi" pitchFamily="2" charset="-78"/>
              </a:rPr>
              <a:t> KOLOSTOR</a:t>
            </a:r>
            <a:endParaRPr lang="tr-TR" sz="4400" b="1" dirty="0">
              <a:solidFill>
                <a:srgbClr val="7030A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80AE997-2DED-8D48-8E79-EA90D06BB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40" y="1794978"/>
            <a:ext cx="5038938" cy="4333214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A Sümela kolostor egy ókori görög ortodox kolostor és templomkomplexum a tengerszint feletti 1.150 m magasságban, a Kara (ókori görög név: Mela) </a:t>
            </a:r>
            <a:r>
              <a:rPr lang="hu-HU" sz="28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HEGY </a:t>
            </a:r>
            <a:r>
              <a:rPr lang="tr-TR" sz="28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nyugati </a:t>
            </a:r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lejtőin (ókori görög név: Panagia), amely </a:t>
            </a:r>
            <a:r>
              <a:rPr lang="tr-TR" sz="28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a </a:t>
            </a:r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Trabzon tartomány Maçka kerületében található Altındere-völgy határain belül. A neve Panagia Sumela (</a:t>
            </a:r>
            <a:r>
              <a:rPr lang="el-G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Παναγία Σουμελά) </a:t>
            </a:r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vagy Theotokos Sumela.</a:t>
            </a:r>
          </a:p>
          <a:p>
            <a:endParaRPr lang="tr-TR" sz="20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263E2EE1-14E3-4D41-9180-3B84AB93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398" y="1837764"/>
            <a:ext cx="4812029" cy="3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C38B9AC-BFA5-FB40-9618-4F99D361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28516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TOPKAPI </a:t>
            </a:r>
            <a:r>
              <a:rPr lang="hu-HU" sz="4400" b="1" dirty="0" smtClean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PALOTA</a:t>
            </a:r>
            <a:endParaRPr lang="tr-TR" sz="4400" b="1" dirty="0">
              <a:solidFill>
                <a:srgbClr val="FF0000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57579EBB-1E88-8244-BB45-64CBA53D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603" y="1709406"/>
            <a:ext cx="8396240" cy="2630327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89212" y="4495800"/>
            <a:ext cx="8915400" cy="1415422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Topkapı-palota</a:t>
            </a:r>
            <a:r>
              <a:rPr lang="hu-HU" dirty="0"/>
              <a:t> az Oszmán </a:t>
            </a:r>
            <a:r>
              <a:rPr lang="hu-HU" dirty="0" smtClean="0"/>
              <a:t>Birodalom400 </a:t>
            </a:r>
            <a:r>
              <a:rPr lang="hu-HU" dirty="0"/>
              <a:t>éves története. Az állam közigazgatási központjaként szolgált, és az oszmán szultánok palotája </a:t>
            </a:r>
            <a:r>
              <a:rPr lang="hu-HU" dirty="0" smtClean="0"/>
              <a:t>volt. </a:t>
            </a:r>
            <a:r>
              <a:rPr lang="hu-HU" dirty="0"/>
              <a:t>Egy időben közel 4000 ember </a:t>
            </a:r>
            <a:r>
              <a:rPr lang="hu-HU" dirty="0" smtClean="0"/>
              <a:t>élt itt. </a:t>
            </a:r>
            <a:r>
              <a:rPr lang="hu-HU" dirty="0"/>
              <a:t>A </a:t>
            </a:r>
            <a:r>
              <a:rPr lang="hu-HU" dirty="0" err="1"/>
              <a:t>Topkapi-palotát</a:t>
            </a:r>
            <a:r>
              <a:rPr lang="hu-HU" dirty="0"/>
              <a:t> 1478-ban Mehmed </a:t>
            </a:r>
            <a:r>
              <a:rPr lang="hu-HU" dirty="0" err="1"/>
              <a:t>Fatih</a:t>
            </a:r>
            <a:r>
              <a:rPr lang="hu-HU" dirty="0"/>
              <a:t> szultán építette.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68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FFF394C-3E36-2A4D-8A15-FE3E277A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28516"/>
            <a:ext cx="8911687" cy="1280890"/>
          </a:xfrm>
        </p:spPr>
        <p:txBody>
          <a:bodyPr vert="horz" anchor="ctr">
            <a:normAutofit/>
          </a:bodyPr>
          <a:lstStyle/>
          <a:p>
            <a:pPr algn="ctr"/>
            <a:r>
              <a:rPr lang="tr-TR" sz="4400" b="1" dirty="0">
                <a:solidFill>
                  <a:schemeClr val="accent4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DOLMABAHÇE </a:t>
            </a:r>
            <a:r>
              <a:rPr lang="hu-HU" sz="4400" b="1" dirty="0" smtClean="0">
                <a:solidFill>
                  <a:schemeClr val="accent4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PALOTA</a:t>
            </a:r>
            <a:endParaRPr lang="tr-TR" sz="4400" b="1" dirty="0">
              <a:solidFill>
                <a:schemeClr val="accent4">
                  <a:lumMod val="7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2EDDFDE-0D5D-F041-8665-9A7CD19D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8" y="2133600"/>
            <a:ext cx="5184493" cy="3777622"/>
          </a:xfrm>
        </p:spPr>
        <p:txBody>
          <a:bodyPr>
            <a:normAutofit fontScale="92500" lnSpcReduction="20000"/>
          </a:bodyPr>
          <a:lstStyle/>
          <a:p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A Dolmabahçe-palota egy oszmán palota Isztambulban, Besiktas-ban, 250 000 m²-es területen, a Kabataştól Besiktaşig terjedő Dolmabahçe utca és a Boszporusz között. A bal parton található, a Boszporusz bejáratánál, a Marmara-tengertől </a:t>
            </a:r>
            <a:r>
              <a:rPr lang="tr-TR" sz="28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, </a:t>
            </a:r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Üsküdar és Salacakkal szemben. Az építkezés 1843-ban kezdődött és 1856-ban fejeződött be.</a:t>
            </a:r>
          </a:p>
          <a:p>
            <a:endParaRPr lang="tr-TR" sz="28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0711DD0C-B237-C946-A091-EB5F0D27B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54" y="2172967"/>
            <a:ext cx="4808345" cy="35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7D5CFD8-5556-794C-A830-D1C6236B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257372"/>
            <a:ext cx="8911687" cy="916189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 dirty="0">
                <a:solidFill>
                  <a:schemeClr val="accent6"/>
                </a:solidFill>
                <a:latin typeface="Aldhabi" pitchFamily="2" charset="-78"/>
                <a:cs typeface="Aldhabi" pitchFamily="2" charset="-78"/>
              </a:rPr>
              <a:t>GALATA </a:t>
            </a:r>
            <a:r>
              <a:rPr lang="hu-HU" sz="4400" b="1" dirty="0" smtClean="0">
                <a:solidFill>
                  <a:schemeClr val="accent6"/>
                </a:solidFill>
                <a:latin typeface="Aldhabi" pitchFamily="2" charset="-78"/>
                <a:cs typeface="Aldhabi" pitchFamily="2" charset="-78"/>
              </a:rPr>
              <a:t>TORONY</a:t>
            </a:r>
            <a:endParaRPr lang="tr-TR" sz="4400" b="1" dirty="0">
              <a:solidFill>
                <a:schemeClr val="accent6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96C1F58-647F-4542-9572-F0DA8A289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1444788"/>
            <a:ext cx="5407349" cy="4671178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A </a:t>
            </a:r>
            <a:r>
              <a:rPr lang="hu-HU" sz="2800" b="1" dirty="0" err="1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Galata</a:t>
            </a:r>
            <a:r>
              <a:rPr lang="hu-HU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Tower egy torony, Isztambul </a:t>
            </a:r>
            <a:r>
              <a:rPr lang="hu-HU" sz="2800" b="1" dirty="0" err="1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Galata</a:t>
            </a:r>
            <a:r>
              <a:rPr lang="hu-HU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kerületében található. </a:t>
            </a:r>
            <a:r>
              <a:rPr lang="hu-HU" sz="28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hu-HU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528-ban épült, a város egyik legfontosabb szimbóluma. A Boszporusz és az Aranyszarv a toronyról tekinthető meg. 1348-ban a </a:t>
            </a:r>
            <a:r>
              <a:rPr lang="hu-HU" sz="28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genojaiak</a:t>
            </a:r>
            <a:r>
              <a:rPr lang="hu-HU" sz="28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újjáépítették </a:t>
            </a:r>
            <a:r>
              <a:rPr lang="hu-HU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a </a:t>
            </a:r>
            <a:r>
              <a:rPr lang="hu-HU" sz="2800" b="1" dirty="0" err="1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galata</a:t>
            </a:r>
            <a:r>
              <a:rPr lang="hu-HU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falak mellett, az </a:t>
            </a:r>
            <a:r>
              <a:rPr lang="hu-HU" sz="2800" b="1" dirty="0" err="1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Isa</a:t>
            </a:r>
            <a:r>
              <a:rPr lang="hu-HU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toronynak nevezett kőműves kövekkel.</a:t>
            </a:r>
          </a:p>
          <a:p>
            <a:endParaRPr lang="tr-TR" sz="28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307E8AEB-2503-3F47-B6E3-99D14B705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126" y="1444788"/>
            <a:ext cx="3505860" cy="43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9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0C759E9-DA3F-774D-928D-4BE4957D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89640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hu-HU" sz="4400" b="1" dirty="0" smtClean="0">
                <a:latin typeface="Aldhabi" pitchFamily="2" charset="-78"/>
                <a:cs typeface="Aldhabi" pitchFamily="2" charset="-78"/>
              </a:rPr>
              <a:t>TÖRÖKORSZÁG ÁLTALÁNOS ÉPÍTÉSZETE</a:t>
            </a:r>
            <a:endParaRPr lang="tr-TR" sz="4400" b="1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219200" y="2133600"/>
            <a:ext cx="10285412" cy="377762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Törökország a </a:t>
            </a:r>
            <a:r>
              <a:rPr lang="hu-HU" sz="2400" dirty="0"/>
              <a:t>történelem </a:t>
            </a:r>
            <a:r>
              <a:rPr lang="hu-HU" sz="2400" dirty="0" smtClean="0"/>
              <a:t>során </a:t>
            </a:r>
            <a:r>
              <a:rPr lang="hu-HU" sz="2400" dirty="0"/>
              <a:t>különböző kultúráknak </a:t>
            </a:r>
            <a:r>
              <a:rPr lang="hu-HU" sz="2400" dirty="0" smtClean="0"/>
              <a:t>adott </a:t>
            </a:r>
            <a:r>
              <a:rPr lang="hu-HU" sz="2400" dirty="0"/>
              <a:t>otthont </a:t>
            </a:r>
            <a:r>
              <a:rPr lang="hu-HU" sz="2400" dirty="0" smtClean="0"/>
              <a:t>, </a:t>
            </a:r>
            <a:r>
              <a:rPr lang="hu-HU" sz="2400" dirty="0"/>
              <a:t>ugyanakkor </a:t>
            </a:r>
            <a:r>
              <a:rPr lang="hu-HU" sz="2400" dirty="0" smtClean="0"/>
              <a:t>hidat </a:t>
            </a:r>
            <a:r>
              <a:rPr lang="hu-HU" sz="2400" dirty="0" smtClean="0"/>
              <a:t>épít </a:t>
            </a:r>
            <a:r>
              <a:rPr lang="hu-HU" sz="2400" dirty="0"/>
              <a:t>Európa és Ázsia között, és ezért </a:t>
            </a:r>
            <a:r>
              <a:rPr lang="hu-HU" sz="2400" dirty="0" smtClean="0"/>
              <a:t>különböző </a:t>
            </a:r>
            <a:r>
              <a:rPr lang="hu-HU" sz="2400" dirty="0"/>
              <a:t>kulturális </a:t>
            </a:r>
            <a:r>
              <a:rPr lang="hu-HU" sz="2400" dirty="0" smtClean="0"/>
              <a:t>struktúrákat foglal magába. </a:t>
            </a:r>
            <a:r>
              <a:rPr lang="hu-HU" sz="2400" dirty="0"/>
              <a:t>Ezen túlmenően Törökország minden régiója </a:t>
            </a:r>
            <a:r>
              <a:rPr lang="hu-HU" sz="2400" dirty="0" smtClean="0"/>
              <a:t>eltérő jellegzetességgel rendelkezik </a:t>
            </a:r>
            <a:r>
              <a:rPr lang="hu-HU" sz="2400" dirty="0"/>
              <a:t>földrajzi, éghajlati </a:t>
            </a:r>
            <a:r>
              <a:rPr lang="hu-HU" sz="2400" dirty="0" smtClean="0"/>
              <a:t>viszonyok</a:t>
            </a:r>
            <a:r>
              <a:rPr lang="hu-HU" sz="2400" dirty="0"/>
              <a:t> </a:t>
            </a:r>
            <a:r>
              <a:rPr lang="hu-HU" sz="2400" dirty="0" smtClean="0"/>
              <a:t>valamint</a:t>
            </a:r>
            <a:r>
              <a:rPr lang="hu-HU" sz="2400" dirty="0" smtClean="0"/>
              <a:t> </a:t>
            </a:r>
            <a:r>
              <a:rPr lang="hu-HU" sz="2400" dirty="0"/>
              <a:t>kulturális </a:t>
            </a:r>
            <a:r>
              <a:rPr lang="hu-HU" sz="2400" dirty="0" smtClean="0"/>
              <a:t>és gazdagság szempontból</a:t>
            </a:r>
            <a:r>
              <a:rPr lang="hu-HU" sz="2400" dirty="0"/>
              <a:t>, amely </a:t>
            </a:r>
            <a:r>
              <a:rPr lang="hu-HU" sz="2400" dirty="0" smtClean="0"/>
              <a:t>gazdagítja </a:t>
            </a:r>
            <a:r>
              <a:rPr lang="hu-HU" sz="2400" dirty="0" smtClean="0"/>
              <a:t>Törökország </a:t>
            </a:r>
            <a:r>
              <a:rPr lang="hu-HU" sz="2400" dirty="0" smtClean="0"/>
              <a:t>sokszínű</a:t>
            </a:r>
            <a:r>
              <a:rPr lang="hu-HU" sz="2400" dirty="0" smtClean="0"/>
              <a:t> </a:t>
            </a:r>
            <a:r>
              <a:rPr lang="hu-HU" sz="2400" dirty="0"/>
              <a:t>kultúráját.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880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A klasszikus korszak főépítésze, Mimar Sinan, 1492-ben született Kayseriben és 1588. évben Isztambulban halt meg. A Sinan új korszakot kezdett a világépítészetben, 334 épületet építve különféle városokban. Stílusa az volt, hogy jelentős hatással legyen a jövő korszakaira.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A25DD75-F778-BD49-850F-F3C2D519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40741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 dirty="0">
                <a:solidFill>
                  <a:schemeClr val="accent1"/>
                </a:solidFill>
                <a:latin typeface="Aldhabi" pitchFamily="2" charset="-78"/>
                <a:cs typeface="Aldhabi" pitchFamily="2" charset="-78"/>
              </a:rPr>
              <a:t>EDIRNE BAYEZID </a:t>
            </a:r>
            <a:r>
              <a:rPr lang="hu-HU" sz="4400" b="1" dirty="0" smtClean="0">
                <a:solidFill>
                  <a:schemeClr val="accent1"/>
                </a:solidFill>
                <a:latin typeface="Aldhabi" pitchFamily="2" charset="-78"/>
                <a:cs typeface="Aldhabi" pitchFamily="2" charset="-78"/>
              </a:rPr>
              <a:t>KOMPLEXUM</a:t>
            </a:r>
            <a:endParaRPr lang="tr-TR" sz="4400" b="1" dirty="0">
              <a:solidFill>
                <a:schemeClr val="accent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9E2958E5-02A4-6C42-80B4-8D8DAB5AC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5" y="1877749"/>
            <a:ext cx="4180812" cy="4286250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89212" y="2133600"/>
            <a:ext cx="4421188" cy="377762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"</a:t>
            </a:r>
            <a:r>
              <a:rPr lang="hu-HU" dirty="0" err="1"/>
              <a:t>Bayezid</a:t>
            </a:r>
            <a:r>
              <a:rPr lang="hu-HU" dirty="0"/>
              <a:t> II. Szultán Komplex Egészségmúzeum", "</a:t>
            </a:r>
            <a:r>
              <a:rPr lang="hu-HU" dirty="0" err="1"/>
              <a:t>Edirne</a:t>
            </a:r>
            <a:r>
              <a:rPr lang="hu-HU" dirty="0"/>
              <a:t> Egészségügyi Múzeum", </a:t>
            </a:r>
            <a:r>
              <a:rPr lang="hu-HU" dirty="0" err="1"/>
              <a:t>Edirne</a:t>
            </a:r>
            <a:r>
              <a:rPr lang="hu-HU" dirty="0"/>
              <a:t>, a </a:t>
            </a:r>
            <a:r>
              <a:rPr lang="hu-HU" dirty="0" err="1"/>
              <a:t>Darussifa</a:t>
            </a:r>
            <a:r>
              <a:rPr lang="hu-HU" dirty="0"/>
              <a:t> és Orvosi </a:t>
            </a:r>
            <a:r>
              <a:rPr lang="hu-HU" dirty="0" err="1"/>
              <a:t>madrasah</a:t>
            </a:r>
            <a:r>
              <a:rPr lang="hu-HU" dirty="0"/>
              <a:t> struktúrák második </a:t>
            </a:r>
            <a:r>
              <a:rPr lang="hu-HU" dirty="0" err="1"/>
              <a:t>Beyazit</a:t>
            </a:r>
            <a:r>
              <a:rPr lang="hu-HU" dirty="0"/>
              <a:t> Komplexuma, amely a </a:t>
            </a:r>
            <a:r>
              <a:rPr lang="hu-HU" dirty="0" err="1"/>
              <a:t>Trakya</a:t>
            </a:r>
            <a:r>
              <a:rPr lang="hu-HU" dirty="0"/>
              <a:t> </a:t>
            </a:r>
            <a:r>
              <a:rPr lang="hu-HU" dirty="0" err="1"/>
              <a:t>Darüssifaa</a:t>
            </a:r>
            <a:r>
              <a:rPr lang="hu-HU" dirty="0"/>
              <a:t> Egyetemen működik (kórház 1488 óta), 1877-1878-ig az oszmán-orosz háború 400 </a:t>
            </a:r>
            <a:r>
              <a:rPr lang="hu-HU" dirty="0" smtClean="0"/>
              <a:t>évig </a:t>
            </a:r>
            <a:r>
              <a:rPr lang="hu-HU" dirty="0"/>
              <a:t>szüntelenül mindenféle beteg </a:t>
            </a:r>
            <a:r>
              <a:rPr lang="hu-HU" dirty="0" smtClean="0"/>
              <a:t>előtt nyitva állt. </a:t>
            </a:r>
            <a:r>
              <a:rPr lang="hu-HU" dirty="0"/>
              <a:t>Később egy egészségügyi intézmény volt, amely </a:t>
            </a:r>
            <a:r>
              <a:rPr lang="hu-HU" dirty="0" smtClean="0"/>
              <a:t>csak </a:t>
            </a:r>
            <a:r>
              <a:rPr lang="hu-HU" dirty="0"/>
              <a:t>mentális betegeket szolgált ki.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10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A7502A5-6BA4-FB45-989F-E2153428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67946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 dirty="0">
                <a:solidFill>
                  <a:schemeClr val="accent3"/>
                </a:solidFill>
                <a:latin typeface="Aldhabi" pitchFamily="2" charset="-78"/>
                <a:cs typeface="Aldhabi" pitchFamily="2" charset="-78"/>
              </a:rPr>
              <a:t>SULEYMANIYE MOSQUE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8BFE3C4-A629-6C41-BF85-A4789FB5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810" y="2133600"/>
            <a:ext cx="5017802" cy="3777622"/>
          </a:xfrm>
        </p:spPr>
        <p:txBody>
          <a:bodyPr>
            <a:normAutofit fontScale="85000" lnSpcReduction="10000"/>
          </a:bodyPr>
          <a:lstStyle/>
          <a:p>
            <a:r>
              <a:rPr lang="tr-TR" sz="2800" b="1" dirty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A Süleymaniye-mecset Mimar Sinan építette 1551-1557-ben a Csodálatos Suleiman nevében. A Suleymaniye-mecset, amelyet Mimar Sinan munkájának írnak le az utazó számára, a Suleymaniye-komplexum részeként épült, amely madraszah-okból, könyvtárból, kórházból, orvosi iskolából, török ​​fürdőből, imaretből, temetőből és üzletekből állt.</a:t>
            </a:r>
          </a:p>
          <a:p>
            <a:endParaRPr lang="tr-TR" sz="28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E9293CED-2E80-AE40-BBE5-186C9AA7C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91" y="1980615"/>
            <a:ext cx="5049920" cy="39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ttoman Architect Mimar Sinan- The Master of Geometry - Architecture - Showcas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4515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FE9FEE8-D2AC-E440-B03C-445E7F88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77414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 dirty="0">
                <a:solidFill>
                  <a:schemeClr val="accent2"/>
                </a:solidFill>
                <a:latin typeface="Aldhabi" pitchFamily="2" charset="-78"/>
                <a:cs typeface="Aldhabi" pitchFamily="2" charset="-78"/>
              </a:rPr>
              <a:t>BEYLERBEYI </a:t>
            </a:r>
            <a:r>
              <a:rPr lang="hu-HU" sz="4400" b="1" dirty="0" smtClean="0">
                <a:solidFill>
                  <a:schemeClr val="accent2"/>
                </a:solidFill>
                <a:latin typeface="Aldhabi" pitchFamily="2" charset="-78"/>
                <a:cs typeface="Aldhabi" pitchFamily="2" charset="-78"/>
              </a:rPr>
              <a:t>PALOTA</a:t>
            </a:r>
            <a:endParaRPr lang="tr-TR" sz="4400" b="1" dirty="0">
              <a:solidFill>
                <a:schemeClr val="accent2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A67CDF35-18FF-4642-B560-D04423BAE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73" y="2133601"/>
            <a:ext cx="4532516" cy="3777622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5867400" y="2133600"/>
            <a:ext cx="5637212" cy="3777622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Beylerbeyi-palotát</a:t>
            </a:r>
            <a:r>
              <a:rPr lang="hu-HU" dirty="0"/>
              <a:t> </a:t>
            </a:r>
            <a:r>
              <a:rPr lang="hu-HU" dirty="0" err="1"/>
              <a:t>Abdulaziz</a:t>
            </a:r>
            <a:r>
              <a:rPr lang="hu-HU" dirty="0"/>
              <a:t> szultán </a:t>
            </a:r>
            <a:r>
              <a:rPr lang="hu-HU" dirty="0" smtClean="0"/>
              <a:t>építtette </a:t>
            </a:r>
            <a:r>
              <a:rPr lang="hu-HU" dirty="0"/>
              <a:t>1861-1865-ben, </a:t>
            </a:r>
            <a:r>
              <a:rPr lang="hu-HU" dirty="0" err="1"/>
              <a:t>Sarkis</a:t>
            </a:r>
            <a:r>
              <a:rPr lang="hu-HU" dirty="0"/>
              <a:t> </a:t>
            </a:r>
            <a:r>
              <a:rPr lang="hu-HU" dirty="0" err="1"/>
              <a:t>Balyan</a:t>
            </a:r>
            <a:r>
              <a:rPr lang="hu-HU" dirty="0"/>
              <a:t> építész által, Isztambul </a:t>
            </a:r>
            <a:r>
              <a:rPr lang="hu-HU" dirty="0" err="1"/>
              <a:t>Uskudar</a:t>
            </a:r>
            <a:r>
              <a:rPr lang="hu-HU" dirty="0"/>
              <a:t> </a:t>
            </a:r>
            <a:r>
              <a:rPr lang="hu-HU" dirty="0" smtClean="0"/>
              <a:t>területén a  </a:t>
            </a:r>
            <a:r>
              <a:rPr lang="hu-HU" dirty="0" err="1"/>
              <a:t>Beylerbeyi</a:t>
            </a:r>
            <a:r>
              <a:rPr lang="hu-HU" dirty="0"/>
              <a:t> kerületében. IV. Szultán </a:t>
            </a:r>
            <a:r>
              <a:rPr lang="hu-HU" dirty="0" err="1"/>
              <a:t>Murad</a:t>
            </a:r>
            <a:r>
              <a:rPr lang="hu-HU" dirty="0"/>
              <a:t> ebben a palotában született.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20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A044ECB-5D15-8A47-9433-7B21466B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50763"/>
            <a:ext cx="8911687" cy="1221804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 dirty="0">
                <a:solidFill>
                  <a:srgbClr val="002060"/>
                </a:solidFill>
                <a:latin typeface="Aldhabi" pitchFamily="2" charset="-78"/>
                <a:cs typeface="Aldhabi" pitchFamily="2" charset="-78"/>
              </a:rPr>
              <a:t>ANITKABIR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A368BFAD-38E2-6E4A-9D7D-5560456C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33" y="2133600"/>
            <a:ext cx="4717931" cy="3575288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5943600" y="2133600"/>
            <a:ext cx="5561012" cy="3777622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 </a:t>
            </a:r>
            <a:r>
              <a:rPr lang="hu-HU" dirty="0" err="1"/>
              <a:t>Anitkabir</a:t>
            </a:r>
            <a:r>
              <a:rPr lang="hu-HU" dirty="0"/>
              <a:t>, </a:t>
            </a:r>
            <a:r>
              <a:rPr lang="hu-HU" dirty="0" smtClean="0"/>
              <a:t> </a:t>
            </a:r>
            <a:r>
              <a:rPr lang="hu-HU" dirty="0"/>
              <a:t>török ​​függetlenségi </a:t>
            </a:r>
            <a:r>
              <a:rPr lang="hu-HU" dirty="0" smtClean="0"/>
              <a:t>háború és forradalom idején Törökország első elnökének, </a:t>
            </a:r>
            <a:r>
              <a:rPr lang="hu-HU" dirty="0" err="1"/>
              <a:t>Mustafa</a:t>
            </a:r>
            <a:r>
              <a:rPr lang="hu-HU" dirty="0"/>
              <a:t> Kemal Atatürknek az Ankara </a:t>
            </a:r>
            <a:r>
              <a:rPr lang="hu-HU" dirty="0" err="1"/>
              <a:t>Anıttepe</a:t>
            </a:r>
            <a:r>
              <a:rPr lang="hu-HU" dirty="0"/>
              <a:t> (korábban </a:t>
            </a:r>
            <a:r>
              <a:rPr lang="hu-HU" dirty="0" err="1" smtClean="0"/>
              <a:t>Rasattepe</a:t>
            </a:r>
            <a:r>
              <a:rPr lang="hu-HU" dirty="0" smtClean="0"/>
              <a:t>)a mauzóleuma. </a:t>
            </a:r>
            <a:r>
              <a:rPr lang="hu-HU" dirty="0"/>
              <a:t>Ezenkívül a negyedik elnököt, </a:t>
            </a:r>
            <a:r>
              <a:rPr lang="hu-HU" dirty="0" err="1"/>
              <a:t>Cemal</a:t>
            </a:r>
            <a:r>
              <a:rPr lang="hu-HU" dirty="0"/>
              <a:t> </a:t>
            </a:r>
            <a:r>
              <a:rPr lang="hu-HU" dirty="0" err="1"/>
              <a:t>Gürselt</a:t>
            </a:r>
            <a:r>
              <a:rPr lang="hu-HU" dirty="0"/>
              <a:t> </a:t>
            </a:r>
            <a:r>
              <a:rPr lang="hu-HU" dirty="0" smtClean="0"/>
              <a:t>temették el ide </a:t>
            </a:r>
            <a:r>
              <a:rPr lang="hu-HU" dirty="0"/>
              <a:t>az 1966-os forradalom </a:t>
            </a:r>
            <a:r>
              <a:rPr lang="hu-HU" dirty="0" smtClean="0"/>
              <a:t>mártírjainak </a:t>
            </a:r>
            <a:r>
              <a:rPr lang="hu-HU" dirty="0"/>
              <a:t>szakaszába.</a:t>
            </a:r>
          </a:p>
        </p:txBody>
      </p:sp>
    </p:spTree>
    <p:extLst>
      <p:ext uri="{BB962C8B-B14F-4D97-AF65-F5344CB8AC3E}">
        <p14:creationId xmlns:p14="http://schemas.microsoft.com/office/powerpoint/2010/main" val="9096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18B18C6-739A-E04A-8580-6EAC657D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58" y="545799"/>
            <a:ext cx="8911687" cy="784874"/>
          </a:xfrm>
        </p:spPr>
        <p:txBody>
          <a:bodyPr>
            <a:normAutofit/>
          </a:bodyPr>
          <a:lstStyle/>
          <a:p>
            <a:r>
              <a:rPr lang="tr-TR" sz="1400" b="1" dirty="0">
                <a:solidFill>
                  <a:schemeClr val="tx1"/>
                </a:solidFill>
              </a:rPr>
              <a:t>Mimar Sinan - Kız Kulesi - Topkapı Palace - Hagia Sophia - 1985 - Anıtkabir - Genoese - 1.150 - Dolmabahçe Palace - Edirne Bayezid Complex - Sultan Abdulaziz - Sultan IV. Murad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DE5D182-410D-F040-98DE-EBE27378C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758" y="1750559"/>
            <a:ext cx="8915400" cy="4356618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1 -) .......... angolul Maiden's Tower néven ismert.</a:t>
            </a:r>
          </a:p>
          <a:p>
            <a:r>
              <a:rPr lang="tr-TR" b="1" dirty="0">
                <a:solidFill>
                  <a:schemeClr val="tx1"/>
                </a:solidFill>
              </a:rPr>
              <a:t>2 -) .......... 532-537 között épült.</a:t>
            </a:r>
          </a:p>
          <a:p>
            <a:r>
              <a:rPr lang="tr-TR" b="1" dirty="0">
                <a:solidFill>
                  <a:schemeClr val="tx1"/>
                </a:solidFill>
              </a:rPr>
              <a:t>3-) A Divriği Ulu mecset az UNESCO világörökségi listáján szerepelt ...</a:t>
            </a:r>
          </a:p>
          <a:p>
            <a:r>
              <a:rPr lang="tr-TR" b="1" dirty="0">
                <a:solidFill>
                  <a:schemeClr val="tx1"/>
                </a:solidFill>
              </a:rPr>
              <a:t>4-) A Sumela kolostor .... tengerszint feletti magasságban van.</a:t>
            </a:r>
          </a:p>
          <a:p>
            <a:r>
              <a:rPr lang="tr-TR" b="1" dirty="0">
                <a:solidFill>
                  <a:schemeClr val="tx1"/>
                </a:solidFill>
              </a:rPr>
              <a:t>5-) Egy időben csaknem 4000 ember élt ........ .........</a:t>
            </a:r>
          </a:p>
          <a:p>
            <a:r>
              <a:rPr lang="tr-TR" b="1" dirty="0">
                <a:solidFill>
                  <a:schemeClr val="tx1"/>
                </a:solidFill>
              </a:rPr>
              <a:t>6 -) .......... .......... egy 250 000 m 2 -es területen.</a:t>
            </a:r>
          </a:p>
          <a:p>
            <a:r>
              <a:rPr lang="tr-TR" b="1" dirty="0">
                <a:solidFill>
                  <a:schemeClr val="tx1"/>
                </a:solidFill>
              </a:rPr>
              <a:t>7-) A Galata-tornyot 1348-ban ......... újjáépítette.</a:t>
            </a:r>
          </a:p>
          <a:p>
            <a:r>
              <a:rPr lang="tr-TR" b="1" dirty="0">
                <a:solidFill>
                  <a:schemeClr val="tx1"/>
                </a:solidFill>
              </a:rPr>
              <a:t>8-) Háború után ......... ........... ......... olyan egészségügyi intézmény volt, amely </a:t>
            </a:r>
            <a:r>
              <a:rPr lang="tr-TR" b="1" dirty="0" smtClean="0">
                <a:solidFill>
                  <a:schemeClr val="tx1"/>
                </a:solidFill>
              </a:rPr>
              <a:t>csak </a:t>
            </a:r>
            <a:r>
              <a:rPr lang="tr-TR" b="1" dirty="0">
                <a:solidFill>
                  <a:schemeClr val="tx1"/>
                </a:solidFill>
              </a:rPr>
              <a:t>mentális betegeket szolgált ki.</a:t>
            </a:r>
          </a:p>
          <a:p>
            <a:r>
              <a:rPr lang="tr-TR" b="1" dirty="0">
                <a:solidFill>
                  <a:schemeClr val="tx1"/>
                </a:solidFill>
              </a:rPr>
              <a:t>9-) A Süleymaniye-mecset építette: ......... ...........</a:t>
            </a:r>
          </a:p>
          <a:p>
            <a:r>
              <a:rPr lang="tr-TR" b="1" dirty="0">
                <a:solidFill>
                  <a:schemeClr val="tx1"/>
                </a:solidFill>
              </a:rPr>
              <a:t>10-) A Beylerbeyi-palota épült .......... .......... és ......... .... ........ ebben a palotában született.</a:t>
            </a:r>
          </a:p>
          <a:p>
            <a:r>
              <a:rPr lang="tr-TR" b="1" dirty="0">
                <a:solidFill>
                  <a:schemeClr val="tx1"/>
                </a:solidFill>
              </a:rPr>
              <a:t>11-) Mustafa Kemal Atatürk sírja a ...........</a:t>
            </a:r>
          </a:p>
        </p:txBody>
      </p:sp>
    </p:spTree>
    <p:extLst>
      <p:ext uri="{BB962C8B-B14F-4D97-AF65-F5344CB8AC3E}">
        <p14:creationId xmlns:p14="http://schemas.microsoft.com/office/powerpoint/2010/main" val="120784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CAE1D2-6D1E-2348-88DD-2712B6BB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latin typeface="Aldhabi" pitchFamily="2" charset="-78"/>
                <a:cs typeface="Aldhabi" pitchFamily="2" charset="-78"/>
              </a:rPr>
              <a:t>Olvassa el a mondatokat és döntse el melyik igaz és melyik hamis</a:t>
            </a:r>
            <a:endParaRPr lang="tr-TR" b="1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1-) 1923 óta Hagia </a:t>
            </a:r>
            <a:r>
              <a:rPr lang="hu-HU" dirty="0" err="1"/>
              <a:t>Sophia</a:t>
            </a:r>
            <a:r>
              <a:rPr lang="hu-HU" dirty="0"/>
              <a:t> múzeumként szolgál.</a:t>
            </a:r>
          </a:p>
          <a:p>
            <a:r>
              <a:rPr lang="hu-HU" dirty="0"/>
              <a:t>2-) A </a:t>
            </a:r>
            <a:r>
              <a:rPr lang="hu-HU" dirty="0" err="1"/>
              <a:t>DivriGi</a:t>
            </a:r>
            <a:r>
              <a:rPr lang="hu-HU" dirty="0"/>
              <a:t> </a:t>
            </a:r>
            <a:r>
              <a:rPr lang="hu-HU" dirty="0" err="1"/>
              <a:t>Ulu</a:t>
            </a:r>
            <a:r>
              <a:rPr lang="hu-HU" dirty="0"/>
              <a:t> </a:t>
            </a:r>
            <a:r>
              <a:rPr lang="hu-HU" dirty="0" smtClean="0"/>
              <a:t>mecsetet  </a:t>
            </a:r>
            <a:r>
              <a:rPr lang="hu-HU" dirty="0" err="1"/>
              <a:t>Mengücekli</a:t>
            </a:r>
            <a:r>
              <a:rPr lang="hu-HU" dirty="0"/>
              <a:t> </a:t>
            </a:r>
            <a:r>
              <a:rPr lang="hu-HU" dirty="0" err="1"/>
              <a:t>bey</a:t>
            </a:r>
            <a:r>
              <a:rPr lang="hu-HU" dirty="0"/>
              <a:t> Ahmed </a:t>
            </a:r>
            <a:r>
              <a:rPr lang="hu-HU" dirty="0" err="1" smtClean="0"/>
              <a:t>Shah</a:t>
            </a:r>
            <a:r>
              <a:rPr lang="hu-HU" dirty="0" smtClean="0"/>
              <a:t> építette.</a:t>
            </a:r>
            <a:endParaRPr lang="hu-HU" dirty="0"/>
          </a:p>
          <a:p>
            <a:r>
              <a:rPr lang="hu-HU" dirty="0"/>
              <a:t>3-) A </a:t>
            </a:r>
            <a:r>
              <a:rPr lang="hu-HU" dirty="0" err="1"/>
              <a:t>Dolmahabçe</a:t>
            </a:r>
            <a:r>
              <a:rPr lang="hu-HU" dirty="0"/>
              <a:t> építése 1843-ban kezdődött és 1856-ban fejeződött be.</a:t>
            </a:r>
          </a:p>
          <a:p>
            <a:r>
              <a:rPr lang="hu-HU" dirty="0"/>
              <a:t>4-) A </a:t>
            </a:r>
            <a:r>
              <a:rPr lang="hu-HU" dirty="0" err="1"/>
              <a:t>Topkapi-palotát</a:t>
            </a:r>
            <a:r>
              <a:rPr lang="hu-HU" dirty="0"/>
              <a:t> 1478-ban építette IV. Szultán. </a:t>
            </a:r>
            <a:r>
              <a:rPr lang="hu-HU" dirty="0" err="1"/>
              <a:t>Murad</a:t>
            </a:r>
            <a:r>
              <a:rPr lang="hu-HU" dirty="0"/>
              <a:t>.</a:t>
            </a:r>
          </a:p>
          <a:p>
            <a:r>
              <a:rPr lang="hu-HU" dirty="0"/>
              <a:t>5-) A </a:t>
            </a:r>
            <a:r>
              <a:rPr lang="hu-HU" dirty="0" err="1"/>
              <a:t>Galata-torony</a:t>
            </a:r>
            <a:r>
              <a:rPr lang="hu-HU" dirty="0"/>
              <a:t> az Ankara egyik legfontosabb szimbóluma.</a:t>
            </a:r>
          </a:p>
          <a:p>
            <a:r>
              <a:rPr lang="hu-HU" dirty="0"/>
              <a:t>6-) A </a:t>
            </a:r>
            <a:r>
              <a:rPr lang="hu-HU" dirty="0" err="1"/>
              <a:t>Süleymaniye-mecset</a:t>
            </a:r>
            <a:r>
              <a:rPr lang="hu-HU" dirty="0"/>
              <a:t> </a:t>
            </a:r>
            <a:r>
              <a:rPr lang="hu-HU" dirty="0" err="1"/>
              <a:t>Mimar</a:t>
            </a:r>
            <a:r>
              <a:rPr lang="hu-HU" dirty="0"/>
              <a:t> </a:t>
            </a:r>
            <a:r>
              <a:rPr lang="hu-HU" dirty="0" err="1"/>
              <a:t>Sinan</a:t>
            </a:r>
            <a:r>
              <a:rPr lang="hu-HU" dirty="0"/>
              <a:t> építette 1551-1557-ben a Csodálatos </a:t>
            </a:r>
            <a:r>
              <a:rPr lang="hu-HU" dirty="0" err="1"/>
              <a:t>Suleiman</a:t>
            </a:r>
            <a:r>
              <a:rPr lang="hu-HU" dirty="0"/>
              <a:t> nevében.</a:t>
            </a:r>
          </a:p>
        </p:txBody>
      </p:sp>
    </p:spTree>
    <p:extLst>
      <p:ext uri="{BB962C8B-B14F-4D97-AF65-F5344CB8AC3E}">
        <p14:creationId xmlns:p14="http://schemas.microsoft.com/office/powerpoint/2010/main" val="26766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E81D074-0C5C-3042-AB29-DFD8CFF6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619" y="61868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r-TR" sz="5400" b="1" dirty="0">
                <a:latin typeface="Aldhabi" pitchFamily="2" charset="-78"/>
                <a:cs typeface="Aldhabi" pitchFamily="2" charset="-78"/>
              </a:rPr>
              <a:t>Mikor épült a Beylerbeyi-palota?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EF2FFDC-7D58-D043-AF53-49E5C0D8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06" y="2173126"/>
            <a:ext cx="8915400" cy="2511748"/>
          </a:xfrm>
        </p:spPr>
        <p:txBody>
          <a:bodyPr>
            <a:normAutofit/>
          </a:bodyPr>
          <a:lstStyle/>
          <a:p>
            <a:r>
              <a:rPr lang="tr-TR" sz="2800" b="1"/>
              <a:t>A) 1923-1935</a:t>
            </a:r>
          </a:p>
          <a:p>
            <a:r>
              <a:rPr lang="tr-TR" sz="2800" b="1"/>
              <a:t>B) 1861-1865</a:t>
            </a:r>
          </a:p>
          <a:p>
            <a:r>
              <a:rPr lang="tr-TR" sz="2800" b="1"/>
              <a:t>C) 1551-1557</a:t>
            </a:r>
          </a:p>
          <a:p>
            <a:r>
              <a:rPr lang="tr-TR" sz="2800" b="1"/>
              <a:t>D) 532-537</a:t>
            </a:r>
          </a:p>
        </p:txBody>
      </p:sp>
    </p:spTree>
    <p:extLst>
      <p:ext uri="{BB962C8B-B14F-4D97-AF65-F5344CB8AC3E}">
        <p14:creationId xmlns:p14="http://schemas.microsoft.com/office/powerpoint/2010/main" val="8634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B0E864E-8884-5A45-810C-AF54FDC1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255" y="621580"/>
            <a:ext cx="8911687" cy="1280890"/>
          </a:xfrm>
        </p:spPr>
        <p:txBody>
          <a:bodyPr/>
          <a:lstStyle/>
          <a:p>
            <a:r>
              <a:rPr lang="hu-HU" b="1" dirty="0" smtClean="0"/>
              <a:t>válasz</a:t>
            </a:r>
            <a:r>
              <a:rPr lang="tr-TR" b="1" dirty="0" smtClean="0"/>
              <a:t> </a:t>
            </a:r>
            <a:r>
              <a:rPr lang="tr-TR" b="1" dirty="0"/>
              <a:t>: B</a:t>
            </a:r>
          </a:p>
        </p:txBody>
      </p:sp>
    </p:spTree>
    <p:extLst>
      <p:ext uri="{BB962C8B-B14F-4D97-AF65-F5344CB8AC3E}">
        <p14:creationId xmlns:p14="http://schemas.microsoft.com/office/powerpoint/2010/main" val="15957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447800" y="1371600"/>
            <a:ext cx="8915400" cy="3777622"/>
          </a:xfrm>
        </p:spPr>
        <p:txBody>
          <a:bodyPr>
            <a:noAutofit/>
          </a:bodyPr>
          <a:lstStyle/>
          <a:p>
            <a:r>
              <a:rPr lang="hu-HU" sz="3200" dirty="0"/>
              <a:t>Ebben a </a:t>
            </a:r>
            <a:r>
              <a:rPr lang="hu-HU" sz="3200" dirty="0" smtClean="0"/>
              <a:t>földrajzi helyzetben, </a:t>
            </a:r>
            <a:r>
              <a:rPr lang="hu-HU" sz="3200" dirty="0"/>
              <a:t>amelyet bölcsőnek tekintünk, ahol egészen más civilizációk találkoznak, nem szabad figyelmen kívül hagyni a </a:t>
            </a:r>
            <a:r>
              <a:rPr lang="hu-HU" sz="3200" dirty="0" smtClean="0"/>
              <a:t>kultúrák gazdagságát</a:t>
            </a:r>
            <a:r>
              <a:rPr lang="hu-HU" sz="3200" dirty="0"/>
              <a:t>, például az életmódot, a művészetet és az építészetet. Különösen akkor, ha Törökország </a:t>
            </a:r>
            <a:r>
              <a:rPr lang="hu-HU" sz="3200" dirty="0" smtClean="0"/>
              <a:t>építészetével  </a:t>
            </a:r>
            <a:r>
              <a:rPr lang="hu-HU" sz="3200" dirty="0" smtClean="0"/>
              <a:t>találkozhatunk</a:t>
            </a:r>
            <a:r>
              <a:rPr lang="hu-HU" sz="3200" dirty="0"/>
              <a:t>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5898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3A13D73-074A-924D-8869-4DAC2DDA8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73126"/>
            <a:ext cx="8915400" cy="251174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1"/>
                </a:solidFill>
                <a:cs typeface="Aldhabi" pitchFamily="2" charset="-78"/>
              </a:rPr>
              <a:t>A) Edirne Bayezıd </a:t>
            </a:r>
            <a:r>
              <a:rPr lang="hu-HU" sz="2800" b="1" dirty="0" smtClean="0">
                <a:solidFill>
                  <a:schemeClr val="tx1"/>
                </a:solidFill>
                <a:cs typeface="Aldhabi" pitchFamily="2" charset="-78"/>
              </a:rPr>
              <a:t>komplexum</a:t>
            </a:r>
          </a:p>
          <a:p>
            <a:r>
              <a:rPr lang="tr-TR" sz="2800" b="1" dirty="0" smtClean="0">
                <a:solidFill>
                  <a:schemeClr val="tx1"/>
                </a:solidFill>
                <a:cs typeface="Aldhabi" pitchFamily="2" charset="-78"/>
              </a:rPr>
              <a:t>B</a:t>
            </a:r>
            <a:r>
              <a:rPr lang="tr-TR" sz="2800" b="1" dirty="0">
                <a:solidFill>
                  <a:schemeClr val="tx1"/>
                </a:solidFill>
                <a:cs typeface="Aldhabi" pitchFamily="2" charset="-78"/>
              </a:rPr>
              <a:t>) Dolmabahçe </a:t>
            </a:r>
            <a:r>
              <a:rPr lang="hu-HU" sz="2800" b="1" dirty="0">
                <a:solidFill>
                  <a:schemeClr val="tx1"/>
                </a:solidFill>
                <a:cs typeface="Aldhabi" pitchFamily="2" charset="-78"/>
              </a:rPr>
              <a:t>p</a:t>
            </a:r>
            <a:r>
              <a:rPr lang="hu-HU" sz="2800" b="1" dirty="0" smtClean="0">
                <a:solidFill>
                  <a:schemeClr val="tx1"/>
                </a:solidFill>
                <a:cs typeface="Aldhabi" pitchFamily="2" charset="-78"/>
              </a:rPr>
              <a:t>alota</a:t>
            </a:r>
            <a:endParaRPr lang="tr-TR" sz="2800" b="1" dirty="0">
              <a:solidFill>
                <a:schemeClr val="tx1"/>
              </a:solidFill>
              <a:cs typeface="Aldhabi" pitchFamily="2" charset="-78"/>
            </a:endParaRPr>
          </a:p>
          <a:p>
            <a:r>
              <a:rPr lang="tr-TR" sz="2800" b="1" dirty="0">
                <a:solidFill>
                  <a:schemeClr val="tx1"/>
                </a:solidFill>
                <a:cs typeface="Aldhabi" pitchFamily="2" charset="-78"/>
              </a:rPr>
              <a:t>C) Divrigi Ulu </a:t>
            </a:r>
            <a:r>
              <a:rPr lang="tr-TR" sz="2800" b="1" dirty="0" smtClean="0">
                <a:solidFill>
                  <a:schemeClr val="tx1"/>
                </a:solidFill>
                <a:cs typeface="Aldhabi" pitchFamily="2" charset="-78"/>
              </a:rPr>
              <a:t>M</a:t>
            </a:r>
            <a:r>
              <a:rPr lang="hu-HU" sz="2800" b="1" dirty="0" smtClean="0">
                <a:solidFill>
                  <a:schemeClr val="tx1"/>
                </a:solidFill>
                <a:cs typeface="Aldhabi" pitchFamily="2" charset="-78"/>
              </a:rPr>
              <a:t>ecset</a:t>
            </a:r>
            <a:endParaRPr lang="tr-TR" sz="2800" b="1" dirty="0">
              <a:solidFill>
                <a:schemeClr val="tx1"/>
              </a:solidFill>
              <a:cs typeface="Aldhabi" pitchFamily="2" charset="-78"/>
            </a:endParaRPr>
          </a:p>
          <a:p>
            <a:r>
              <a:rPr lang="tr-TR" sz="2800" b="1" dirty="0">
                <a:solidFill>
                  <a:schemeClr val="tx1"/>
                </a:solidFill>
                <a:cs typeface="Aldhabi" pitchFamily="2" charset="-78"/>
              </a:rPr>
              <a:t>D) Hagia Sophia</a:t>
            </a:r>
          </a:p>
          <a:p>
            <a:endParaRPr lang="tr-TR" sz="2800" b="1" dirty="0">
              <a:solidFill>
                <a:schemeClr val="tx1"/>
              </a:solidFill>
              <a:cs typeface="Aldhabi" pitchFamily="2" charset="-78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Melyik volt az UNESCO világörökség listáján 1985-ben?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49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6255B8D-6189-824A-B31F-1161A80C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válasz</a:t>
            </a:r>
            <a:r>
              <a:rPr lang="tr-TR" b="1" dirty="0" smtClean="0"/>
              <a:t> </a:t>
            </a:r>
            <a:r>
              <a:rPr lang="tr-TR" b="1" dirty="0"/>
              <a:t>: C</a:t>
            </a:r>
          </a:p>
        </p:txBody>
      </p:sp>
    </p:spTree>
    <p:extLst>
      <p:ext uri="{BB962C8B-B14F-4D97-AF65-F5344CB8AC3E}">
        <p14:creationId xmlns:p14="http://schemas.microsoft.com/office/powerpoint/2010/main" val="28186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624110"/>
            <a:ext cx="10972799" cy="5395690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/>
            </a:r>
            <a:br>
              <a:rPr lang="hu-HU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</a:br>
            <a:r>
              <a:rPr lang="hu-HU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A közép-ázsiai szülőföldjükön a törökök természetes környezetüknek megfelelő kupolaszerű sátrakban éltek, és nomádok voltak. Ezek a </a:t>
            </a:r>
            <a:r>
              <a:rPr lang="hu-HU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formák</a:t>
            </a:r>
            <a:r>
              <a:rPr lang="hu-HU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 </a:t>
            </a:r>
            <a:r>
              <a:rPr lang="hu-HU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később befolyásolták a török ​​építészetet és a díszítő művészeteket. Abban az időben, amikor a </a:t>
            </a:r>
            <a:r>
              <a:rPr lang="hu-HU" sz="3200" b="1" dirty="0" err="1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seldzsuk</a:t>
            </a:r>
            <a:r>
              <a:rPr lang="hu-HU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 </a:t>
            </a:r>
            <a:r>
              <a:rPr lang="hu-HU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törökök először érkeztek Iránba, a régi hagyományokon alapuló építészettel találkoztak. Integrálva ezt a saját hagyományaikba épülő elemekkel, a </a:t>
            </a:r>
            <a:r>
              <a:rPr lang="hu-HU" sz="3200" b="1" dirty="0" err="1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Seldzsukok</a:t>
            </a:r>
            <a:r>
              <a:rPr lang="hu-HU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 </a:t>
            </a:r>
            <a:r>
              <a:rPr lang="hu-HU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új típusú szerkezeteket hozott létre. Az általuk </a:t>
            </a:r>
            <a:r>
              <a:rPr lang="hu-HU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megalkotott </a:t>
            </a:r>
            <a:r>
              <a:rPr lang="hu-HU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szerkezet legfontosabb típusa a "medrese" (muszlim teológiai iskolák) volt.</a:t>
            </a:r>
            <a:endParaRPr lang="tr-TR" sz="3200" b="1" dirty="0">
              <a:solidFill>
                <a:schemeClr val="tx1"/>
              </a:solidFill>
              <a:latin typeface="Aldhabi" pitchFamily="2" charset="-78"/>
              <a:ea typeface="+mn-ea"/>
              <a:cs typeface="Aldhabi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ulturportali.gov.tr/contents/images/%c3%a7ifte%20minareli%20medres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515600" cy="45720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A Ribati-szerif és a Ribati Anasirvan példák a 12. századi </a:t>
            </a:r>
            <a:r>
              <a:rPr lang="tr-TR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Sel</a:t>
            </a:r>
            <a:r>
              <a:rPr lang="hu-HU" sz="3200" b="1" dirty="0" err="1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dzs</a:t>
            </a:r>
            <a:r>
              <a:rPr lang="tr-TR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uk </a:t>
            </a:r>
            <a:r>
              <a:rPr lang="tr-TR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Caravanserais túlélésére, ahol az utazók éjszakára </a:t>
            </a:r>
            <a:r>
              <a:rPr lang="tr-TR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meg</a:t>
            </a:r>
            <a:r>
              <a:rPr lang="hu-HU" sz="3200" b="1" dirty="0" err="1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sz</a:t>
            </a:r>
            <a:r>
              <a:rPr lang="tr-TR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állnak</a:t>
            </a:r>
            <a:r>
              <a:rPr lang="tr-TR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>.</a:t>
            </a:r>
            <a:br>
              <a:rPr lang="tr-TR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</a:br>
            <a:r>
              <a:rPr lang="tr-TR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</a:br>
            <a:r>
              <a:rPr lang="tr-TR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/>
            </a:r>
            <a:br>
              <a:rPr lang="tr-TR" sz="3200" b="1" dirty="0" smtClean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</a:br>
            <a:r>
              <a:rPr lang="tr-TR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  <a:t/>
            </a:r>
            <a:br>
              <a:rPr lang="tr-TR" sz="3200" b="1" dirty="0">
                <a:solidFill>
                  <a:schemeClr val="tx1"/>
                </a:solidFill>
                <a:latin typeface="Aldhabi" pitchFamily="2" charset="-78"/>
                <a:ea typeface="+mn-ea"/>
                <a:cs typeface="Aldhabi" pitchFamily="2" charset="-78"/>
              </a:rPr>
            </a:br>
            <a:endParaRPr lang="tr-TR" sz="3200" b="1" dirty="0">
              <a:solidFill>
                <a:schemeClr val="tx1"/>
              </a:solidFill>
              <a:latin typeface="Aldhabi" pitchFamily="2" charset="-78"/>
              <a:ea typeface="+mn-ea"/>
              <a:cs typeface="Aldhabi" pitchFamily="2" charset="-78"/>
            </a:endParaRPr>
          </a:p>
        </p:txBody>
      </p:sp>
      <p:pic>
        <p:nvPicPr>
          <p:cNvPr id="3" name="2 Resim" descr="tarihi-kervansaray-in-isletme-ihalesini-9676631_o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5760000" cy="3960000"/>
          </a:xfrm>
          <a:prstGeom prst="rect">
            <a:avLst/>
          </a:prstGeom>
        </p:spPr>
      </p:pic>
      <p:pic>
        <p:nvPicPr>
          <p:cNvPr id="4" name="3 Resim" descr="Ekran Alıntısı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590800"/>
            <a:ext cx="5760000" cy="39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6400" y="685800"/>
            <a:ext cx="10363200" cy="2514600"/>
          </a:xfrm>
        </p:spPr>
        <p:txBody>
          <a:bodyPr>
            <a:normAutofit fontScale="90000"/>
          </a:bodyPr>
          <a:lstStyle/>
          <a:p>
            <a:r>
              <a:rPr lang="tr-TR" dirty="0"/>
              <a:t>A </a:t>
            </a:r>
            <a:r>
              <a:rPr lang="tr-TR" dirty="0" smtClean="0"/>
              <a:t>Sel</a:t>
            </a:r>
            <a:r>
              <a:rPr lang="hu-HU" dirty="0" err="1" smtClean="0"/>
              <a:t>dzs</a:t>
            </a:r>
            <a:r>
              <a:rPr lang="tr-TR" dirty="0" smtClean="0"/>
              <a:t>uk </a:t>
            </a:r>
            <a:r>
              <a:rPr lang="tr-TR" dirty="0"/>
              <a:t>épületekben általában téglát használtak, míg a belső és a külső falakat márvány, por, mész és vakolat keverésével készített anyagból díszítették.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Resim" descr="Ekran Alıntısı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5760000" cy="3960000"/>
          </a:xfrm>
          <a:prstGeom prst="rect">
            <a:avLst/>
          </a:prstGeom>
        </p:spPr>
      </p:pic>
      <p:pic>
        <p:nvPicPr>
          <p:cNvPr id="5" name="4 Resim" descr="Ekran Alıntısı3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743200"/>
            <a:ext cx="5760000" cy="39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Ekran Alıntısı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09800"/>
            <a:ext cx="9372600" cy="427493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19201" y="624110"/>
            <a:ext cx="10285412" cy="1280890"/>
          </a:xfrm>
        </p:spPr>
        <p:txBody>
          <a:bodyPr>
            <a:normAutofit fontScale="90000"/>
          </a:bodyPr>
          <a:lstStyle/>
          <a:p>
            <a:r>
              <a:rPr lang="hu-HU" dirty="0"/>
              <a:t>Az oszmánok </a:t>
            </a:r>
            <a:r>
              <a:rPr lang="hu-HU" dirty="0" smtClean="0"/>
              <a:t>a mecseteket közösség életének részévé tették, </a:t>
            </a:r>
            <a:r>
              <a:rPr lang="hu-HU" dirty="0"/>
              <a:t>és </a:t>
            </a:r>
            <a:r>
              <a:rPr lang="hu-HU" dirty="0" smtClean="0"/>
              <a:t>konyhákat</a:t>
            </a:r>
            <a:r>
              <a:rPr lang="hu-HU" dirty="0"/>
              <a:t>, teológiai iskolákat, kórházat, török ​​fürdőket és sírokat építettek hozzá.</a:t>
            </a:r>
            <a:br>
              <a:rPr lang="hu-HU" dirty="0"/>
            </a:b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6400" y="4572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Török művészet</a:t>
            </a:r>
            <a:endParaRPr lang="tr-TR" sz="4400" b="1" dirty="0">
              <a:solidFill>
                <a:schemeClr val="accent1">
                  <a:lumMod val="60000"/>
                  <a:lumOff val="40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47800" y="1524000"/>
            <a:ext cx="10210800" cy="3777622"/>
          </a:xfrm>
        </p:spPr>
        <p:txBody>
          <a:bodyPr>
            <a:noAutofit/>
          </a:bodyPr>
          <a:lstStyle/>
          <a:p>
            <a:r>
              <a:rPr lang="hu-HU" sz="2400" dirty="0"/>
              <a:t>A török ​​művészet minden olyan képzőművészeti alkotást jelent, amely a mai Törökország földrajzi területéről származik, a török ​​középkori érkezése óta. Törökország a korábbi kultúrák, köztük a hettiták, az ókori görögök és a bizánci kultúrák által alkotott, sok jelentős művészet otthona volt.</a:t>
            </a:r>
          </a:p>
          <a:p>
            <a:r>
              <a:rPr lang="hu-HU" sz="2400" dirty="0"/>
              <a:t>A 16. és a 17. századot általában a művészet legszebb korszakának tekintik az Oszmán Birodalomban, nagyrészt a hatalmas császári udvarral. A török ​​építészet és a kéziratok oszmán megvilágítása mellett a </a:t>
            </a:r>
            <a:r>
              <a:rPr lang="hu-HU" sz="2400" dirty="0" smtClean="0"/>
              <a:t>legfontosabb szerep az </a:t>
            </a:r>
            <a:r>
              <a:rPr lang="hu-HU" sz="2400" dirty="0"/>
              <a:t>alkalmazott vagy a dekoratív művészetekben, nem pedig a figurális alkotásokban volt. Kerámia, főleg az </a:t>
            </a:r>
            <a:r>
              <a:rPr lang="hu-HU" sz="2400" dirty="0" err="1"/>
              <a:t>İznik</a:t>
            </a:r>
            <a:r>
              <a:rPr lang="hu-HU" sz="2400" dirty="0"/>
              <a:t> kerámia,</a:t>
            </a:r>
            <a:endParaRPr lang="tr-T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1142</Words>
  <Application>Microsoft Office PowerPoint</Application>
  <PresentationFormat>Egyéni</PresentationFormat>
  <Paragraphs>74</Paragraphs>
  <Slides>31</Slides>
  <Notes>1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Duman</vt:lpstr>
      <vt:lpstr>TÖRÖKORSZÁG</vt:lpstr>
      <vt:lpstr>TÖRÖKORSZÁG ÁLTALÁNOS ÉPÍTÉSZETE</vt:lpstr>
      <vt:lpstr>PowerPoint bemutató</vt:lpstr>
      <vt:lpstr> A közép-ázsiai szülőföldjükön a törökök természetes környezetüknek megfelelő kupolaszerű sátrakban éltek, és nomádok voltak. Ezek a formák később befolyásolták a török ​​építészetet és a díszítő művészeteket. Abban az időben, amikor a seldzsuk törökök először érkeztek Iránba, a régi hagyományokon alapuló építészettel találkoztak. Integrálva ezt a saját hagyományaikba épülő elemekkel, a Seldzsukok új típusú szerkezeteket hozott létre. Az általuk megalkotott szerkezet legfontosabb típusa a "medrese" (muszlim teológiai iskolák) volt.</vt:lpstr>
      <vt:lpstr>PowerPoint bemutató</vt:lpstr>
      <vt:lpstr>A Ribati-szerif és a Ribati Anasirvan példák a 12. századi Seldzsuk Caravanserais túlélésére, ahol az utazók éjszakára megszállnak.    </vt:lpstr>
      <vt:lpstr>A Seldzsuk épületekben általában téglát használtak, míg a belső és a külső falakat márvány, por, mész és vakolat keverésével készített anyagból díszítették. </vt:lpstr>
      <vt:lpstr>Az oszmánok a mecseteket közösség életének részévé tették, és konyhákat, teológiai iskolákat, kórházat, török ​​fürdőket és sírokat építettek hozzá. </vt:lpstr>
      <vt:lpstr>Török művészet</vt:lpstr>
      <vt:lpstr>PowerPoint bemutató</vt:lpstr>
      <vt:lpstr>PowerPoint bemutató</vt:lpstr>
      <vt:lpstr>PowerPoint bemutató</vt:lpstr>
      <vt:lpstr>MAIDEN’S TORONY</vt:lpstr>
      <vt:lpstr>HAGIA SOPHIA</vt:lpstr>
      <vt:lpstr>DIVRIGI ULU MECSET</vt:lpstr>
      <vt:lpstr>SUMELA KOLOSTOR</vt:lpstr>
      <vt:lpstr>TOPKAPI PALOTA</vt:lpstr>
      <vt:lpstr>DOLMABAHÇE PALOTA</vt:lpstr>
      <vt:lpstr>GALATA TORONY</vt:lpstr>
      <vt:lpstr> A klasszikus korszak főépítésze, Mimar Sinan, 1492-ben született Kayseriben és 1588. évben Isztambulban halt meg. A Sinan új korszakot kezdett a világépítészetben, 334 épületet építve különféle városokban. Stílusa az volt, hogy jelentős hatással legyen a jövő korszakaira.</vt:lpstr>
      <vt:lpstr>EDIRNE BAYEZID KOMPLEXUM</vt:lpstr>
      <vt:lpstr>SULEYMANIYE MOSQUE</vt:lpstr>
      <vt:lpstr>PowerPoint bemutató</vt:lpstr>
      <vt:lpstr>BEYLERBEYI PALOTA</vt:lpstr>
      <vt:lpstr>ANITKABIR</vt:lpstr>
      <vt:lpstr>Mimar Sinan - Kız Kulesi - Topkapı Palace - Hagia Sophia - 1985 - Anıtkabir - Genoese - 1.150 - Dolmabahçe Palace - Edirne Bayezid Complex - Sultan Abdulaziz - Sultan IV. Murad</vt:lpstr>
      <vt:lpstr>Olvassa el a mondatokat és döntse el melyik igaz és melyik hamis</vt:lpstr>
      <vt:lpstr>Mikor épült a Beylerbeyi-palota?</vt:lpstr>
      <vt:lpstr>válasz : B</vt:lpstr>
      <vt:lpstr>Melyik volt az UNESCO világörökség listáján 1985-ben? </vt:lpstr>
      <vt:lpstr>válasz : 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TURKEY’S</dc:title>
  <dc:creator>Bilinmeyen Kullanıcı</dc:creator>
  <cp:lastModifiedBy>MSZÁgi</cp:lastModifiedBy>
  <cp:revision>34</cp:revision>
  <dcterms:created xsi:type="dcterms:W3CDTF">2019-08-05T22:09:57Z</dcterms:created>
  <dcterms:modified xsi:type="dcterms:W3CDTF">2020-03-03T20:35:50Z</dcterms:modified>
</cp:coreProperties>
</file>